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Relationships xmlns="http://schemas.openxmlformats.org/package/2006/relationships"><Relationship Id="rId1" Type="http://schemas.openxmlformats.org/officeDocument/2006/relationships/extended-properties" Target="docProps/app.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notesMasterIdLst>
    <p:notesMasterId r:id="rId1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s>
</file>

<file path=ppt/notesMasters/_rels/notesMaster1.xml.rels><?xml version="1.0" encoding="UTF-8"?><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2.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2.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5C38"/>
        </a:solidFill>
      </p:bgPr>
    </p:bg>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1A5C38"/>
          </a:solidFill>
          <a:ln w="12700">
            <a:solidFill>
              <a:srgbClr val="1A5C38"/>
            </a:solidFill>
            <a:prstDash val="solid"/>
          </a:ln>
        </p:spPr>
      </p:sp>
      <p:sp>
        <p:nvSpPr>
          <p:cNvPr id="3" name="Shape 1"/>
          <p:cNvSpPr/>
          <p:nvPr/>
        </p:nvSpPr>
        <p:spPr>
          <a:xfrm>
            <a:off x="-457200" y="-457200"/>
            <a:ext cx="2743200" cy="2743200"/>
          </a:xfrm>
          <a:prstGeom prst="ellipse">
            <a:avLst/>
          </a:prstGeom>
          <a:solidFill>
            <a:srgbClr val="2E8B57">
              <a:alpha val="30000"/>
            </a:srgbClr>
          </a:solidFill>
          <a:ln w="12700">
            <a:solidFill>
              <a:srgbClr val="2E8B57">
                <a:alpha val="30000"/>
              </a:srgbClr>
            </a:solidFill>
            <a:prstDash val="solid"/>
          </a:ln>
        </p:spPr>
      </p:sp>
      <p:sp>
        <p:nvSpPr>
          <p:cNvPr id="4" name="Shape 2"/>
          <p:cNvSpPr/>
          <p:nvPr/>
        </p:nvSpPr>
        <p:spPr>
          <a:xfrm>
            <a:off x="6858000" y="3200400"/>
            <a:ext cx="2743200" cy="2743200"/>
          </a:xfrm>
          <a:prstGeom prst="ellipse">
            <a:avLst/>
          </a:prstGeom>
          <a:solidFill>
            <a:srgbClr val="2E8B57">
              <a:alpha val="30000"/>
            </a:srgbClr>
          </a:solidFill>
          <a:ln w="12700">
            <a:solidFill>
              <a:srgbClr val="2E8B57">
                <a:alpha val="30000"/>
              </a:srgbClr>
            </a:solidFill>
            <a:prstDash val="solid"/>
          </a:ln>
        </p:spPr>
      </p:sp>
      <p:pic>
        <p:nvPicPr>
          <p:cNvPr id="5" name="Image 0" descr="/home/claude/profile.png"/>
          <p:cNvPicPr>
            <a:picLocks noChangeAspect="1"/>
          </p:cNvPicPr>
          <p:nvPr/>
        </p:nvPicPr>
        <p:blipFill>
          <a:blip r:embed="rId1"/>
          <a:stretch>
            <a:fillRect/>
          </a:stretch>
        </p:blipFill>
        <p:spPr>
          <a:xfrm>
            <a:off x="548640" y="731520"/>
            <a:ext cx="2011680" cy="2286000"/>
          </a:xfrm>
          <a:prstGeom prst="ellipse">
            <a:avLst/>
          </a:prstGeom>
        </p:spPr>
      </p:pic>
      <p:sp>
        <p:nvSpPr>
          <p:cNvPr id="6" name="Text 3"/>
          <p:cNvSpPr/>
          <p:nvPr/>
        </p:nvSpPr>
        <p:spPr>
          <a:xfrm>
            <a:off x="2926080" y="640080"/>
            <a:ext cx="5943600" cy="640080"/>
          </a:xfrm>
          <a:prstGeom prst="rect">
            <a:avLst/>
          </a:prstGeom>
          <a:noFill/>
          <a:ln/>
        </p:spPr>
        <p:txBody>
          <a:bodyPr wrap="square" rtlCol="0" anchor="ctr"/>
          <a:lstStyle/>
          <a:p>
            <a:pPr indent="0" marL="0">
              <a:buNone/>
            </a:pPr>
            <a:r>
              <a:rPr lang="en-US" sz="3000" b="1" dirty="0">
                <a:solidFill>
                  <a:srgbClr val="C9A227"/>
                </a:solidFill>
                <a:latin typeface="Calibri" pitchFamily="34" charset="0"/>
                <a:ea typeface="Calibri" pitchFamily="34" charset="-122"/>
                <a:cs typeface="Calibri" pitchFamily="34" charset="-120"/>
              </a:rPr>
              <a:t>তামজীদ আহম্মদ</a:t>
            </a:r>
            <a:endParaRPr lang="en-US" sz="3000" dirty="0"/>
          </a:p>
        </p:txBody>
      </p:sp>
      <p:sp>
        <p:nvSpPr>
          <p:cNvPr id="7" name="Text 4"/>
          <p:cNvSpPr/>
          <p:nvPr/>
        </p:nvSpPr>
        <p:spPr>
          <a:xfrm>
            <a:off x="2926080" y="1280160"/>
            <a:ext cx="5943600" cy="457200"/>
          </a:xfrm>
          <a:prstGeom prst="rect">
            <a:avLst/>
          </a:prstGeom>
          <a:noFill/>
          <a:ln/>
        </p:spPr>
        <p:txBody>
          <a:bodyPr wrap="square" rtlCol="0" anchor="ctr"/>
          <a:lstStyle/>
          <a:p>
            <a:pPr indent="0" marL="0">
              <a:buNone/>
            </a:pPr>
            <a:r>
              <a:rPr lang="en-US" sz="2000" dirty="0">
                <a:solidFill>
                  <a:srgbClr val="A8D5B5"/>
                </a:solidFill>
                <a:latin typeface="Calibri" pitchFamily="34" charset="0"/>
                <a:ea typeface="Calibri" pitchFamily="34" charset="-122"/>
                <a:cs typeface="Calibri" pitchFamily="34" charset="-120"/>
              </a:rPr>
              <a:t>সহকারী শিক্ষক</a:t>
            </a:r>
            <a:endParaRPr lang="en-US" sz="2000" dirty="0"/>
          </a:p>
        </p:txBody>
      </p:sp>
      <p:sp>
        <p:nvSpPr>
          <p:cNvPr id="8" name="Text 5"/>
          <p:cNvSpPr/>
          <p:nvPr/>
        </p:nvSpPr>
        <p:spPr>
          <a:xfrm>
            <a:off x="2926080" y="1737360"/>
            <a:ext cx="5943600" cy="457200"/>
          </a:xfrm>
          <a:prstGeom prst="rect">
            <a:avLst/>
          </a:prstGeom>
          <a:noFill/>
          <a:ln/>
        </p:spPr>
        <p:txBody>
          <a:bodyPr wrap="square" rtlCol="0" anchor="ctr"/>
          <a:lstStyle/>
          <a:p>
            <a:pPr indent="0" marL="0">
              <a:buNone/>
            </a:pPr>
            <a:r>
              <a:rPr lang="en-US" sz="1700" dirty="0">
                <a:solidFill>
                  <a:srgbClr val="FFFFFF"/>
                </a:solidFill>
                <a:latin typeface="Calibri" pitchFamily="34" charset="0"/>
                <a:ea typeface="Calibri" pitchFamily="34" charset="-122"/>
                <a:cs typeface="Calibri" pitchFamily="34" charset="-120"/>
              </a:rPr>
              <a:t>৬৫ নং ছনপাড়া সরকারি প্রাথমিক বিদ্যালয়</a:t>
            </a:r>
            <a:endParaRPr lang="en-US" sz="1700" dirty="0"/>
          </a:p>
        </p:txBody>
      </p:sp>
      <p:sp>
        <p:nvSpPr>
          <p:cNvPr id="9" name="Text 6"/>
          <p:cNvSpPr/>
          <p:nvPr/>
        </p:nvSpPr>
        <p:spPr>
          <a:xfrm>
            <a:off x="2926080" y="2194560"/>
            <a:ext cx="5943600" cy="411480"/>
          </a:xfrm>
          <a:prstGeom prst="rect">
            <a:avLst/>
          </a:prstGeom>
          <a:noFill/>
          <a:ln/>
        </p:spPr>
        <p:txBody>
          <a:bodyPr wrap="square" rtlCol="0" anchor="ctr"/>
          <a:lstStyle/>
          <a:p>
            <a:pPr indent="0" marL="0">
              <a:buNone/>
            </a:pPr>
            <a:r>
              <a:rPr lang="en-US" sz="1700" dirty="0">
                <a:solidFill>
                  <a:srgbClr val="FFFFFF"/>
                </a:solidFill>
                <a:latin typeface="Calibri" pitchFamily="34" charset="0"/>
                <a:ea typeface="Calibri" pitchFamily="34" charset="-122"/>
                <a:cs typeface="Calibri" pitchFamily="34" charset="-120"/>
              </a:rPr>
              <a:t>আড়াইহাজার, নারায়ণগঞ্জ</a:t>
            </a:r>
            <a:endParaRPr lang="en-US" sz="1700" dirty="0"/>
          </a:p>
        </p:txBody>
      </p:sp>
      <p:sp>
        <p:nvSpPr>
          <p:cNvPr id="10" name="Shape 7"/>
          <p:cNvSpPr/>
          <p:nvPr/>
        </p:nvSpPr>
        <p:spPr>
          <a:xfrm>
            <a:off x="548640" y="2926080"/>
            <a:ext cx="8046720" cy="36576"/>
          </a:xfrm>
          <a:prstGeom prst="rect">
            <a:avLst/>
          </a:prstGeom>
          <a:solidFill>
            <a:srgbClr val="C9A227"/>
          </a:solidFill>
          <a:ln w="12700">
            <a:solidFill>
              <a:srgbClr val="C9A227"/>
            </a:solidFill>
            <a:prstDash val="solid"/>
          </a:ln>
        </p:spPr>
      </p:sp>
      <p:sp>
        <p:nvSpPr>
          <p:cNvPr id="11" name="Text 8"/>
          <p:cNvSpPr/>
          <p:nvPr/>
        </p:nvSpPr>
        <p:spPr>
          <a:xfrm>
            <a:off x="548640" y="3063240"/>
            <a:ext cx="8046720" cy="365760"/>
          </a:xfrm>
          <a:prstGeom prst="rect">
            <a:avLst/>
          </a:prstGeom>
          <a:noFill/>
          <a:ln/>
        </p:spPr>
        <p:txBody>
          <a:bodyPr wrap="square" rtlCol="0" anchor="ctr"/>
          <a:lstStyle/>
          <a:p>
            <a:pPr indent="0" marL="0">
              <a:buNone/>
            </a:pPr>
            <a:r>
              <a:rPr lang="en-US" sz="1600" i="1" dirty="0">
                <a:solidFill>
                  <a:srgbClr val="A8D5B5"/>
                </a:solidFill>
                <a:latin typeface="Calibri" pitchFamily="34" charset="0"/>
                <a:ea typeface="Calibri" pitchFamily="34" charset="-122"/>
                <a:cs typeface="Calibri" pitchFamily="34" charset="-120"/>
              </a:rPr>
              <a:t>পাঠ বিষয়:</a:t>
            </a:r>
            <a:endParaRPr lang="en-US" sz="1600" dirty="0"/>
          </a:p>
        </p:txBody>
      </p:sp>
      <p:sp>
        <p:nvSpPr>
          <p:cNvPr id="12" name="Text 9"/>
          <p:cNvSpPr/>
          <p:nvPr/>
        </p:nvSpPr>
        <p:spPr>
          <a:xfrm>
            <a:off x="548640" y="3429000"/>
            <a:ext cx="8046720" cy="548640"/>
          </a:xfrm>
          <a:prstGeom prst="rect">
            <a:avLst/>
          </a:prstGeom>
          <a:noFill/>
          <a:ln/>
        </p:spPr>
        <p:txBody>
          <a:bodyPr wrap="square" rtlCol="0" anchor="ctr"/>
          <a:lstStyle/>
          <a:p>
            <a:pPr indent="0" marL="0">
              <a:buNone/>
            </a:pPr>
            <a:r>
              <a:rPr lang="en-US" sz="2400" b="1" dirty="0">
                <a:solidFill>
                  <a:srgbClr val="FFFFFF"/>
                </a:solidFill>
                <a:latin typeface="Calibri" pitchFamily="34" charset="0"/>
                <a:ea typeface="Calibri" pitchFamily="34" charset="-122"/>
                <a:cs typeface="Calibri" pitchFamily="34" charset="-120"/>
              </a:rPr>
              <a:t>নৈতিক ও মানবিক গুণাবলি অর্জন</a:t>
            </a:r>
            <a:endParaRPr lang="en-US" sz="2400" dirty="0"/>
          </a:p>
        </p:txBody>
      </p:sp>
      <p:sp>
        <p:nvSpPr>
          <p:cNvPr id="13" name="Text 10"/>
          <p:cNvSpPr/>
          <p:nvPr/>
        </p:nvSpPr>
        <p:spPr>
          <a:xfrm>
            <a:off x="548640" y="3977640"/>
            <a:ext cx="8046720" cy="411480"/>
          </a:xfrm>
          <a:prstGeom prst="rect">
            <a:avLst/>
          </a:prstGeom>
          <a:noFill/>
          <a:ln/>
        </p:spPr>
        <p:txBody>
          <a:bodyPr wrap="square" rtlCol="0" anchor="ctr"/>
          <a:lstStyle/>
          <a:p>
            <a:pPr indent="0" marL="0">
              <a:buNone/>
            </a:pPr>
            <a:r>
              <a:rPr lang="en-US" sz="1600" dirty="0">
                <a:solidFill>
                  <a:srgbClr val="A8D5B5"/>
                </a:solidFill>
                <a:latin typeface="Calibri" pitchFamily="34" charset="0"/>
                <a:ea typeface="Calibri" pitchFamily="34" charset="-122"/>
                <a:cs typeface="Calibri" pitchFamily="34" charset="-120"/>
              </a:rPr>
              <a:t>ইসলাম শিক্ষা - শ্রেণি ৫ | তৃতীয় অধ্যায়</a:t>
            </a:r>
            <a:endParaRPr lang="en-US" sz="1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1A5C38"/>
        </a:solidFill>
      </p:bgPr>
    </p:bg>
    <p:spTree>
      <p:nvGrpSpPr>
        <p:cNvPr id="1" name=""/>
        <p:cNvGrpSpPr/>
        <p:nvPr/>
      </p:nvGrpSpPr>
      <p:grpSpPr>
        <a:xfrm>
          <a:off x="0" y="0"/>
          <a:ext cx="0" cy="0"/>
          <a:chOff x="0" y="0"/>
          <a:chExt cx="0" cy="0"/>
        </a:xfrm>
      </p:grpSpPr>
      <p:sp>
        <p:nvSpPr>
          <p:cNvPr id="2" name="Shape 0"/>
          <p:cNvSpPr/>
          <p:nvPr/>
        </p:nvSpPr>
        <p:spPr>
          <a:xfrm>
            <a:off x="-914400" y="-457200"/>
            <a:ext cx="3657600" cy="3657600"/>
          </a:xfrm>
          <a:prstGeom prst="ellipse">
            <a:avLst/>
          </a:prstGeom>
          <a:solidFill>
            <a:srgbClr val="2E8B57">
              <a:alpha val="30000"/>
            </a:srgbClr>
          </a:solidFill>
          <a:ln w="12700">
            <a:solidFill>
              <a:srgbClr val="2E8B57">
                <a:alpha val="30000"/>
              </a:srgbClr>
            </a:solidFill>
            <a:prstDash val="solid"/>
          </a:ln>
        </p:spPr>
      </p:sp>
      <p:sp>
        <p:nvSpPr>
          <p:cNvPr id="3" name="Shape 1"/>
          <p:cNvSpPr/>
          <p:nvPr/>
        </p:nvSpPr>
        <p:spPr>
          <a:xfrm>
            <a:off x="6858000" y="2743200"/>
            <a:ext cx="3200400" cy="3200400"/>
          </a:xfrm>
          <a:prstGeom prst="ellipse">
            <a:avLst/>
          </a:prstGeom>
          <a:solidFill>
            <a:srgbClr val="2E8B57">
              <a:alpha val="30000"/>
            </a:srgbClr>
          </a:solidFill>
          <a:ln w="12700">
            <a:solidFill>
              <a:srgbClr val="2E8B57">
                <a:alpha val="30000"/>
              </a:srgbClr>
            </a:solidFill>
            <a:prstDash val="solid"/>
          </a:ln>
        </p:spPr>
      </p:sp>
      <p:sp>
        <p:nvSpPr>
          <p:cNvPr id="4" name="Shape 2"/>
          <p:cNvSpPr/>
          <p:nvPr/>
        </p:nvSpPr>
        <p:spPr>
          <a:xfrm>
            <a:off x="457200" y="182880"/>
            <a:ext cx="8229600" cy="2606040"/>
          </a:xfrm>
          <a:prstGeom prst="rect">
            <a:avLst/>
          </a:prstGeom>
          <a:solidFill>
            <a:srgbClr val="FFFFFF">
              <a:alpha val="90000"/>
            </a:srgbClr>
          </a:solidFill>
          <a:ln w="25400">
            <a:solidFill>
              <a:srgbClr val="C9A227"/>
            </a:solidFill>
            <a:prstDash val="solid"/>
          </a:ln>
        </p:spPr>
      </p:sp>
      <p:sp>
        <p:nvSpPr>
          <p:cNvPr id="5" name="Text 3"/>
          <p:cNvSpPr/>
          <p:nvPr/>
        </p:nvSpPr>
        <p:spPr>
          <a:xfrm>
            <a:off x="640080" y="256032"/>
            <a:ext cx="7863840" cy="438912"/>
          </a:xfrm>
          <a:prstGeom prst="rect">
            <a:avLst/>
          </a:prstGeom>
          <a:noFill/>
          <a:ln/>
        </p:spPr>
        <p:txBody>
          <a:bodyPr wrap="square" rtlCol="0" anchor="ctr"/>
          <a:lstStyle/>
          <a:p>
            <a:pPr algn="ctr" indent="0" marL="0">
              <a:buNone/>
            </a:pPr>
            <a:r>
              <a:rPr lang="en-US" sz="2000" b="1" dirty="0">
                <a:solidFill>
                  <a:srgbClr val="C9A227"/>
                </a:solidFill>
                <a:latin typeface="Calibri" pitchFamily="34" charset="0"/>
                <a:ea typeface="Calibri" pitchFamily="34" charset="-122"/>
                <a:cs typeface="Calibri" pitchFamily="34" charset="-120"/>
              </a:rPr>
              <a:t>পাঠের সারসংক্ষেপ</a:t>
            </a:r>
            <a:endParaRPr lang="en-US" sz="2000" dirty="0"/>
          </a:p>
        </p:txBody>
      </p:sp>
      <p:sp>
        <p:nvSpPr>
          <p:cNvPr id="6" name="Shape 4"/>
          <p:cNvSpPr/>
          <p:nvPr/>
        </p:nvSpPr>
        <p:spPr>
          <a:xfrm>
            <a:off x="594360" y="777240"/>
            <a:ext cx="256032" cy="256032"/>
          </a:xfrm>
          <a:prstGeom prst="ellipse">
            <a:avLst/>
          </a:prstGeom>
          <a:solidFill>
            <a:srgbClr val="C9A227"/>
          </a:solidFill>
          <a:ln w="12700">
            <a:solidFill>
              <a:srgbClr val="C9A227"/>
            </a:solidFill>
            <a:prstDash val="solid"/>
          </a:ln>
        </p:spPr>
      </p:sp>
      <p:sp>
        <p:nvSpPr>
          <p:cNvPr id="7" name="Text 5"/>
          <p:cNvSpPr/>
          <p:nvPr/>
        </p:nvSpPr>
        <p:spPr>
          <a:xfrm>
            <a:off x="932688" y="749808"/>
            <a:ext cx="7589520" cy="438912"/>
          </a:xfrm>
          <a:prstGeom prst="rect">
            <a:avLst/>
          </a:prstGeom>
          <a:noFill/>
          <a:ln/>
        </p:spPr>
        <p:txBody>
          <a:bodyPr wrap="square" rtlCol="0" anchor="ctr"/>
          <a:lstStyle/>
          <a:p>
            <a:pPr indent="0" marL="0">
              <a:buNone/>
            </a:pPr>
            <a:r>
              <a:rPr lang="en-US" sz="1300" dirty="0">
                <a:solidFill>
                  <a:srgbClr val="1C1C1C"/>
                </a:solidFill>
                <a:latin typeface="Calibri" pitchFamily="34" charset="0"/>
                <a:ea typeface="Calibri" pitchFamily="34" charset="-122"/>
                <a:cs typeface="Calibri" pitchFamily="34" charset="-120"/>
              </a:rPr>
              <a:t>আত্মত্যাগ — নিজের পছন্দের কিছু ত্যাগ করে অন্যের কল্যাণে কাজ করা ইসলামের মহৎ শিক্ষা।</a:t>
            </a:r>
            <a:endParaRPr lang="en-US" sz="1300" dirty="0"/>
          </a:p>
        </p:txBody>
      </p:sp>
      <p:sp>
        <p:nvSpPr>
          <p:cNvPr id="8" name="Shape 6"/>
          <p:cNvSpPr/>
          <p:nvPr/>
        </p:nvSpPr>
        <p:spPr>
          <a:xfrm>
            <a:off x="594360" y="1280160"/>
            <a:ext cx="256032" cy="256032"/>
          </a:xfrm>
          <a:prstGeom prst="ellipse">
            <a:avLst/>
          </a:prstGeom>
          <a:solidFill>
            <a:srgbClr val="C9A227"/>
          </a:solidFill>
          <a:ln w="12700">
            <a:solidFill>
              <a:srgbClr val="C9A227"/>
            </a:solidFill>
            <a:prstDash val="solid"/>
          </a:ln>
        </p:spPr>
      </p:sp>
      <p:sp>
        <p:nvSpPr>
          <p:cNvPr id="9" name="Text 7"/>
          <p:cNvSpPr/>
          <p:nvPr/>
        </p:nvSpPr>
        <p:spPr>
          <a:xfrm>
            <a:off x="932688" y="1252728"/>
            <a:ext cx="7589520" cy="438912"/>
          </a:xfrm>
          <a:prstGeom prst="rect">
            <a:avLst/>
          </a:prstGeom>
          <a:noFill/>
          <a:ln/>
        </p:spPr>
        <p:txBody>
          <a:bodyPr wrap="square" rtlCol="0" anchor="ctr"/>
          <a:lstStyle/>
          <a:p>
            <a:pPr indent="0" marL="0">
              <a:buNone/>
            </a:pPr>
            <a:r>
              <a:rPr lang="en-US" sz="1300" dirty="0">
                <a:solidFill>
                  <a:srgbClr val="1C1C1C"/>
                </a:solidFill>
                <a:latin typeface="Calibri" pitchFamily="34" charset="0"/>
                <a:ea typeface="Calibri" pitchFamily="34" charset="-122"/>
                <a:cs typeface="Calibri" pitchFamily="34" charset="-120"/>
              </a:rPr>
              <a:t>পারস্পরিক শ্রদ্ধাবোধ — একে অপরকে সম্মান করা মানবিক দায়িত্ব ও সুসম্পর্কের ভিত্তি।</a:t>
            </a:r>
            <a:endParaRPr lang="en-US" sz="1300" dirty="0"/>
          </a:p>
        </p:txBody>
      </p:sp>
      <p:sp>
        <p:nvSpPr>
          <p:cNvPr id="10" name="Shape 8"/>
          <p:cNvSpPr/>
          <p:nvPr/>
        </p:nvSpPr>
        <p:spPr>
          <a:xfrm>
            <a:off x="594360" y="1783080"/>
            <a:ext cx="256032" cy="256032"/>
          </a:xfrm>
          <a:prstGeom prst="ellipse">
            <a:avLst/>
          </a:prstGeom>
          <a:solidFill>
            <a:srgbClr val="C9A227"/>
          </a:solidFill>
          <a:ln w="12700">
            <a:solidFill>
              <a:srgbClr val="C9A227"/>
            </a:solidFill>
            <a:prstDash val="solid"/>
          </a:ln>
        </p:spPr>
      </p:sp>
      <p:sp>
        <p:nvSpPr>
          <p:cNvPr id="11" name="Text 9"/>
          <p:cNvSpPr/>
          <p:nvPr/>
        </p:nvSpPr>
        <p:spPr>
          <a:xfrm>
            <a:off x="932688" y="1755648"/>
            <a:ext cx="7589520" cy="438912"/>
          </a:xfrm>
          <a:prstGeom prst="rect">
            <a:avLst/>
          </a:prstGeom>
          <a:noFill/>
          <a:ln/>
        </p:spPr>
        <p:txBody>
          <a:bodyPr wrap="square" rtlCol="0" anchor="ctr"/>
          <a:lstStyle/>
          <a:p>
            <a:pPr indent="0" marL="0">
              <a:buNone/>
            </a:pPr>
            <a:r>
              <a:rPr lang="en-US" sz="1300" dirty="0">
                <a:solidFill>
                  <a:srgbClr val="1C1C1C"/>
                </a:solidFill>
                <a:latin typeface="Calibri" pitchFamily="34" charset="0"/>
                <a:ea typeface="Calibri" pitchFamily="34" charset="-122"/>
                <a:cs typeface="Calibri" pitchFamily="34" charset="-120"/>
              </a:rPr>
              <a:t>পরমতসহিষ্ণুতা — ভিন্নমতের প্রতি শ্রদ্ধাশীল হওয়া সমাজে শান্তি আনে।</a:t>
            </a:r>
            <a:endParaRPr lang="en-US" sz="1300" dirty="0"/>
          </a:p>
        </p:txBody>
      </p:sp>
      <p:sp>
        <p:nvSpPr>
          <p:cNvPr id="12" name="Shape 10"/>
          <p:cNvSpPr/>
          <p:nvPr/>
        </p:nvSpPr>
        <p:spPr>
          <a:xfrm>
            <a:off x="594360" y="2286000"/>
            <a:ext cx="256032" cy="256032"/>
          </a:xfrm>
          <a:prstGeom prst="ellipse">
            <a:avLst/>
          </a:prstGeom>
          <a:solidFill>
            <a:srgbClr val="C9A227"/>
          </a:solidFill>
          <a:ln w="12700">
            <a:solidFill>
              <a:srgbClr val="C9A227"/>
            </a:solidFill>
            <a:prstDash val="solid"/>
          </a:ln>
        </p:spPr>
      </p:sp>
      <p:sp>
        <p:nvSpPr>
          <p:cNvPr id="13" name="Text 11"/>
          <p:cNvSpPr/>
          <p:nvPr/>
        </p:nvSpPr>
        <p:spPr>
          <a:xfrm>
            <a:off x="932688" y="2258568"/>
            <a:ext cx="7589520" cy="438912"/>
          </a:xfrm>
          <a:prstGeom prst="rect">
            <a:avLst/>
          </a:prstGeom>
          <a:noFill/>
          <a:ln/>
        </p:spPr>
        <p:txBody>
          <a:bodyPr wrap="square" rtlCol="0" anchor="ctr"/>
          <a:lstStyle/>
          <a:p>
            <a:pPr indent="0" marL="0">
              <a:buNone/>
            </a:pPr>
            <a:r>
              <a:rPr lang="en-US" sz="1300" dirty="0">
                <a:solidFill>
                  <a:srgbClr val="1C1C1C"/>
                </a:solidFill>
                <a:latin typeface="Calibri" pitchFamily="34" charset="0"/>
                <a:ea typeface="Calibri" pitchFamily="34" charset="-122"/>
                <a:cs typeface="Calibri" pitchFamily="34" charset="-120"/>
              </a:rPr>
              <a:t>দেশপ্রেম — দেশ ও দেশের মানুষের কল্যাণে কাজ করা ঈমানের অংশ।</a:t>
            </a:r>
            <a:endParaRPr lang="en-US" sz="1300" dirty="0"/>
          </a:p>
        </p:txBody>
      </p:sp>
      <p:sp>
        <p:nvSpPr>
          <p:cNvPr id="14" name="Shape 12"/>
          <p:cNvSpPr/>
          <p:nvPr/>
        </p:nvSpPr>
        <p:spPr>
          <a:xfrm>
            <a:off x="1371600" y="3017520"/>
            <a:ext cx="6400800" cy="1737360"/>
          </a:xfrm>
          <a:prstGeom prst="rect">
            <a:avLst/>
          </a:prstGeom>
          <a:solidFill>
            <a:srgbClr val="C9A227"/>
          </a:solidFill>
          <a:ln w="12700">
            <a:solidFill>
              <a:srgbClr val="C9A227"/>
            </a:solidFill>
            <a:prstDash val="solid"/>
          </a:ln>
        </p:spPr>
      </p:sp>
      <p:sp>
        <p:nvSpPr>
          <p:cNvPr id="15" name="Text 13"/>
          <p:cNvSpPr/>
          <p:nvPr/>
        </p:nvSpPr>
        <p:spPr>
          <a:xfrm>
            <a:off x="1463040" y="3081528"/>
            <a:ext cx="6217920" cy="594360"/>
          </a:xfrm>
          <a:prstGeom prst="rect">
            <a:avLst/>
          </a:prstGeom>
          <a:noFill/>
          <a:ln/>
        </p:spPr>
        <p:txBody>
          <a:bodyPr wrap="square" rtlCol="0" anchor="ctr"/>
          <a:lstStyle/>
          <a:p>
            <a:pPr algn="ctr" indent="0" marL="0">
              <a:buNone/>
            </a:pPr>
            <a:r>
              <a:rPr lang="en-US" sz="2800" b="1" dirty="0">
                <a:solidFill>
                  <a:srgbClr val="1A5C38"/>
                </a:solidFill>
                <a:latin typeface="Calibri" pitchFamily="34" charset="0"/>
                <a:ea typeface="Calibri" pitchFamily="34" charset="-122"/>
                <a:cs typeface="Calibri" pitchFamily="34" charset="-120"/>
              </a:rPr>
              <a:t>ধন্যবাদ সবাইকে! 🌟</a:t>
            </a:r>
            <a:endParaRPr lang="en-US" sz="2800" dirty="0"/>
          </a:p>
        </p:txBody>
      </p:sp>
      <p:sp>
        <p:nvSpPr>
          <p:cNvPr id="16" name="Text 14"/>
          <p:cNvSpPr/>
          <p:nvPr/>
        </p:nvSpPr>
        <p:spPr>
          <a:xfrm>
            <a:off x="1463040" y="3703320"/>
            <a:ext cx="6217920" cy="868680"/>
          </a:xfrm>
          <a:prstGeom prst="rect">
            <a:avLst/>
          </a:prstGeom>
          <a:noFill/>
          <a:ln/>
        </p:spPr>
        <p:txBody>
          <a:bodyPr wrap="square" rtlCol="0" anchor="ctr"/>
          <a:lstStyle/>
          <a:p>
            <a:pPr algn="ctr" indent="0" marL="0">
              <a:buNone/>
            </a:pPr>
            <a:r>
              <a:rPr lang="en-US" sz="1400" dirty="0">
                <a:solidFill>
                  <a:srgbClr val="1A5C38"/>
                </a:solidFill>
                <a:latin typeface="Calibri" pitchFamily="34" charset="0"/>
                <a:ea typeface="Calibri" pitchFamily="34" charset="-122"/>
                <a:cs typeface="Calibri" pitchFamily="34" charset="-120"/>
              </a:rPr>
              <a:t>তামজীদ আহম্মদ | সহকারী শিক্ষক</a:t>
            </a:r>
            <a:endParaRPr lang="en-US" sz="1400" dirty="0"/>
          </a:p>
          <a:p>
            <a:pPr algn="ctr" indent="0" marL="0">
              <a:buNone/>
            </a:pPr>
            <a:r>
              <a:rPr lang="en-US" sz="1400" dirty="0">
                <a:solidFill>
                  <a:srgbClr val="1A5C38"/>
                </a:solidFill>
                <a:latin typeface="Calibri" pitchFamily="34" charset="0"/>
                <a:ea typeface="Calibri" pitchFamily="34" charset="-122"/>
                <a:cs typeface="Calibri" pitchFamily="34" charset="-120"/>
              </a:rPr>
              <a:t>৬৫ নং ছনপাড়া সরকারি প্রাথমিক বিদ্যালয়, আড়াইহাজার, নারায়ণগঞ্জ</a:t>
            </a:r>
            <a:endParaRPr lang="en-US"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0FAF4"/>
        </a:solidFill>
      </p:bgPr>
    </p:bg>
    <p:spTree>
      <p:nvGrpSpPr>
        <p:cNvPr id="1" name=""/>
        <p:cNvGrpSpPr/>
        <p:nvPr/>
      </p:nvGrpSpPr>
      <p:grpSpPr>
        <a:xfrm>
          <a:off x="0" y="0"/>
          <a:ext cx="0" cy="0"/>
          <a:chOff x="0" y="0"/>
          <a:chExt cx="0" cy="0"/>
        </a:xfrm>
      </p:grpSpPr>
      <p:sp>
        <p:nvSpPr>
          <p:cNvPr id="2" name="Shape 0"/>
          <p:cNvSpPr/>
          <p:nvPr/>
        </p:nvSpPr>
        <p:spPr>
          <a:xfrm>
            <a:off x="0" y="0"/>
            <a:ext cx="9144000" cy="137160"/>
          </a:xfrm>
          <a:prstGeom prst="rect">
            <a:avLst/>
          </a:prstGeom>
          <a:solidFill>
            <a:srgbClr val="1A5C38"/>
          </a:solidFill>
          <a:ln w="12700">
            <a:solidFill>
              <a:srgbClr val="1A5C38"/>
            </a:solidFill>
            <a:prstDash val="solid"/>
          </a:ln>
        </p:spPr>
      </p:sp>
      <p:sp>
        <p:nvSpPr>
          <p:cNvPr id="3" name="Shape 1"/>
          <p:cNvSpPr/>
          <p:nvPr/>
        </p:nvSpPr>
        <p:spPr>
          <a:xfrm>
            <a:off x="0" y="5006340"/>
            <a:ext cx="9144000" cy="137160"/>
          </a:xfrm>
          <a:prstGeom prst="rect">
            <a:avLst/>
          </a:prstGeom>
          <a:solidFill>
            <a:srgbClr val="1A5C38"/>
          </a:solidFill>
          <a:ln w="12700">
            <a:solidFill>
              <a:srgbClr val="1A5C38"/>
            </a:solidFill>
            <a:prstDash val="solid"/>
          </a:ln>
        </p:spPr>
      </p:sp>
      <p:sp>
        <p:nvSpPr>
          <p:cNvPr id="4" name="Shape 2"/>
          <p:cNvSpPr/>
          <p:nvPr/>
        </p:nvSpPr>
        <p:spPr>
          <a:xfrm>
            <a:off x="0" y="137160"/>
            <a:ext cx="9144000" cy="777240"/>
          </a:xfrm>
          <a:prstGeom prst="rect">
            <a:avLst/>
          </a:prstGeom>
          <a:solidFill>
            <a:srgbClr val="2E8B57"/>
          </a:solidFill>
          <a:ln w="12700">
            <a:solidFill>
              <a:srgbClr val="2E8B57"/>
            </a:solidFill>
            <a:prstDash val="solid"/>
          </a:ln>
        </p:spPr>
      </p:sp>
      <p:sp>
        <p:nvSpPr>
          <p:cNvPr id="5" name="Text 3"/>
          <p:cNvSpPr/>
          <p:nvPr/>
        </p:nvSpPr>
        <p:spPr>
          <a:xfrm>
            <a:off x="274320" y="164592"/>
            <a:ext cx="8595360" cy="722376"/>
          </a:xfrm>
          <a:prstGeom prst="rect">
            <a:avLst/>
          </a:prstGeom>
          <a:noFill/>
          <a:ln/>
        </p:spPr>
        <p:txBody>
          <a:bodyPr wrap="square" rtlCol="0" anchor="ctr"/>
          <a:lstStyle/>
          <a:p>
            <a:pPr indent="0" marL="0">
              <a:buNone/>
            </a:pPr>
            <a:r>
              <a:rPr lang="en-US" sz="2600" b="1" dirty="0">
                <a:solidFill>
                  <a:srgbClr val="FFFFFF"/>
                </a:solidFill>
                <a:latin typeface="Calibri" pitchFamily="34" charset="0"/>
                <a:ea typeface="Calibri" pitchFamily="34" charset="-122"/>
                <a:cs typeface="Calibri" pitchFamily="34" charset="-120"/>
              </a:rPr>
              <a:t>📚 শেখার উদ্দেশ্য (Learning Objectives)</a:t>
            </a:r>
            <a:endParaRPr lang="en-US" sz="2600" dirty="0"/>
          </a:p>
        </p:txBody>
      </p:sp>
      <p:sp>
        <p:nvSpPr>
          <p:cNvPr id="6" name="Shape 4"/>
          <p:cNvSpPr/>
          <p:nvPr/>
        </p:nvSpPr>
        <p:spPr>
          <a:xfrm>
            <a:off x="365760" y="1252728"/>
            <a:ext cx="347472" cy="347472"/>
          </a:xfrm>
          <a:prstGeom prst="ellipse">
            <a:avLst/>
          </a:prstGeom>
          <a:solidFill>
            <a:srgbClr val="1A5C38"/>
          </a:solidFill>
          <a:ln w="12700">
            <a:solidFill>
              <a:srgbClr val="1A5C38"/>
            </a:solidFill>
            <a:prstDash val="solid"/>
          </a:ln>
        </p:spPr>
      </p:sp>
      <p:sp>
        <p:nvSpPr>
          <p:cNvPr id="7" name="Text 5"/>
          <p:cNvSpPr/>
          <p:nvPr/>
        </p:nvSpPr>
        <p:spPr>
          <a:xfrm>
            <a:off x="365760" y="1225296"/>
            <a:ext cx="347472" cy="347472"/>
          </a:xfrm>
          <a:prstGeom prst="rect">
            <a:avLst/>
          </a:prstGeom>
          <a:noFill/>
          <a:ln/>
        </p:spPr>
        <p:txBody>
          <a:bodyPr wrap="square" rtlCol="0" anchor="ctr"/>
          <a:lstStyle/>
          <a:p>
            <a:pPr algn="ctr" indent="0" marL="0">
              <a:buNone/>
            </a:pPr>
            <a:r>
              <a:rPr lang="en-US" sz="1300" b="1" dirty="0">
                <a:solidFill>
                  <a:srgbClr val="FFFFFF"/>
                </a:solidFill>
              </a:rPr>
              <a:t>1</a:t>
            </a:r>
            <a:endParaRPr lang="en-US" sz="1300" dirty="0"/>
          </a:p>
        </p:txBody>
      </p:sp>
      <p:sp>
        <p:nvSpPr>
          <p:cNvPr id="8" name="Shape 6"/>
          <p:cNvSpPr/>
          <p:nvPr/>
        </p:nvSpPr>
        <p:spPr>
          <a:xfrm>
            <a:off x="822960" y="1188720"/>
            <a:ext cx="8046720" cy="502920"/>
          </a:xfrm>
          <a:prstGeom prst="rect">
            <a:avLst/>
          </a:prstGeom>
          <a:solidFill>
            <a:srgbClr val="FFFFFF"/>
          </a:solidFill>
          <a:ln w="12700">
            <a:solidFill>
              <a:srgbClr val="A8D5B5"/>
            </a:solidFill>
            <a:prstDash val="solid"/>
          </a:ln>
          <a:effectLst>
            <a:outerShdw sx="100000" sy="100000" kx="0" ky="0" algn="bl" rotWithShape="0" blurRad="38100" dist="12700" dir="8100000">
              <a:srgbClr val="000000">
                <a:alpha val="8000"/>
              </a:srgbClr>
            </a:outerShdw>
          </a:effectLst>
        </p:spPr>
      </p:sp>
      <p:sp>
        <p:nvSpPr>
          <p:cNvPr id="9" name="Text 7"/>
          <p:cNvSpPr/>
          <p:nvPr/>
        </p:nvSpPr>
        <p:spPr>
          <a:xfrm>
            <a:off x="960120" y="1225296"/>
            <a:ext cx="7772400" cy="429768"/>
          </a:xfrm>
          <a:prstGeom prst="rect">
            <a:avLst/>
          </a:prstGeom>
          <a:noFill/>
          <a:ln/>
        </p:spPr>
        <p:txBody>
          <a:bodyPr wrap="square" rtlCol="0" anchor="ctr"/>
          <a:lstStyle/>
          <a:p>
            <a:pPr indent="0" marL="0">
              <a:buNone/>
            </a:pPr>
            <a:r>
              <a:rPr lang="en-US" sz="1500" dirty="0">
                <a:solidFill>
                  <a:srgbClr val="2D2D2D"/>
                </a:solidFill>
                <a:latin typeface="Calibri" pitchFamily="34" charset="0"/>
                <a:ea typeface="Calibri" pitchFamily="34" charset="-122"/>
                <a:cs typeface="Calibri" pitchFamily="34" charset="-120"/>
              </a:rPr>
              <a:t>আত্মত্যাগ কী তা জানতে ও বুঝতে পারব</a:t>
            </a:r>
            <a:endParaRPr lang="en-US" sz="1500" dirty="0"/>
          </a:p>
        </p:txBody>
      </p:sp>
      <p:sp>
        <p:nvSpPr>
          <p:cNvPr id="10" name="Shape 8"/>
          <p:cNvSpPr/>
          <p:nvPr/>
        </p:nvSpPr>
        <p:spPr>
          <a:xfrm>
            <a:off x="365760" y="1938528"/>
            <a:ext cx="347472" cy="347472"/>
          </a:xfrm>
          <a:prstGeom prst="ellipse">
            <a:avLst/>
          </a:prstGeom>
          <a:solidFill>
            <a:srgbClr val="1A5C38"/>
          </a:solidFill>
          <a:ln w="12700">
            <a:solidFill>
              <a:srgbClr val="1A5C38"/>
            </a:solidFill>
            <a:prstDash val="solid"/>
          </a:ln>
        </p:spPr>
      </p:sp>
      <p:sp>
        <p:nvSpPr>
          <p:cNvPr id="11" name="Text 9"/>
          <p:cNvSpPr/>
          <p:nvPr/>
        </p:nvSpPr>
        <p:spPr>
          <a:xfrm>
            <a:off x="365760" y="1911096"/>
            <a:ext cx="347472" cy="347472"/>
          </a:xfrm>
          <a:prstGeom prst="rect">
            <a:avLst/>
          </a:prstGeom>
          <a:noFill/>
          <a:ln/>
        </p:spPr>
        <p:txBody>
          <a:bodyPr wrap="square" rtlCol="0" anchor="ctr"/>
          <a:lstStyle/>
          <a:p>
            <a:pPr algn="ctr" indent="0" marL="0">
              <a:buNone/>
            </a:pPr>
            <a:r>
              <a:rPr lang="en-US" sz="1300" b="1" dirty="0">
                <a:solidFill>
                  <a:srgbClr val="FFFFFF"/>
                </a:solidFill>
              </a:rPr>
              <a:t>2</a:t>
            </a:r>
            <a:endParaRPr lang="en-US" sz="1300" dirty="0"/>
          </a:p>
        </p:txBody>
      </p:sp>
      <p:sp>
        <p:nvSpPr>
          <p:cNvPr id="12" name="Shape 10"/>
          <p:cNvSpPr/>
          <p:nvPr/>
        </p:nvSpPr>
        <p:spPr>
          <a:xfrm>
            <a:off x="822960" y="1874520"/>
            <a:ext cx="8046720" cy="502920"/>
          </a:xfrm>
          <a:prstGeom prst="rect">
            <a:avLst/>
          </a:prstGeom>
          <a:solidFill>
            <a:srgbClr val="FFFFFF"/>
          </a:solidFill>
          <a:ln w="12700">
            <a:solidFill>
              <a:srgbClr val="A8D5B5"/>
            </a:solidFill>
            <a:prstDash val="solid"/>
          </a:ln>
          <a:effectLst>
            <a:outerShdw sx="100000" sy="100000" kx="0" ky="0" algn="bl" rotWithShape="0" blurRad="38100" dist="12700" dir="8100000">
              <a:srgbClr val="000000">
                <a:alpha val="8000"/>
              </a:srgbClr>
            </a:outerShdw>
          </a:effectLst>
        </p:spPr>
      </p:sp>
      <p:sp>
        <p:nvSpPr>
          <p:cNvPr id="13" name="Text 11"/>
          <p:cNvSpPr/>
          <p:nvPr/>
        </p:nvSpPr>
        <p:spPr>
          <a:xfrm>
            <a:off x="960120" y="1911096"/>
            <a:ext cx="7772400" cy="429768"/>
          </a:xfrm>
          <a:prstGeom prst="rect">
            <a:avLst/>
          </a:prstGeom>
          <a:noFill/>
          <a:ln/>
        </p:spPr>
        <p:txBody>
          <a:bodyPr wrap="square" rtlCol="0" anchor="ctr"/>
          <a:lstStyle/>
          <a:p>
            <a:pPr indent="0" marL="0">
              <a:buNone/>
            </a:pPr>
            <a:r>
              <a:rPr lang="en-US" sz="1500" dirty="0">
                <a:solidFill>
                  <a:srgbClr val="2D2D2D"/>
                </a:solidFill>
                <a:latin typeface="Calibri" pitchFamily="34" charset="0"/>
                <a:ea typeface="Calibri" pitchFamily="34" charset="-122"/>
                <a:cs typeface="Calibri" pitchFamily="34" charset="-120"/>
              </a:rPr>
              <a:t>পারস্পরিক শ্রদ্ধাবোধের গুরুত্ব অনুধাবন করতে পারব</a:t>
            </a:r>
            <a:endParaRPr lang="en-US" sz="1500" dirty="0"/>
          </a:p>
        </p:txBody>
      </p:sp>
      <p:sp>
        <p:nvSpPr>
          <p:cNvPr id="14" name="Shape 12"/>
          <p:cNvSpPr/>
          <p:nvPr/>
        </p:nvSpPr>
        <p:spPr>
          <a:xfrm>
            <a:off x="365760" y="2624328"/>
            <a:ext cx="347472" cy="347472"/>
          </a:xfrm>
          <a:prstGeom prst="ellipse">
            <a:avLst/>
          </a:prstGeom>
          <a:solidFill>
            <a:srgbClr val="1A5C38"/>
          </a:solidFill>
          <a:ln w="12700">
            <a:solidFill>
              <a:srgbClr val="1A5C38"/>
            </a:solidFill>
            <a:prstDash val="solid"/>
          </a:ln>
        </p:spPr>
      </p:sp>
      <p:sp>
        <p:nvSpPr>
          <p:cNvPr id="15" name="Text 13"/>
          <p:cNvSpPr/>
          <p:nvPr/>
        </p:nvSpPr>
        <p:spPr>
          <a:xfrm>
            <a:off x="365760" y="2596896"/>
            <a:ext cx="347472" cy="347472"/>
          </a:xfrm>
          <a:prstGeom prst="rect">
            <a:avLst/>
          </a:prstGeom>
          <a:noFill/>
          <a:ln/>
        </p:spPr>
        <p:txBody>
          <a:bodyPr wrap="square" rtlCol="0" anchor="ctr"/>
          <a:lstStyle/>
          <a:p>
            <a:pPr algn="ctr" indent="0" marL="0">
              <a:buNone/>
            </a:pPr>
            <a:r>
              <a:rPr lang="en-US" sz="1300" b="1" dirty="0">
                <a:solidFill>
                  <a:srgbClr val="FFFFFF"/>
                </a:solidFill>
              </a:rPr>
              <a:t>3</a:t>
            </a:r>
            <a:endParaRPr lang="en-US" sz="1300" dirty="0"/>
          </a:p>
        </p:txBody>
      </p:sp>
      <p:sp>
        <p:nvSpPr>
          <p:cNvPr id="16" name="Shape 14"/>
          <p:cNvSpPr/>
          <p:nvPr/>
        </p:nvSpPr>
        <p:spPr>
          <a:xfrm>
            <a:off x="822960" y="2560320"/>
            <a:ext cx="8046720" cy="502920"/>
          </a:xfrm>
          <a:prstGeom prst="rect">
            <a:avLst/>
          </a:prstGeom>
          <a:solidFill>
            <a:srgbClr val="FFFFFF"/>
          </a:solidFill>
          <a:ln w="12700">
            <a:solidFill>
              <a:srgbClr val="A8D5B5"/>
            </a:solidFill>
            <a:prstDash val="solid"/>
          </a:ln>
          <a:effectLst>
            <a:outerShdw sx="100000" sy="100000" kx="0" ky="0" algn="bl" rotWithShape="0" blurRad="38100" dist="12700" dir="8100000">
              <a:srgbClr val="000000">
                <a:alpha val="8000"/>
              </a:srgbClr>
            </a:outerShdw>
          </a:effectLst>
        </p:spPr>
      </p:sp>
      <p:sp>
        <p:nvSpPr>
          <p:cNvPr id="17" name="Text 15"/>
          <p:cNvSpPr/>
          <p:nvPr/>
        </p:nvSpPr>
        <p:spPr>
          <a:xfrm>
            <a:off x="960120" y="2596896"/>
            <a:ext cx="7772400" cy="429768"/>
          </a:xfrm>
          <a:prstGeom prst="rect">
            <a:avLst/>
          </a:prstGeom>
          <a:noFill/>
          <a:ln/>
        </p:spPr>
        <p:txBody>
          <a:bodyPr wrap="square" rtlCol="0" anchor="ctr"/>
          <a:lstStyle/>
          <a:p>
            <a:pPr indent="0" marL="0">
              <a:buNone/>
            </a:pPr>
            <a:r>
              <a:rPr lang="en-US" sz="1500" dirty="0">
                <a:solidFill>
                  <a:srgbClr val="2D2D2D"/>
                </a:solidFill>
                <a:latin typeface="Calibri" pitchFamily="34" charset="0"/>
                <a:ea typeface="Calibri" pitchFamily="34" charset="-122"/>
                <a:cs typeface="Calibri" pitchFamily="34" charset="-120"/>
              </a:rPr>
              <a:t>পরমতসহিষ্ণুতার অর্থ ও প্রয়োগ শিখতে পারব</a:t>
            </a:r>
            <a:endParaRPr lang="en-US" sz="1500" dirty="0"/>
          </a:p>
        </p:txBody>
      </p:sp>
      <p:sp>
        <p:nvSpPr>
          <p:cNvPr id="18" name="Shape 16"/>
          <p:cNvSpPr/>
          <p:nvPr/>
        </p:nvSpPr>
        <p:spPr>
          <a:xfrm>
            <a:off x="365760" y="3310128"/>
            <a:ext cx="347472" cy="347472"/>
          </a:xfrm>
          <a:prstGeom prst="ellipse">
            <a:avLst/>
          </a:prstGeom>
          <a:solidFill>
            <a:srgbClr val="1A5C38"/>
          </a:solidFill>
          <a:ln w="12700">
            <a:solidFill>
              <a:srgbClr val="1A5C38"/>
            </a:solidFill>
            <a:prstDash val="solid"/>
          </a:ln>
        </p:spPr>
      </p:sp>
      <p:sp>
        <p:nvSpPr>
          <p:cNvPr id="19" name="Text 17"/>
          <p:cNvSpPr/>
          <p:nvPr/>
        </p:nvSpPr>
        <p:spPr>
          <a:xfrm>
            <a:off x="365760" y="3282696"/>
            <a:ext cx="347472" cy="347472"/>
          </a:xfrm>
          <a:prstGeom prst="rect">
            <a:avLst/>
          </a:prstGeom>
          <a:noFill/>
          <a:ln/>
        </p:spPr>
        <p:txBody>
          <a:bodyPr wrap="square" rtlCol="0" anchor="ctr"/>
          <a:lstStyle/>
          <a:p>
            <a:pPr algn="ctr" indent="0" marL="0">
              <a:buNone/>
            </a:pPr>
            <a:r>
              <a:rPr lang="en-US" sz="1300" b="1" dirty="0">
                <a:solidFill>
                  <a:srgbClr val="FFFFFF"/>
                </a:solidFill>
              </a:rPr>
              <a:t>4</a:t>
            </a:r>
            <a:endParaRPr lang="en-US" sz="1300" dirty="0"/>
          </a:p>
        </p:txBody>
      </p:sp>
      <p:sp>
        <p:nvSpPr>
          <p:cNvPr id="20" name="Shape 18"/>
          <p:cNvSpPr/>
          <p:nvPr/>
        </p:nvSpPr>
        <p:spPr>
          <a:xfrm>
            <a:off x="822960" y="3246120"/>
            <a:ext cx="8046720" cy="502920"/>
          </a:xfrm>
          <a:prstGeom prst="rect">
            <a:avLst/>
          </a:prstGeom>
          <a:solidFill>
            <a:srgbClr val="FFFFFF"/>
          </a:solidFill>
          <a:ln w="12700">
            <a:solidFill>
              <a:srgbClr val="A8D5B5"/>
            </a:solidFill>
            <a:prstDash val="solid"/>
          </a:ln>
          <a:effectLst>
            <a:outerShdw sx="100000" sy="100000" kx="0" ky="0" algn="bl" rotWithShape="0" blurRad="38100" dist="12700" dir="8100000">
              <a:srgbClr val="000000">
                <a:alpha val="8000"/>
              </a:srgbClr>
            </a:outerShdw>
          </a:effectLst>
        </p:spPr>
      </p:sp>
      <p:sp>
        <p:nvSpPr>
          <p:cNvPr id="21" name="Text 19"/>
          <p:cNvSpPr/>
          <p:nvPr/>
        </p:nvSpPr>
        <p:spPr>
          <a:xfrm>
            <a:off x="960120" y="3282696"/>
            <a:ext cx="7772400" cy="429768"/>
          </a:xfrm>
          <a:prstGeom prst="rect">
            <a:avLst/>
          </a:prstGeom>
          <a:noFill/>
          <a:ln/>
        </p:spPr>
        <p:txBody>
          <a:bodyPr wrap="square" rtlCol="0" anchor="ctr"/>
          <a:lstStyle/>
          <a:p>
            <a:pPr indent="0" marL="0">
              <a:buNone/>
            </a:pPr>
            <a:r>
              <a:rPr lang="en-US" sz="1500" dirty="0">
                <a:solidFill>
                  <a:srgbClr val="2D2D2D"/>
                </a:solidFill>
                <a:latin typeface="Calibri" pitchFamily="34" charset="0"/>
                <a:ea typeface="Calibri" pitchFamily="34" charset="-122"/>
                <a:cs typeface="Calibri" pitchFamily="34" charset="-120"/>
              </a:rPr>
              <a:t>দেশপ্রেম কী এবং কীভাবে দেশের কল্যাণে কাজ করা যায় তা জানতে পারব</a:t>
            </a:r>
            <a:endParaRPr lang="en-US" sz="1500" dirty="0"/>
          </a:p>
        </p:txBody>
      </p:sp>
      <p:sp>
        <p:nvSpPr>
          <p:cNvPr id="22" name="Shape 20"/>
          <p:cNvSpPr/>
          <p:nvPr/>
        </p:nvSpPr>
        <p:spPr>
          <a:xfrm>
            <a:off x="365760" y="3995928"/>
            <a:ext cx="347472" cy="347472"/>
          </a:xfrm>
          <a:prstGeom prst="ellipse">
            <a:avLst/>
          </a:prstGeom>
          <a:solidFill>
            <a:srgbClr val="1A5C38"/>
          </a:solidFill>
          <a:ln w="12700">
            <a:solidFill>
              <a:srgbClr val="1A5C38"/>
            </a:solidFill>
            <a:prstDash val="solid"/>
          </a:ln>
        </p:spPr>
      </p:sp>
      <p:sp>
        <p:nvSpPr>
          <p:cNvPr id="23" name="Text 21"/>
          <p:cNvSpPr/>
          <p:nvPr/>
        </p:nvSpPr>
        <p:spPr>
          <a:xfrm>
            <a:off x="365760" y="3968496"/>
            <a:ext cx="347472" cy="347472"/>
          </a:xfrm>
          <a:prstGeom prst="rect">
            <a:avLst/>
          </a:prstGeom>
          <a:noFill/>
          <a:ln/>
        </p:spPr>
        <p:txBody>
          <a:bodyPr wrap="square" rtlCol="0" anchor="ctr"/>
          <a:lstStyle/>
          <a:p>
            <a:pPr algn="ctr" indent="0" marL="0">
              <a:buNone/>
            </a:pPr>
            <a:r>
              <a:rPr lang="en-US" sz="1300" b="1" dirty="0">
                <a:solidFill>
                  <a:srgbClr val="FFFFFF"/>
                </a:solidFill>
              </a:rPr>
              <a:t>5</a:t>
            </a:r>
            <a:endParaRPr lang="en-US" sz="1300" dirty="0"/>
          </a:p>
        </p:txBody>
      </p:sp>
      <p:sp>
        <p:nvSpPr>
          <p:cNvPr id="24" name="Shape 22"/>
          <p:cNvSpPr/>
          <p:nvPr/>
        </p:nvSpPr>
        <p:spPr>
          <a:xfrm>
            <a:off x="822960" y="3931920"/>
            <a:ext cx="8046720" cy="502920"/>
          </a:xfrm>
          <a:prstGeom prst="rect">
            <a:avLst/>
          </a:prstGeom>
          <a:solidFill>
            <a:srgbClr val="FFFFFF"/>
          </a:solidFill>
          <a:ln w="12700">
            <a:solidFill>
              <a:srgbClr val="A8D5B5"/>
            </a:solidFill>
            <a:prstDash val="solid"/>
          </a:ln>
          <a:effectLst>
            <a:outerShdw sx="100000" sy="100000" kx="0" ky="0" algn="bl" rotWithShape="0" blurRad="38100" dist="12700" dir="8100000">
              <a:srgbClr val="000000">
                <a:alpha val="8000"/>
              </a:srgbClr>
            </a:outerShdw>
          </a:effectLst>
        </p:spPr>
      </p:sp>
      <p:sp>
        <p:nvSpPr>
          <p:cNvPr id="25" name="Text 23"/>
          <p:cNvSpPr/>
          <p:nvPr/>
        </p:nvSpPr>
        <p:spPr>
          <a:xfrm>
            <a:off x="960120" y="3968496"/>
            <a:ext cx="7772400" cy="429768"/>
          </a:xfrm>
          <a:prstGeom prst="rect">
            <a:avLst/>
          </a:prstGeom>
          <a:noFill/>
          <a:ln/>
        </p:spPr>
        <p:txBody>
          <a:bodyPr wrap="square" rtlCol="0" anchor="ctr"/>
          <a:lstStyle/>
          <a:p>
            <a:pPr indent="0" marL="0">
              <a:buNone/>
            </a:pPr>
            <a:r>
              <a:rPr lang="en-US" sz="1500" dirty="0">
                <a:solidFill>
                  <a:srgbClr val="2D2D2D"/>
                </a:solidFill>
                <a:latin typeface="Calibri" pitchFamily="34" charset="0"/>
                <a:ea typeface="Calibri" pitchFamily="34" charset="-122"/>
                <a:cs typeface="Calibri" pitchFamily="34" charset="-120"/>
              </a:rPr>
              <a:t>মহানবি (স.) ও সাহাবাদের আদর্শ থেকে নৈতিক শিক্ষা গ্রহণ করতে পারব</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0FAF4"/>
        </a:solidFill>
      </p:bgPr>
    </p:bg>
    <p:spTree>
      <p:nvGrpSpPr>
        <p:cNvPr id="1" name=""/>
        <p:cNvGrpSpPr/>
        <p:nvPr/>
      </p:nvGrpSpPr>
      <p:grpSpPr>
        <a:xfrm>
          <a:off x="0" y="0"/>
          <a:ext cx="0" cy="0"/>
          <a:chOff x="0" y="0"/>
          <a:chExt cx="0" cy="0"/>
        </a:xfrm>
      </p:grpSpPr>
      <p:sp>
        <p:nvSpPr>
          <p:cNvPr id="2" name="Shape 0"/>
          <p:cNvSpPr/>
          <p:nvPr/>
        </p:nvSpPr>
        <p:spPr>
          <a:xfrm>
            <a:off x="0" y="0"/>
            <a:ext cx="9144000" cy="137160"/>
          </a:xfrm>
          <a:prstGeom prst="rect">
            <a:avLst/>
          </a:prstGeom>
          <a:solidFill>
            <a:srgbClr val="1A5C38"/>
          </a:solidFill>
          <a:ln w="12700">
            <a:solidFill>
              <a:srgbClr val="1A5C38"/>
            </a:solidFill>
            <a:prstDash val="solid"/>
          </a:ln>
        </p:spPr>
      </p:sp>
      <p:sp>
        <p:nvSpPr>
          <p:cNvPr id="3" name="Shape 1"/>
          <p:cNvSpPr/>
          <p:nvPr/>
        </p:nvSpPr>
        <p:spPr>
          <a:xfrm>
            <a:off x="0" y="5006340"/>
            <a:ext cx="9144000" cy="137160"/>
          </a:xfrm>
          <a:prstGeom prst="rect">
            <a:avLst/>
          </a:prstGeom>
          <a:solidFill>
            <a:srgbClr val="1A5C38"/>
          </a:solidFill>
          <a:ln w="12700">
            <a:solidFill>
              <a:srgbClr val="1A5C38"/>
            </a:solidFill>
            <a:prstDash val="solid"/>
          </a:ln>
        </p:spPr>
      </p:sp>
      <p:sp>
        <p:nvSpPr>
          <p:cNvPr id="4" name="Shape 2"/>
          <p:cNvSpPr/>
          <p:nvPr/>
        </p:nvSpPr>
        <p:spPr>
          <a:xfrm>
            <a:off x="0" y="137160"/>
            <a:ext cx="9144000" cy="777240"/>
          </a:xfrm>
          <a:prstGeom prst="rect">
            <a:avLst/>
          </a:prstGeom>
          <a:solidFill>
            <a:srgbClr val="2E8B57"/>
          </a:solidFill>
          <a:ln w="12700">
            <a:solidFill>
              <a:srgbClr val="2E8B57"/>
            </a:solidFill>
            <a:prstDash val="solid"/>
          </a:ln>
        </p:spPr>
      </p:sp>
      <p:sp>
        <p:nvSpPr>
          <p:cNvPr id="5" name="Text 3"/>
          <p:cNvSpPr/>
          <p:nvPr/>
        </p:nvSpPr>
        <p:spPr>
          <a:xfrm>
            <a:off x="274320" y="164592"/>
            <a:ext cx="8595360" cy="722376"/>
          </a:xfrm>
          <a:prstGeom prst="rect">
            <a:avLst/>
          </a:prstGeom>
          <a:noFill/>
          <a:ln/>
        </p:spPr>
        <p:txBody>
          <a:bodyPr wrap="square" rtlCol="0" anchor="ctr"/>
          <a:lstStyle/>
          <a:p>
            <a:pPr indent="0" marL="0">
              <a:buNone/>
            </a:pPr>
            <a:r>
              <a:rPr lang="en-US" sz="2600" b="1" dirty="0">
                <a:solidFill>
                  <a:srgbClr val="FFFFFF"/>
                </a:solidFill>
                <a:latin typeface="Calibri" pitchFamily="34" charset="0"/>
                <a:ea typeface="Calibri" pitchFamily="34" charset="-122"/>
                <a:cs typeface="Calibri" pitchFamily="34" charset="-120"/>
              </a:rPr>
              <a:t>আত্মত্যাগ (Self-Sacrifice)</a:t>
            </a:r>
            <a:endParaRPr lang="en-US" sz="2600" dirty="0"/>
          </a:p>
        </p:txBody>
      </p:sp>
      <p:sp>
        <p:nvSpPr>
          <p:cNvPr id="6" name="Shape 4"/>
          <p:cNvSpPr/>
          <p:nvPr/>
        </p:nvSpPr>
        <p:spPr>
          <a:xfrm>
            <a:off x="274320" y="1097280"/>
            <a:ext cx="8595360" cy="1097280"/>
          </a:xfrm>
          <a:prstGeom prst="rect">
            <a:avLst/>
          </a:prstGeom>
          <a:solidFill>
            <a:srgbClr val="1A5C38"/>
          </a:solidFill>
          <a:ln w="12700">
            <a:solidFill>
              <a:srgbClr val="1A5C38"/>
            </a:solidFill>
            <a:prstDash val="solid"/>
          </a:ln>
        </p:spPr>
      </p:sp>
      <p:sp>
        <p:nvSpPr>
          <p:cNvPr id="7" name="Text 5"/>
          <p:cNvSpPr/>
          <p:nvPr/>
        </p:nvSpPr>
        <p:spPr>
          <a:xfrm>
            <a:off x="457200" y="1143000"/>
            <a:ext cx="1097280" cy="274320"/>
          </a:xfrm>
          <a:prstGeom prst="rect">
            <a:avLst/>
          </a:prstGeom>
          <a:noFill/>
          <a:ln/>
        </p:spPr>
        <p:txBody>
          <a:bodyPr wrap="square" rtlCol="0" anchor="ctr"/>
          <a:lstStyle/>
          <a:p>
            <a:pPr indent="0" marL="0">
              <a:buNone/>
            </a:pPr>
            <a:r>
              <a:rPr lang="en-US" sz="1300" b="1" dirty="0">
                <a:solidFill>
                  <a:srgbClr val="C9A227"/>
                </a:solidFill>
                <a:latin typeface="Calibri" pitchFamily="34" charset="0"/>
                <a:ea typeface="Calibri" pitchFamily="34" charset="-122"/>
                <a:cs typeface="Calibri" pitchFamily="34" charset="-120"/>
              </a:rPr>
              <a:t>সংজ্ঞা:</a:t>
            </a:r>
            <a:endParaRPr lang="en-US" sz="1300" dirty="0"/>
          </a:p>
        </p:txBody>
      </p:sp>
      <p:sp>
        <p:nvSpPr>
          <p:cNvPr id="8" name="Text 6"/>
          <p:cNvSpPr/>
          <p:nvPr/>
        </p:nvSpPr>
        <p:spPr>
          <a:xfrm>
            <a:off x="457200" y="1444752"/>
            <a:ext cx="8229600" cy="658368"/>
          </a:xfrm>
          <a:prstGeom prst="rect">
            <a:avLst/>
          </a:prstGeom>
          <a:noFill/>
          <a:ln/>
        </p:spPr>
        <p:txBody>
          <a:bodyPr wrap="square" rtlCol="0" anchor="ctr"/>
          <a:lstStyle/>
          <a:p>
            <a:pPr indent="0" marL="0">
              <a:buNone/>
            </a:pPr>
            <a:r>
              <a:rPr lang="en-US" sz="1400" dirty="0">
                <a:solidFill>
                  <a:srgbClr val="FFFFFF"/>
                </a:solidFill>
                <a:latin typeface="Calibri" pitchFamily="34" charset="0"/>
                <a:ea typeface="Calibri" pitchFamily="34" charset="-122"/>
                <a:cs typeface="Calibri" pitchFamily="34" charset="-120"/>
              </a:rPr>
              <a:t>নিজের পছন্দের কিছু ত্যাগ করাকেই বলে আত্মত্যাগ। সাধারণত ত্যাগ বলতে বোঝায় কারো জন্য কোনো কিছু ছেড়ে দেওয়া। যা নিজের জন্য প্রয়োজন তা অন্যের জন্য না চাওয়া বা ছেড়ে দেওয়াকে আত্মত্যাগ বলে।</a:t>
            </a:r>
            <a:endParaRPr lang="en-US" sz="1400" dirty="0"/>
          </a:p>
        </p:txBody>
      </p:sp>
      <p:sp>
        <p:nvSpPr>
          <p:cNvPr id="9" name="Shape 7"/>
          <p:cNvSpPr/>
          <p:nvPr/>
        </p:nvSpPr>
        <p:spPr>
          <a:xfrm>
            <a:off x="274320" y="2331720"/>
            <a:ext cx="4114800" cy="2423160"/>
          </a:xfrm>
          <a:prstGeom prst="rect">
            <a:avLst/>
          </a:prstGeom>
          <a:solidFill>
            <a:srgbClr val="FFFFFF"/>
          </a:solidFill>
          <a:ln w="19050">
            <a:solidFill>
              <a:srgbClr val="A8D5B5"/>
            </a:solidFill>
            <a:prstDash val="solid"/>
          </a:ln>
        </p:spPr>
      </p:sp>
      <p:sp>
        <p:nvSpPr>
          <p:cNvPr id="10" name="Shape 8"/>
          <p:cNvSpPr/>
          <p:nvPr/>
        </p:nvSpPr>
        <p:spPr>
          <a:xfrm>
            <a:off x="274320" y="2331720"/>
            <a:ext cx="4114800" cy="411480"/>
          </a:xfrm>
          <a:prstGeom prst="rect">
            <a:avLst/>
          </a:prstGeom>
          <a:solidFill>
            <a:srgbClr val="2E8B57"/>
          </a:solidFill>
          <a:ln w="12700">
            <a:solidFill>
              <a:srgbClr val="2E8B57"/>
            </a:solidFill>
            <a:prstDash val="solid"/>
          </a:ln>
        </p:spPr>
      </p:sp>
      <p:sp>
        <p:nvSpPr>
          <p:cNvPr id="11" name="Text 9"/>
          <p:cNvSpPr/>
          <p:nvPr/>
        </p:nvSpPr>
        <p:spPr>
          <a:xfrm>
            <a:off x="365760" y="2359152"/>
            <a:ext cx="3931920" cy="356616"/>
          </a:xfrm>
          <a:prstGeom prst="rect">
            <a:avLst/>
          </a:prstGeom>
          <a:noFill/>
          <a:ln/>
        </p:spPr>
        <p:txBody>
          <a:bodyPr wrap="square"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ইসলামে আত্মত্যাগের শিক্ষা</a:t>
            </a:r>
            <a:endParaRPr lang="en-US" sz="1300" dirty="0"/>
          </a:p>
        </p:txBody>
      </p:sp>
      <p:sp>
        <p:nvSpPr>
          <p:cNvPr id="12" name="Text 10"/>
          <p:cNvSpPr/>
          <p:nvPr/>
        </p:nvSpPr>
        <p:spPr>
          <a:xfrm>
            <a:off x="411480" y="2788920"/>
            <a:ext cx="3886200" cy="1920240"/>
          </a:xfrm>
          <a:prstGeom prst="rect">
            <a:avLst/>
          </a:prstGeom>
          <a:noFill/>
          <a:ln/>
        </p:spPr>
        <p:txBody>
          <a:bodyPr wrap="square" rtlCol="0" anchor="ctr"/>
          <a:lstStyle/>
          <a:p>
            <a:pPr indent="0" marL="0">
              <a:buNone/>
            </a:pPr>
            <a:r>
              <a:rPr lang="en-US" sz="1300" dirty="0">
                <a:solidFill>
                  <a:srgbClr val="2D2D2D"/>
                </a:solidFill>
                <a:latin typeface="Calibri" pitchFamily="34" charset="0"/>
                <a:ea typeface="Calibri" pitchFamily="34" charset="-122"/>
                <a:cs typeface="Calibri" pitchFamily="34" charset="-120"/>
              </a:rPr>
              <a:t>• ইসলাম আত্মত্যাগের জন্য নির্দেশনা প্রদান করে</a:t>
            </a:r>
            <a:endParaRPr lang="en-US" sz="1300" dirty="0"/>
          </a:p>
          <a:p>
            <a:pPr indent="0" marL="0">
              <a:buNone/>
            </a:pPr>
            <a:r>
              <a:rPr lang="en-US" sz="1300" dirty="0">
                <a:solidFill>
                  <a:srgbClr val="2D2D2D"/>
                </a:solidFill>
                <a:latin typeface="Calibri" pitchFamily="34" charset="0"/>
                <a:ea typeface="Calibri" pitchFamily="34" charset="-122"/>
                <a:cs typeface="Calibri" pitchFamily="34" charset="-120"/>
              </a:rPr>
              <a:t>• মহান আল্লাহ যুগে যুগে মানব জাতিকে শিক্ষা দেওয়ার জন্য নবি-রাসুল পাঠিয়েছেন</a:t>
            </a:r>
            <a:endParaRPr lang="en-US" sz="1300" dirty="0"/>
          </a:p>
          <a:p>
            <a:pPr indent="0" marL="0">
              <a:buNone/>
            </a:pPr>
            <a:r>
              <a:rPr lang="en-US" sz="1300" dirty="0">
                <a:solidFill>
                  <a:srgbClr val="2D2D2D"/>
                </a:solidFill>
                <a:latin typeface="Calibri" pitchFamily="34" charset="0"/>
                <a:ea typeface="Calibri" pitchFamily="34" charset="-122"/>
                <a:cs typeface="Calibri" pitchFamily="34" charset="-120"/>
              </a:rPr>
              <a:t>• তাঁরা আত্মত্যাগের আদর্শ খাপন করে গেছেন</a:t>
            </a:r>
            <a:endParaRPr lang="en-US" sz="1300" dirty="0"/>
          </a:p>
          <a:p>
            <a:pPr indent="0" marL="0">
              <a:buNone/>
            </a:pPr>
            <a:r>
              <a:rPr lang="en-US" sz="1300" dirty="0">
                <a:solidFill>
                  <a:srgbClr val="2D2D2D"/>
                </a:solidFill>
                <a:latin typeface="Calibri" pitchFamily="34" charset="0"/>
                <a:ea typeface="Calibri" pitchFamily="34" charset="-122"/>
                <a:cs typeface="Calibri" pitchFamily="34" charset="-120"/>
              </a:rPr>
              <a:t>• পবিত্র কুরআনে আত্মত্যাগের বিভিন্ন নির্দেশনা রয়েছে</a:t>
            </a:r>
            <a:endParaRPr lang="en-US" sz="1300" dirty="0"/>
          </a:p>
        </p:txBody>
      </p:sp>
      <p:sp>
        <p:nvSpPr>
          <p:cNvPr id="13" name="Shape 11"/>
          <p:cNvSpPr/>
          <p:nvPr/>
        </p:nvSpPr>
        <p:spPr>
          <a:xfrm>
            <a:off x="4663440" y="2331720"/>
            <a:ext cx="4114800" cy="2423160"/>
          </a:xfrm>
          <a:prstGeom prst="rect">
            <a:avLst/>
          </a:prstGeom>
          <a:solidFill>
            <a:srgbClr val="FFFFFF"/>
          </a:solidFill>
          <a:ln w="19050">
            <a:solidFill>
              <a:srgbClr val="A8D5B5"/>
            </a:solidFill>
            <a:prstDash val="solid"/>
          </a:ln>
        </p:spPr>
      </p:sp>
      <p:sp>
        <p:nvSpPr>
          <p:cNvPr id="14" name="Shape 12"/>
          <p:cNvSpPr/>
          <p:nvPr/>
        </p:nvSpPr>
        <p:spPr>
          <a:xfrm>
            <a:off x="4663440" y="2331720"/>
            <a:ext cx="4114800" cy="411480"/>
          </a:xfrm>
          <a:prstGeom prst="rect">
            <a:avLst/>
          </a:prstGeom>
          <a:solidFill>
            <a:srgbClr val="C9A227"/>
          </a:solidFill>
          <a:ln w="12700">
            <a:solidFill>
              <a:srgbClr val="C9A227"/>
            </a:solidFill>
            <a:prstDash val="solid"/>
          </a:ln>
        </p:spPr>
      </p:sp>
      <p:sp>
        <p:nvSpPr>
          <p:cNvPr id="15" name="Text 13"/>
          <p:cNvSpPr/>
          <p:nvPr/>
        </p:nvSpPr>
        <p:spPr>
          <a:xfrm>
            <a:off x="4754880" y="2359152"/>
            <a:ext cx="3931920" cy="356616"/>
          </a:xfrm>
          <a:prstGeom prst="rect">
            <a:avLst/>
          </a:prstGeom>
          <a:noFill/>
          <a:ln/>
        </p:spPr>
        <p:txBody>
          <a:bodyPr wrap="square"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কুরআনের আলো</a:t>
            </a:r>
            <a:endParaRPr lang="en-US" sz="1300" dirty="0"/>
          </a:p>
        </p:txBody>
      </p:sp>
      <p:sp>
        <p:nvSpPr>
          <p:cNvPr id="16" name="Text 14"/>
          <p:cNvSpPr/>
          <p:nvPr/>
        </p:nvSpPr>
        <p:spPr>
          <a:xfrm>
            <a:off x="4754880" y="2788920"/>
            <a:ext cx="3931920" cy="1920240"/>
          </a:xfrm>
          <a:prstGeom prst="rect">
            <a:avLst/>
          </a:prstGeom>
          <a:noFill/>
          <a:ln/>
        </p:spPr>
        <p:txBody>
          <a:bodyPr wrap="square" rtlCol="0" anchor="ctr"/>
          <a:lstStyle/>
          <a:p>
            <a:pPr indent="0" marL="0">
              <a:buNone/>
            </a:pPr>
            <a:r>
              <a:rPr lang="en-US" sz="1300" dirty="0">
                <a:solidFill>
                  <a:srgbClr val="2D2D2D"/>
                </a:solidFill>
                <a:latin typeface="Calibri" pitchFamily="34" charset="0"/>
                <a:ea typeface="Calibri" pitchFamily="34" charset="-122"/>
                <a:cs typeface="Calibri" pitchFamily="34" charset="-120"/>
              </a:rPr>
              <a:t>"তোমরা যা ভালোবাসো তা হতে ব্যয় না করা পর্যন্ত তোমরা কখনোই সাওয়াব লাভ করবে না এবং তোমরা যা কিছুই ব্যয় করো, আল্লাহ তা অবগত আছেন।"</a:t>
            </a:r>
            <a:endParaRPr lang="en-US" sz="1300" dirty="0"/>
          </a:p>
          <a:p>
            <a:pPr indent="0" marL="0">
              <a:buNone/>
            </a:pPr>
            <a:endParaRPr lang="en-US" sz="1300" dirty="0"/>
          </a:p>
          <a:p>
            <a:pPr indent="0" marL="0">
              <a:buNone/>
            </a:pPr>
            <a:r>
              <a:rPr lang="en-US" sz="1300" dirty="0">
                <a:solidFill>
                  <a:srgbClr val="2D2D2D"/>
                </a:solidFill>
                <a:latin typeface="Calibri" pitchFamily="34" charset="0"/>
                <a:ea typeface="Calibri" pitchFamily="34" charset="-122"/>
                <a:cs typeface="Calibri" pitchFamily="34" charset="-120"/>
              </a:rPr>
              <a:t>— সূরা আলে ইমরান, আয়াত: ৯২</a:t>
            </a:r>
            <a:endParaRPr lang="en-US" sz="13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0FAF4"/>
        </a:solidFill>
      </p:bgPr>
    </p:bg>
    <p:spTree>
      <p:nvGrpSpPr>
        <p:cNvPr id="1" name=""/>
        <p:cNvGrpSpPr/>
        <p:nvPr/>
      </p:nvGrpSpPr>
      <p:grpSpPr>
        <a:xfrm>
          <a:off x="0" y="0"/>
          <a:ext cx="0" cy="0"/>
          <a:chOff x="0" y="0"/>
          <a:chExt cx="0" cy="0"/>
        </a:xfrm>
      </p:grpSpPr>
      <p:sp>
        <p:nvSpPr>
          <p:cNvPr id="2" name="Shape 0"/>
          <p:cNvSpPr/>
          <p:nvPr/>
        </p:nvSpPr>
        <p:spPr>
          <a:xfrm>
            <a:off x="0" y="0"/>
            <a:ext cx="9144000" cy="137160"/>
          </a:xfrm>
          <a:prstGeom prst="rect">
            <a:avLst/>
          </a:prstGeom>
          <a:solidFill>
            <a:srgbClr val="1A5C38"/>
          </a:solidFill>
          <a:ln w="12700">
            <a:solidFill>
              <a:srgbClr val="1A5C38"/>
            </a:solidFill>
            <a:prstDash val="solid"/>
          </a:ln>
        </p:spPr>
      </p:sp>
      <p:sp>
        <p:nvSpPr>
          <p:cNvPr id="3" name="Shape 1"/>
          <p:cNvSpPr/>
          <p:nvPr/>
        </p:nvSpPr>
        <p:spPr>
          <a:xfrm>
            <a:off x="0" y="5006340"/>
            <a:ext cx="9144000" cy="137160"/>
          </a:xfrm>
          <a:prstGeom prst="rect">
            <a:avLst/>
          </a:prstGeom>
          <a:solidFill>
            <a:srgbClr val="1A5C38"/>
          </a:solidFill>
          <a:ln w="12700">
            <a:solidFill>
              <a:srgbClr val="1A5C38"/>
            </a:solidFill>
            <a:prstDash val="solid"/>
          </a:ln>
        </p:spPr>
      </p:sp>
      <p:sp>
        <p:nvSpPr>
          <p:cNvPr id="4" name="Shape 2"/>
          <p:cNvSpPr/>
          <p:nvPr/>
        </p:nvSpPr>
        <p:spPr>
          <a:xfrm>
            <a:off x="0" y="137160"/>
            <a:ext cx="9144000" cy="777240"/>
          </a:xfrm>
          <a:prstGeom prst="rect">
            <a:avLst/>
          </a:prstGeom>
          <a:solidFill>
            <a:srgbClr val="2E8B57"/>
          </a:solidFill>
          <a:ln w="12700">
            <a:solidFill>
              <a:srgbClr val="2E8B57"/>
            </a:solidFill>
            <a:prstDash val="solid"/>
          </a:ln>
        </p:spPr>
      </p:sp>
      <p:sp>
        <p:nvSpPr>
          <p:cNvPr id="5" name="Text 3"/>
          <p:cNvSpPr/>
          <p:nvPr/>
        </p:nvSpPr>
        <p:spPr>
          <a:xfrm>
            <a:off x="274320" y="164592"/>
            <a:ext cx="8595360" cy="722376"/>
          </a:xfrm>
          <a:prstGeom prst="rect">
            <a:avLst/>
          </a:prstGeom>
          <a:noFill/>
          <a:ln/>
        </p:spPr>
        <p:txBody>
          <a:bodyPr wrap="square" rtlCol="0" anchor="ctr"/>
          <a:lstStyle/>
          <a:p>
            <a:pPr indent="0" marL="0">
              <a:buNone/>
            </a:pPr>
            <a:r>
              <a:rPr lang="en-US" sz="2600" b="1" dirty="0">
                <a:solidFill>
                  <a:srgbClr val="FFFFFF"/>
                </a:solidFill>
                <a:latin typeface="Calibri" pitchFamily="34" charset="0"/>
                <a:ea typeface="Calibri" pitchFamily="34" charset="-122"/>
                <a:cs typeface="Calibri" pitchFamily="34" charset="-120"/>
              </a:rPr>
              <a:t>মহানবি (স.) ও সাহাবিদের আত্মত্যাগ</a:t>
            </a:r>
            <a:endParaRPr lang="en-US" sz="2600" dirty="0"/>
          </a:p>
        </p:txBody>
      </p:sp>
      <p:sp>
        <p:nvSpPr>
          <p:cNvPr id="6" name="Shape 4"/>
          <p:cNvSpPr/>
          <p:nvPr/>
        </p:nvSpPr>
        <p:spPr>
          <a:xfrm>
            <a:off x="274320" y="1097280"/>
            <a:ext cx="8595360" cy="1005840"/>
          </a:xfrm>
          <a:prstGeom prst="rect">
            <a:avLst/>
          </a:prstGeom>
          <a:solidFill>
            <a:srgbClr val="FFFFFF"/>
          </a:solidFill>
          <a:ln w="12700">
            <a:solidFill>
              <a:srgbClr val="A8D5B5"/>
            </a:solidFill>
            <a:prstDash val="solid"/>
          </a:ln>
          <a:effectLst>
            <a:outerShdw sx="100000" sy="100000" kx="0" ky="0" algn="bl" rotWithShape="0" blurRad="50800" dist="25400" dir="8100000">
              <a:srgbClr val="000000">
                <a:alpha val="8000"/>
              </a:srgbClr>
            </a:outerShdw>
          </a:effectLst>
        </p:spPr>
      </p:sp>
      <p:sp>
        <p:nvSpPr>
          <p:cNvPr id="7" name="Shape 5"/>
          <p:cNvSpPr/>
          <p:nvPr/>
        </p:nvSpPr>
        <p:spPr>
          <a:xfrm>
            <a:off x="274320" y="1097280"/>
            <a:ext cx="2011680" cy="1005840"/>
          </a:xfrm>
          <a:prstGeom prst="rect">
            <a:avLst/>
          </a:prstGeom>
          <a:solidFill>
            <a:srgbClr val="1A5C38"/>
          </a:solidFill>
          <a:ln w="12700">
            <a:solidFill>
              <a:srgbClr val="1A5C38"/>
            </a:solidFill>
            <a:prstDash val="solid"/>
          </a:ln>
        </p:spPr>
      </p:sp>
      <p:sp>
        <p:nvSpPr>
          <p:cNvPr id="8" name="Text 6"/>
          <p:cNvSpPr/>
          <p:nvPr/>
        </p:nvSpPr>
        <p:spPr>
          <a:xfrm>
            <a:off x="320040" y="1325880"/>
            <a:ext cx="1920240" cy="548640"/>
          </a:xfrm>
          <a:prstGeom prst="rect">
            <a:avLst/>
          </a:prstGeom>
          <a:noFill/>
          <a:ln/>
        </p:spPr>
        <p:txBody>
          <a:bodyPr wrap="square"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মহানবি (স.)</a:t>
            </a:r>
            <a:endParaRPr lang="en-US" sz="1400" dirty="0"/>
          </a:p>
        </p:txBody>
      </p:sp>
      <p:sp>
        <p:nvSpPr>
          <p:cNvPr id="9" name="Text 7"/>
          <p:cNvSpPr/>
          <p:nvPr/>
        </p:nvSpPr>
        <p:spPr>
          <a:xfrm>
            <a:off x="2423160" y="1143000"/>
            <a:ext cx="6263640" cy="914400"/>
          </a:xfrm>
          <a:prstGeom prst="rect">
            <a:avLst/>
          </a:prstGeom>
          <a:noFill/>
          <a:ln/>
        </p:spPr>
        <p:txBody>
          <a:bodyPr wrap="square" rtlCol="0" anchor="ctr"/>
          <a:lstStyle/>
          <a:p>
            <a:pPr indent="0" marL="0">
              <a:buNone/>
            </a:pPr>
            <a:r>
              <a:rPr lang="en-US" sz="1300" dirty="0">
                <a:solidFill>
                  <a:srgbClr val="2D2D2D"/>
                </a:solidFill>
                <a:latin typeface="Calibri" pitchFamily="34" charset="0"/>
                <a:ea typeface="Calibri" pitchFamily="34" charset="-122"/>
                <a:cs typeface="Calibri" pitchFamily="34" charset="-120"/>
              </a:rPr>
              <a:t>ইসলাম প্রচারের জন্য নিজের প্রিয় মাতৃভূমি মক্কা ত্যাগ করেন। রাষ্ট্রের প্রধান হয়েও সাদাসিধে জীবনযাপন করতেন। পরিবারের চাহিদা কমিয়ে সমাজের প্রয়োজনীয়তা পূরণ করতেন।</a:t>
            </a:r>
            <a:endParaRPr lang="en-US" sz="1300" dirty="0"/>
          </a:p>
        </p:txBody>
      </p:sp>
      <p:sp>
        <p:nvSpPr>
          <p:cNvPr id="10" name="Shape 8"/>
          <p:cNvSpPr/>
          <p:nvPr/>
        </p:nvSpPr>
        <p:spPr>
          <a:xfrm>
            <a:off x="274320" y="2286000"/>
            <a:ext cx="8595360" cy="1005840"/>
          </a:xfrm>
          <a:prstGeom prst="rect">
            <a:avLst/>
          </a:prstGeom>
          <a:solidFill>
            <a:srgbClr val="FFFFFF"/>
          </a:solidFill>
          <a:ln w="12700">
            <a:solidFill>
              <a:srgbClr val="A8D5B5"/>
            </a:solidFill>
            <a:prstDash val="solid"/>
          </a:ln>
          <a:effectLst>
            <a:outerShdw sx="100000" sy="100000" kx="0" ky="0" algn="bl" rotWithShape="0" blurRad="50800" dist="25400" dir="8100000">
              <a:srgbClr val="000000">
                <a:alpha val="8000"/>
              </a:srgbClr>
            </a:outerShdw>
          </a:effectLst>
        </p:spPr>
      </p:sp>
      <p:sp>
        <p:nvSpPr>
          <p:cNvPr id="11" name="Shape 9"/>
          <p:cNvSpPr/>
          <p:nvPr/>
        </p:nvSpPr>
        <p:spPr>
          <a:xfrm>
            <a:off x="274320" y="2286000"/>
            <a:ext cx="2011680" cy="1005840"/>
          </a:xfrm>
          <a:prstGeom prst="rect">
            <a:avLst/>
          </a:prstGeom>
          <a:solidFill>
            <a:srgbClr val="2E8B57"/>
          </a:solidFill>
          <a:ln w="12700">
            <a:solidFill>
              <a:srgbClr val="2E8B57"/>
            </a:solidFill>
            <a:prstDash val="solid"/>
          </a:ln>
        </p:spPr>
      </p:sp>
      <p:sp>
        <p:nvSpPr>
          <p:cNvPr id="12" name="Text 10"/>
          <p:cNvSpPr/>
          <p:nvPr/>
        </p:nvSpPr>
        <p:spPr>
          <a:xfrm>
            <a:off x="320040" y="2514600"/>
            <a:ext cx="1920240" cy="548640"/>
          </a:xfrm>
          <a:prstGeom prst="rect">
            <a:avLst/>
          </a:prstGeom>
          <a:noFill/>
          <a:ln/>
        </p:spPr>
        <p:txBody>
          <a:bodyPr wrap="square"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হযরত আবু বকর (রা.)</a:t>
            </a:r>
            <a:endParaRPr lang="en-US" sz="1400" dirty="0"/>
          </a:p>
        </p:txBody>
      </p:sp>
      <p:sp>
        <p:nvSpPr>
          <p:cNvPr id="13" name="Text 11"/>
          <p:cNvSpPr/>
          <p:nvPr/>
        </p:nvSpPr>
        <p:spPr>
          <a:xfrm>
            <a:off x="2423160" y="2331720"/>
            <a:ext cx="6263640" cy="914400"/>
          </a:xfrm>
          <a:prstGeom prst="rect">
            <a:avLst/>
          </a:prstGeom>
          <a:noFill/>
          <a:ln/>
        </p:spPr>
        <p:txBody>
          <a:bodyPr wrap="square" rtlCol="0" anchor="ctr"/>
          <a:lstStyle/>
          <a:p>
            <a:pPr indent="0" marL="0">
              <a:buNone/>
            </a:pPr>
            <a:r>
              <a:rPr lang="en-US" sz="1300" dirty="0">
                <a:solidFill>
                  <a:srgbClr val="2D2D2D"/>
                </a:solidFill>
                <a:latin typeface="Calibri" pitchFamily="34" charset="0"/>
                <a:ea typeface="Calibri" pitchFamily="34" charset="-122"/>
                <a:cs typeface="Calibri" pitchFamily="34" charset="-120"/>
              </a:rPr>
              <a:t>মহানবি (স.)-এর প্রথম খলিফা। তাঁর ধনসম্পদ ইসলামের জন্য অকাতরে দান করেন। তাবুক যুদ্ধে তাঁর সর্বস্ব এনে রাসুল (স.)-এর কাছে উপস্থিত করেন।</a:t>
            </a:r>
            <a:endParaRPr lang="en-US" sz="1300" dirty="0"/>
          </a:p>
        </p:txBody>
      </p:sp>
      <p:sp>
        <p:nvSpPr>
          <p:cNvPr id="14" name="Shape 12"/>
          <p:cNvSpPr/>
          <p:nvPr/>
        </p:nvSpPr>
        <p:spPr>
          <a:xfrm>
            <a:off x="274320" y="3474720"/>
            <a:ext cx="8595360" cy="1005840"/>
          </a:xfrm>
          <a:prstGeom prst="rect">
            <a:avLst/>
          </a:prstGeom>
          <a:solidFill>
            <a:srgbClr val="FFFFFF"/>
          </a:solidFill>
          <a:ln w="12700">
            <a:solidFill>
              <a:srgbClr val="A8D5B5"/>
            </a:solidFill>
            <a:prstDash val="solid"/>
          </a:ln>
          <a:effectLst>
            <a:outerShdw sx="100000" sy="100000" kx="0" ky="0" algn="bl" rotWithShape="0" blurRad="50800" dist="25400" dir="8100000">
              <a:srgbClr val="000000">
                <a:alpha val="8000"/>
              </a:srgbClr>
            </a:outerShdw>
          </a:effectLst>
        </p:spPr>
      </p:sp>
      <p:sp>
        <p:nvSpPr>
          <p:cNvPr id="15" name="Shape 13"/>
          <p:cNvSpPr/>
          <p:nvPr/>
        </p:nvSpPr>
        <p:spPr>
          <a:xfrm>
            <a:off x="274320" y="3474720"/>
            <a:ext cx="2011680" cy="1005840"/>
          </a:xfrm>
          <a:prstGeom prst="rect">
            <a:avLst/>
          </a:prstGeom>
          <a:solidFill>
            <a:srgbClr val="1A5C38"/>
          </a:solidFill>
          <a:ln w="12700">
            <a:solidFill>
              <a:srgbClr val="1A5C38"/>
            </a:solidFill>
            <a:prstDash val="solid"/>
          </a:ln>
        </p:spPr>
      </p:sp>
      <p:sp>
        <p:nvSpPr>
          <p:cNvPr id="16" name="Text 14"/>
          <p:cNvSpPr/>
          <p:nvPr/>
        </p:nvSpPr>
        <p:spPr>
          <a:xfrm>
            <a:off x="320040" y="3703320"/>
            <a:ext cx="1920240" cy="548640"/>
          </a:xfrm>
          <a:prstGeom prst="rect">
            <a:avLst/>
          </a:prstGeom>
          <a:noFill/>
          <a:ln/>
        </p:spPr>
        <p:txBody>
          <a:bodyPr wrap="square"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হযরত উমর (রা.)</a:t>
            </a:r>
            <a:endParaRPr lang="en-US" sz="1400" dirty="0"/>
          </a:p>
        </p:txBody>
      </p:sp>
      <p:sp>
        <p:nvSpPr>
          <p:cNvPr id="17" name="Text 15"/>
          <p:cNvSpPr/>
          <p:nvPr/>
        </p:nvSpPr>
        <p:spPr>
          <a:xfrm>
            <a:off x="2423160" y="3520440"/>
            <a:ext cx="6263640" cy="914400"/>
          </a:xfrm>
          <a:prstGeom prst="rect">
            <a:avLst/>
          </a:prstGeom>
          <a:noFill/>
          <a:ln/>
        </p:spPr>
        <p:txBody>
          <a:bodyPr wrap="square" rtlCol="0" anchor="ctr"/>
          <a:lstStyle/>
          <a:p>
            <a:pPr indent="0" marL="0">
              <a:buNone/>
            </a:pPr>
            <a:r>
              <a:rPr lang="en-US" sz="1300" dirty="0">
                <a:solidFill>
                  <a:srgbClr val="2D2D2D"/>
                </a:solidFill>
                <a:latin typeface="Calibri" pitchFamily="34" charset="0"/>
                <a:ea typeface="Calibri" pitchFamily="34" charset="-122"/>
                <a:cs typeface="Calibri" pitchFamily="34" charset="-120"/>
              </a:rPr>
              <a:t>তাঁর সম্পদের অর্ধেক দান করেন। হযরত উসমান (রা.) ১০০ উট, ১০০ ঘোড়া, প্রায় সাড়ে ৫ কেজি সোনামুদ্রা ও দশ হাজার সেনার যাবতীয় সরঞ্জাম দান করেন।</a:t>
            </a:r>
            <a:endParaRPr lang="en-US" sz="1300" dirty="0"/>
          </a:p>
        </p:txBody>
      </p:sp>
      <p:sp>
        <p:nvSpPr>
          <p:cNvPr id="18" name="Shape 16"/>
          <p:cNvSpPr/>
          <p:nvPr/>
        </p:nvSpPr>
        <p:spPr>
          <a:xfrm>
            <a:off x="274320" y="4617720"/>
            <a:ext cx="8595360" cy="320040"/>
          </a:xfrm>
          <a:prstGeom prst="rect">
            <a:avLst/>
          </a:prstGeom>
          <a:solidFill>
            <a:srgbClr val="A8D5B5"/>
          </a:solidFill>
          <a:ln w="12700">
            <a:solidFill>
              <a:srgbClr val="A8D5B5"/>
            </a:solidFill>
            <a:prstDash val="solid"/>
          </a:ln>
        </p:spPr>
      </p:sp>
      <p:sp>
        <p:nvSpPr>
          <p:cNvPr id="19" name="Text 17"/>
          <p:cNvSpPr/>
          <p:nvPr/>
        </p:nvSpPr>
        <p:spPr>
          <a:xfrm>
            <a:off x="457200" y="4636008"/>
            <a:ext cx="8229600" cy="283464"/>
          </a:xfrm>
          <a:prstGeom prst="rect">
            <a:avLst/>
          </a:prstGeom>
          <a:noFill/>
          <a:ln/>
        </p:spPr>
        <p:txBody>
          <a:bodyPr wrap="square" rtlCol="0" anchor="ctr"/>
          <a:lstStyle/>
          <a:p>
            <a:pPr indent="0" marL="0">
              <a:buNone/>
            </a:pPr>
            <a:r>
              <a:rPr lang="en-US" sz="1200" b="1" dirty="0">
                <a:solidFill>
                  <a:srgbClr val="1A5C38"/>
                </a:solidFill>
                <a:latin typeface="Calibri" pitchFamily="34" charset="0"/>
                <a:ea typeface="Calibri" pitchFamily="34" charset="-122"/>
                <a:cs typeface="Calibri" pitchFamily="34" charset="-120"/>
              </a:rPr>
              <a:t>💡 আত্মত্যাগের ফলে মহান আল্লাহর সন্তুষ্টি অর্জিত হয় এবং নৈতিক ও সামাজিক দায়িত্ববোধ জাগ্রত হয়।</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0FAF4"/>
        </a:solidFill>
      </p:bgPr>
    </p:bg>
    <p:spTree>
      <p:nvGrpSpPr>
        <p:cNvPr id="1" name=""/>
        <p:cNvGrpSpPr/>
        <p:nvPr/>
      </p:nvGrpSpPr>
      <p:grpSpPr>
        <a:xfrm>
          <a:off x="0" y="0"/>
          <a:ext cx="0" cy="0"/>
          <a:chOff x="0" y="0"/>
          <a:chExt cx="0" cy="0"/>
        </a:xfrm>
      </p:grpSpPr>
      <p:sp>
        <p:nvSpPr>
          <p:cNvPr id="2" name="Shape 0"/>
          <p:cNvSpPr/>
          <p:nvPr/>
        </p:nvSpPr>
        <p:spPr>
          <a:xfrm>
            <a:off x="0" y="0"/>
            <a:ext cx="9144000" cy="137160"/>
          </a:xfrm>
          <a:prstGeom prst="rect">
            <a:avLst/>
          </a:prstGeom>
          <a:solidFill>
            <a:srgbClr val="1A5C38"/>
          </a:solidFill>
          <a:ln w="12700">
            <a:solidFill>
              <a:srgbClr val="1A5C38"/>
            </a:solidFill>
            <a:prstDash val="solid"/>
          </a:ln>
        </p:spPr>
      </p:sp>
      <p:sp>
        <p:nvSpPr>
          <p:cNvPr id="3" name="Shape 1"/>
          <p:cNvSpPr/>
          <p:nvPr/>
        </p:nvSpPr>
        <p:spPr>
          <a:xfrm>
            <a:off x="0" y="5006340"/>
            <a:ext cx="9144000" cy="137160"/>
          </a:xfrm>
          <a:prstGeom prst="rect">
            <a:avLst/>
          </a:prstGeom>
          <a:solidFill>
            <a:srgbClr val="1A5C38"/>
          </a:solidFill>
          <a:ln w="12700">
            <a:solidFill>
              <a:srgbClr val="1A5C38"/>
            </a:solidFill>
            <a:prstDash val="solid"/>
          </a:ln>
        </p:spPr>
      </p:sp>
      <p:sp>
        <p:nvSpPr>
          <p:cNvPr id="4" name="Shape 2"/>
          <p:cNvSpPr/>
          <p:nvPr/>
        </p:nvSpPr>
        <p:spPr>
          <a:xfrm>
            <a:off x="0" y="137160"/>
            <a:ext cx="9144000" cy="777240"/>
          </a:xfrm>
          <a:prstGeom prst="rect">
            <a:avLst/>
          </a:prstGeom>
          <a:solidFill>
            <a:srgbClr val="2E8B57"/>
          </a:solidFill>
          <a:ln w="12700">
            <a:solidFill>
              <a:srgbClr val="2E8B57"/>
            </a:solidFill>
            <a:prstDash val="solid"/>
          </a:ln>
        </p:spPr>
      </p:sp>
      <p:sp>
        <p:nvSpPr>
          <p:cNvPr id="5" name="Text 3"/>
          <p:cNvSpPr/>
          <p:nvPr/>
        </p:nvSpPr>
        <p:spPr>
          <a:xfrm>
            <a:off x="274320" y="164592"/>
            <a:ext cx="8595360" cy="722376"/>
          </a:xfrm>
          <a:prstGeom prst="rect">
            <a:avLst/>
          </a:prstGeom>
          <a:noFill/>
          <a:ln/>
        </p:spPr>
        <p:txBody>
          <a:bodyPr wrap="square" rtlCol="0" anchor="ctr"/>
          <a:lstStyle/>
          <a:p>
            <a:pPr indent="0" marL="0">
              <a:buNone/>
            </a:pPr>
            <a:r>
              <a:rPr lang="en-US" sz="2600" b="1" dirty="0">
                <a:solidFill>
                  <a:srgbClr val="FFFFFF"/>
                </a:solidFill>
                <a:latin typeface="Calibri" pitchFamily="34" charset="0"/>
                <a:ea typeface="Calibri" pitchFamily="34" charset="-122"/>
                <a:cs typeface="Calibri" pitchFamily="34" charset="-120"/>
              </a:rPr>
              <a:t>পারস্পরিক শ্রদ্ধাবোধ (Mutual Respect)</a:t>
            </a:r>
            <a:endParaRPr lang="en-US" sz="2600" dirty="0"/>
          </a:p>
        </p:txBody>
      </p:sp>
      <p:sp>
        <p:nvSpPr>
          <p:cNvPr id="6" name="Shape 4"/>
          <p:cNvSpPr/>
          <p:nvPr/>
        </p:nvSpPr>
        <p:spPr>
          <a:xfrm>
            <a:off x="274320" y="1051560"/>
            <a:ext cx="8595360" cy="777240"/>
          </a:xfrm>
          <a:prstGeom prst="rect">
            <a:avLst/>
          </a:prstGeom>
          <a:solidFill>
            <a:srgbClr val="2E8B57"/>
          </a:solidFill>
          <a:ln w="12700">
            <a:solidFill>
              <a:srgbClr val="2E8B57"/>
            </a:solidFill>
            <a:prstDash val="solid"/>
          </a:ln>
        </p:spPr>
      </p:sp>
      <p:sp>
        <p:nvSpPr>
          <p:cNvPr id="7" name="Text 5"/>
          <p:cNvSpPr/>
          <p:nvPr/>
        </p:nvSpPr>
        <p:spPr>
          <a:xfrm>
            <a:off x="457200" y="1078992"/>
            <a:ext cx="8229600" cy="722376"/>
          </a:xfrm>
          <a:prstGeom prst="rect">
            <a:avLst/>
          </a:prstGeom>
          <a:noFill/>
          <a:ln/>
        </p:spPr>
        <p:txBody>
          <a:bodyPr wrap="square" rtlCol="0" anchor="ctr"/>
          <a:lstStyle/>
          <a:p>
            <a:pPr indent="0" marL="0">
              <a:buNone/>
            </a:pPr>
            <a:r>
              <a:rPr lang="en-US" sz="1400" dirty="0">
                <a:solidFill>
                  <a:srgbClr val="FFFFFF"/>
                </a:solidFill>
                <a:latin typeface="Calibri" pitchFamily="34" charset="0"/>
                <a:ea typeface="Calibri" pitchFamily="34" charset="-122"/>
                <a:cs typeface="Calibri" pitchFamily="34" charset="-120"/>
              </a:rPr>
              <a:t>পারস্পরিক শ্রদ্ধাবোধ হলো এক অপরকে সম্মান ও মূল্যায়ন করা। পরস্পরের মতামত, অনুভূতি ও অধিকারের প্রতি শ্রদ্ধাশীল থাকা। এর ফলে মানুষের মধ্যে সুসম্পর্ক সৃষ্টি হয় এবং সমাজে সহনানুভূতিশীল মনোভাব তৈরি হয়।</a:t>
            </a:r>
            <a:endParaRPr lang="en-US" sz="1400" dirty="0"/>
          </a:p>
        </p:txBody>
      </p:sp>
      <p:sp>
        <p:nvSpPr>
          <p:cNvPr id="8" name="Shape 6"/>
          <p:cNvSpPr/>
          <p:nvPr/>
        </p:nvSpPr>
        <p:spPr>
          <a:xfrm>
            <a:off x="274320" y="1965960"/>
            <a:ext cx="2788920" cy="2834640"/>
          </a:xfrm>
          <a:prstGeom prst="rect">
            <a:avLst/>
          </a:prstGeom>
          <a:solidFill>
            <a:srgbClr val="FFFFFF"/>
          </a:solidFill>
          <a:ln w="19050">
            <a:solidFill>
              <a:srgbClr val="A8D5B5"/>
            </a:solidFill>
            <a:prstDash val="solid"/>
          </a:ln>
          <a:effectLst>
            <a:outerShdw sx="100000" sy="100000" kx="0" ky="0" algn="bl" rotWithShape="0" blurRad="50800" dist="25400" dir="8100000">
              <a:srgbClr val="000000">
                <a:alpha val="10000"/>
              </a:srgbClr>
            </a:outerShdw>
          </a:effectLst>
        </p:spPr>
      </p:sp>
      <p:sp>
        <p:nvSpPr>
          <p:cNvPr id="9" name="Shape 7"/>
          <p:cNvSpPr/>
          <p:nvPr/>
        </p:nvSpPr>
        <p:spPr>
          <a:xfrm>
            <a:off x="274320" y="1965960"/>
            <a:ext cx="2788920" cy="457200"/>
          </a:xfrm>
          <a:prstGeom prst="rect">
            <a:avLst/>
          </a:prstGeom>
          <a:solidFill>
            <a:srgbClr val="1A5C38"/>
          </a:solidFill>
          <a:ln w="12700">
            <a:solidFill>
              <a:srgbClr val="1A5C38"/>
            </a:solidFill>
            <a:prstDash val="solid"/>
          </a:ln>
        </p:spPr>
      </p:sp>
      <p:sp>
        <p:nvSpPr>
          <p:cNvPr id="10" name="Text 8"/>
          <p:cNvSpPr/>
          <p:nvPr/>
        </p:nvSpPr>
        <p:spPr>
          <a:xfrm>
            <a:off x="365760" y="1993392"/>
            <a:ext cx="2606040" cy="402336"/>
          </a:xfrm>
          <a:prstGeom prst="rect">
            <a:avLst/>
          </a:prstGeom>
          <a:noFill/>
          <a:ln/>
        </p:spPr>
        <p:txBody>
          <a:bodyPr wrap="square" rtlCol="0" anchor="ctr"/>
          <a:lstStyle/>
          <a:p>
            <a:pPr algn="ctr" indent="0" marL="0">
              <a:buNone/>
            </a:pPr>
            <a:r>
              <a:rPr lang="en-US" sz="1500" b="1" dirty="0">
                <a:solidFill>
                  <a:srgbClr val="FFFFFF"/>
                </a:solidFill>
                <a:latin typeface="Calibri" pitchFamily="34" charset="0"/>
                <a:ea typeface="Calibri" pitchFamily="34" charset="-122"/>
                <a:cs typeface="Calibri" pitchFamily="34" charset="-120"/>
              </a:rPr>
              <a:t>পরিবারে</a:t>
            </a:r>
            <a:endParaRPr lang="en-US" sz="1500" dirty="0"/>
          </a:p>
        </p:txBody>
      </p:sp>
      <p:sp>
        <p:nvSpPr>
          <p:cNvPr id="11" name="Text 9"/>
          <p:cNvSpPr/>
          <p:nvPr/>
        </p:nvSpPr>
        <p:spPr>
          <a:xfrm>
            <a:off x="365760" y="2514600"/>
            <a:ext cx="2606040" cy="2194560"/>
          </a:xfrm>
          <a:prstGeom prst="rect">
            <a:avLst/>
          </a:prstGeom>
          <a:noFill/>
          <a:ln/>
        </p:spPr>
        <p:txBody>
          <a:bodyPr wrap="square" rtlCol="0" anchor="ctr"/>
          <a:lstStyle/>
          <a:p>
            <a:pPr indent="0" marL="0">
              <a:buNone/>
            </a:pPr>
            <a:r>
              <a:rPr lang="en-US" sz="1300" dirty="0">
                <a:solidFill>
                  <a:srgbClr val="2D2D2D"/>
                </a:solidFill>
                <a:latin typeface="Calibri" pitchFamily="34" charset="0"/>
                <a:ea typeface="Calibri" pitchFamily="34" charset="-122"/>
                <a:cs typeface="Calibri" pitchFamily="34" charset="-120"/>
              </a:rPr>
              <a:t>বাবা-মার প্রতি শ্রদ্ধা প্রদর্শন করা আমাদের দায়িত্ব ও কর্তব্য। তাঁরা আমাদের মেহ-আদরে লালন-পালন করেন। তাঁদের প্রতি অশ্রদ্ধা দেখালে তাঁরা কষ্ট পান।</a:t>
            </a:r>
            <a:endParaRPr lang="en-US" sz="1300" dirty="0"/>
          </a:p>
        </p:txBody>
      </p:sp>
      <p:sp>
        <p:nvSpPr>
          <p:cNvPr id="12" name="Shape 10"/>
          <p:cNvSpPr/>
          <p:nvPr/>
        </p:nvSpPr>
        <p:spPr>
          <a:xfrm>
            <a:off x="3154680" y="1965960"/>
            <a:ext cx="2788920" cy="2834640"/>
          </a:xfrm>
          <a:prstGeom prst="rect">
            <a:avLst/>
          </a:prstGeom>
          <a:solidFill>
            <a:srgbClr val="FFFFFF"/>
          </a:solidFill>
          <a:ln w="19050">
            <a:solidFill>
              <a:srgbClr val="A8D5B5"/>
            </a:solidFill>
            <a:prstDash val="solid"/>
          </a:ln>
          <a:effectLst>
            <a:outerShdw sx="100000" sy="100000" kx="0" ky="0" algn="bl" rotWithShape="0" blurRad="50800" dist="25400" dir="8100000">
              <a:srgbClr val="000000">
                <a:alpha val="10000"/>
              </a:srgbClr>
            </a:outerShdw>
          </a:effectLst>
        </p:spPr>
      </p:sp>
      <p:sp>
        <p:nvSpPr>
          <p:cNvPr id="13" name="Shape 11"/>
          <p:cNvSpPr/>
          <p:nvPr/>
        </p:nvSpPr>
        <p:spPr>
          <a:xfrm>
            <a:off x="3154680" y="1965960"/>
            <a:ext cx="2788920" cy="457200"/>
          </a:xfrm>
          <a:prstGeom prst="rect">
            <a:avLst/>
          </a:prstGeom>
          <a:solidFill>
            <a:srgbClr val="1A5C38"/>
          </a:solidFill>
          <a:ln w="12700">
            <a:solidFill>
              <a:srgbClr val="1A5C38"/>
            </a:solidFill>
            <a:prstDash val="solid"/>
          </a:ln>
        </p:spPr>
      </p:sp>
      <p:sp>
        <p:nvSpPr>
          <p:cNvPr id="14" name="Text 12"/>
          <p:cNvSpPr/>
          <p:nvPr/>
        </p:nvSpPr>
        <p:spPr>
          <a:xfrm>
            <a:off x="3246120" y="1993392"/>
            <a:ext cx="2606040" cy="402336"/>
          </a:xfrm>
          <a:prstGeom prst="rect">
            <a:avLst/>
          </a:prstGeom>
          <a:noFill/>
          <a:ln/>
        </p:spPr>
        <p:txBody>
          <a:bodyPr wrap="square" rtlCol="0" anchor="ctr"/>
          <a:lstStyle/>
          <a:p>
            <a:pPr algn="ctr" indent="0" marL="0">
              <a:buNone/>
            </a:pPr>
            <a:r>
              <a:rPr lang="en-US" sz="1500" b="1" dirty="0">
                <a:solidFill>
                  <a:srgbClr val="FFFFFF"/>
                </a:solidFill>
                <a:latin typeface="Calibri" pitchFamily="34" charset="0"/>
                <a:ea typeface="Calibri" pitchFamily="34" charset="-122"/>
                <a:cs typeface="Calibri" pitchFamily="34" charset="-120"/>
              </a:rPr>
              <a:t>সমাজে</a:t>
            </a:r>
            <a:endParaRPr lang="en-US" sz="1500" dirty="0"/>
          </a:p>
        </p:txBody>
      </p:sp>
      <p:sp>
        <p:nvSpPr>
          <p:cNvPr id="15" name="Text 13"/>
          <p:cNvSpPr/>
          <p:nvPr/>
        </p:nvSpPr>
        <p:spPr>
          <a:xfrm>
            <a:off x="3246120" y="2514600"/>
            <a:ext cx="2606040" cy="2194560"/>
          </a:xfrm>
          <a:prstGeom prst="rect">
            <a:avLst/>
          </a:prstGeom>
          <a:noFill/>
          <a:ln/>
        </p:spPr>
        <p:txBody>
          <a:bodyPr wrap="square" rtlCol="0" anchor="ctr"/>
          <a:lstStyle/>
          <a:p>
            <a:pPr indent="0" marL="0">
              <a:buNone/>
            </a:pPr>
            <a:r>
              <a:rPr lang="en-US" sz="1300" dirty="0">
                <a:solidFill>
                  <a:srgbClr val="2D2D2D"/>
                </a:solidFill>
                <a:latin typeface="Calibri" pitchFamily="34" charset="0"/>
                <a:ea typeface="Calibri" pitchFamily="34" charset="-122"/>
                <a:cs typeface="Calibri" pitchFamily="34" charset="-120"/>
              </a:rPr>
              <a:t>সমাজের প্রতিটি পেশার মানুষের সম্মান রয়েছে। ছোটো-বড়ো সবার প্রতি শ্রদ্ধাশীল আচরণ করা প্রয়োজন। প্রতিটি মানুষকে তার অবস্থান অনুযায়ী সম্মান করতে হয়।</a:t>
            </a:r>
            <a:endParaRPr lang="en-US" sz="1300" dirty="0"/>
          </a:p>
        </p:txBody>
      </p:sp>
      <p:sp>
        <p:nvSpPr>
          <p:cNvPr id="16" name="Shape 14"/>
          <p:cNvSpPr/>
          <p:nvPr/>
        </p:nvSpPr>
        <p:spPr>
          <a:xfrm>
            <a:off x="6035040" y="1965960"/>
            <a:ext cx="2788920" cy="2834640"/>
          </a:xfrm>
          <a:prstGeom prst="rect">
            <a:avLst/>
          </a:prstGeom>
          <a:solidFill>
            <a:srgbClr val="FFFFFF"/>
          </a:solidFill>
          <a:ln w="19050">
            <a:solidFill>
              <a:srgbClr val="A8D5B5"/>
            </a:solidFill>
            <a:prstDash val="solid"/>
          </a:ln>
          <a:effectLst>
            <a:outerShdw sx="100000" sy="100000" kx="0" ky="0" algn="bl" rotWithShape="0" blurRad="50800" dist="25400" dir="8100000">
              <a:srgbClr val="000000">
                <a:alpha val="10000"/>
              </a:srgbClr>
            </a:outerShdw>
          </a:effectLst>
        </p:spPr>
      </p:sp>
      <p:sp>
        <p:nvSpPr>
          <p:cNvPr id="17" name="Shape 15"/>
          <p:cNvSpPr/>
          <p:nvPr/>
        </p:nvSpPr>
        <p:spPr>
          <a:xfrm>
            <a:off x="6035040" y="1965960"/>
            <a:ext cx="2788920" cy="457200"/>
          </a:xfrm>
          <a:prstGeom prst="rect">
            <a:avLst/>
          </a:prstGeom>
          <a:solidFill>
            <a:srgbClr val="1A5C38"/>
          </a:solidFill>
          <a:ln w="12700">
            <a:solidFill>
              <a:srgbClr val="1A5C38"/>
            </a:solidFill>
            <a:prstDash val="solid"/>
          </a:ln>
        </p:spPr>
      </p:sp>
      <p:sp>
        <p:nvSpPr>
          <p:cNvPr id="18" name="Text 16"/>
          <p:cNvSpPr/>
          <p:nvPr/>
        </p:nvSpPr>
        <p:spPr>
          <a:xfrm>
            <a:off x="6126480" y="1993392"/>
            <a:ext cx="2606040" cy="402336"/>
          </a:xfrm>
          <a:prstGeom prst="rect">
            <a:avLst/>
          </a:prstGeom>
          <a:noFill/>
          <a:ln/>
        </p:spPr>
        <p:txBody>
          <a:bodyPr wrap="square" rtlCol="0" anchor="ctr"/>
          <a:lstStyle/>
          <a:p>
            <a:pPr algn="ctr" indent="0" marL="0">
              <a:buNone/>
            </a:pPr>
            <a:r>
              <a:rPr lang="en-US" sz="1500" b="1" dirty="0">
                <a:solidFill>
                  <a:srgbClr val="FFFFFF"/>
                </a:solidFill>
                <a:latin typeface="Calibri" pitchFamily="34" charset="0"/>
                <a:ea typeface="Calibri" pitchFamily="34" charset="-122"/>
                <a:cs typeface="Calibri" pitchFamily="34" charset="-120"/>
              </a:rPr>
              <a:t>ইসলামে</a:t>
            </a:r>
            <a:endParaRPr lang="en-US" sz="1500" dirty="0"/>
          </a:p>
        </p:txBody>
      </p:sp>
      <p:sp>
        <p:nvSpPr>
          <p:cNvPr id="19" name="Text 17"/>
          <p:cNvSpPr/>
          <p:nvPr/>
        </p:nvSpPr>
        <p:spPr>
          <a:xfrm>
            <a:off x="6126480" y="2514600"/>
            <a:ext cx="2606040" cy="2194560"/>
          </a:xfrm>
          <a:prstGeom prst="rect">
            <a:avLst/>
          </a:prstGeom>
          <a:noFill/>
          <a:ln/>
        </p:spPr>
        <p:txBody>
          <a:bodyPr wrap="square" rtlCol="0" anchor="ctr"/>
          <a:lstStyle/>
          <a:p>
            <a:pPr indent="0" marL="0">
              <a:buNone/>
            </a:pPr>
            <a:r>
              <a:rPr lang="en-US" sz="1300" dirty="0">
                <a:solidFill>
                  <a:srgbClr val="2D2D2D"/>
                </a:solidFill>
                <a:latin typeface="Calibri" pitchFamily="34" charset="0"/>
                <a:ea typeface="Calibri" pitchFamily="34" charset="-122"/>
                <a:cs typeface="Calibri" pitchFamily="34" charset="-120"/>
              </a:rPr>
              <a:t>মহানবি (স.) নিজে বড়োদের প্রতি শ্রদ্ধাশীল আচরণ করতেন। হাদিসে পিতা-মাতা, আত্মীয়-স্বজন ও সর্বস্তরের মানুষের প্রতি সম্মান প্রদর্শনের তাগিদ রয়েছে।</a:t>
            </a:r>
            <a:endParaRPr lang="en-US" sz="1300" dirty="0"/>
          </a:p>
        </p:txBody>
      </p:sp>
      <p:sp>
        <p:nvSpPr>
          <p:cNvPr id="20" name="Shape 18"/>
          <p:cNvSpPr/>
          <p:nvPr/>
        </p:nvSpPr>
        <p:spPr>
          <a:xfrm>
            <a:off x="274320" y="4572000"/>
            <a:ext cx="8595360" cy="384048"/>
          </a:xfrm>
          <a:prstGeom prst="rect">
            <a:avLst/>
          </a:prstGeom>
          <a:solidFill>
            <a:srgbClr val="C9A227">
              <a:alpha val="80000"/>
            </a:srgbClr>
          </a:solidFill>
          <a:ln w="12700">
            <a:solidFill>
              <a:srgbClr val="C9A227"/>
            </a:solidFill>
            <a:prstDash val="solid"/>
          </a:ln>
        </p:spPr>
      </p:sp>
      <p:sp>
        <p:nvSpPr>
          <p:cNvPr id="21" name="Text 19"/>
          <p:cNvSpPr/>
          <p:nvPr/>
        </p:nvSpPr>
        <p:spPr>
          <a:xfrm>
            <a:off x="457200" y="4599432"/>
            <a:ext cx="8229600" cy="329184"/>
          </a:xfrm>
          <a:prstGeom prst="rect">
            <a:avLst/>
          </a:prstGeom>
          <a:noFill/>
          <a:ln/>
        </p:spPr>
        <p:txBody>
          <a:bodyPr wrap="square" rtlCol="0" anchor="ctr"/>
          <a:lstStyle/>
          <a:p>
            <a:pPr indent="0" marL="0">
              <a:buNone/>
            </a:pPr>
            <a:r>
              <a:rPr lang="en-US" sz="1200" b="1" dirty="0">
                <a:solidFill>
                  <a:srgbClr val="1A5C38"/>
                </a:solidFill>
                <a:latin typeface="Calibri" pitchFamily="34" charset="0"/>
                <a:ea typeface="Calibri" pitchFamily="34" charset="-122"/>
                <a:cs typeface="Calibri" pitchFamily="34" charset="-120"/>
              </a:rPr>
              <a:t>📖 হাদিস: "যে ছোটোদের মেহ করে না এবং বড়োদের সম্মান করে না সে আমাদের দলভুক্ত নয়।" — জামে তিরমিজি</a:t>
            </a:r>
            <a:endParaRPr 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0FAF4"/>
        </a:solidFill>
      </p:bgPr>
    </p:bg>
    <p:spTree>
      <p:nvGrpSpPr>
        <p:cNvPr id="1" name=""/>
        <p:cNvGrpSpPr/>
        <p:nvPr/>
      </p:nvGrpSpPr>
      <p:grpSpPr>
        <a:xfrm>
          <a:off x="0" y="0"/>
          <a:ext cx="0" cy="0"/>
          <a:chOff x="0" y="0"/>
          <a:chExt cx="0" cy="0"/>
        </a:xfrm>
      </p:grpSpPr>
      <p:sp>
        <p:nvSpPr>
          <p:cNvPr id="2" name="Shape 0"/>
          <p:cNvSpPr/>
          <p:nvPr/>
        </p:nvSpPr>
        <p:spPr>
          <a:xfrm>
            <a:off x="0" y="0"/>
            <a:ext cx="9144000" cy="137160"/>
          </a:xfrm>
          <a:prstGeom prst="rect">
            <a:avLst/>
          </a:prstGeom>
          <a:solidFill>
            <a:srgbClr val="1A5C38"/>
          </a:solidFill>
          <a:ln w="12700">
            <a:solidFill>
              <a:srgbClr val="1A5C38"/>
            </a:solidFill>
            <a:prstDash val="solid"/>
          </a:ln>
        </p:spPr>
      </p:sp>
      <p:sp>
        <p:nvSpPr>
          <p:cNvPr id="3" name="Shape 1"/>
          <p:cNvSpPr/>
          <p:nvPr/>
        </p:nvSpPr>
        <p:spPr>
          <a:xfrm>
            <a:off x="0" y="5006340"/>
            <a:ext cx="9144000" cy="137160"/>
          </a:xfrm>
          <a:prstGeom prst="rect">
            <a:avLst/>
          </a:prstGeom>
          <a:solidFill>
            <a:srgbClr val="1A5C38"/>
          </a:solidFill>
          <a:ln w="12700">
            <a:solidFill>
              <a:srgbClr val="1A5C38"/>
            </a:solidFill>
            <a:prstDash val="solid"/>
          </a:ln>
        </p:spPr>
      </p:sp>
      <p:sp>
        <p:nvSpPr>
          <p:cNvPr id="4" name="Shape 2"/>
          <p:cNvSpPr/>
          <p:nvPr/>
        </p:nvSpPr>
        <p:spPr>
          <a:xfrm>
            <a:off x="0" y="137160"/>
            <a:ext cx="9144000" cy="777240"/>
          </a:xfrm>
          <a:prstGeom prst="rect">
            <a:avLst/>
          </a:prstGeom>
          <a:solidFill>
            <a:srgbClr val="2E8B57"/>
          </a:solidFill>
          <a:ln w="12700">
            <a:solidFill>
              <a:srgbClr val="2E8B57"/>
            </a:solidFill>
            <a:prstDash val="solid"/>
          </a:ln>
        </p:spPr>
      </p:sp>
      <p:sp>
        <p:nvSpPr>
          <p:cNvPr id="5" name="Text 3"/>
          <p:cNvSpPr/>
          <p:nvPr/>
        </p:nvSpPr>
        <p:spPr>
          <a:xfrm>
            <a:off x="274320" y="164592"/>
            <a:ext cx="8595360" cy="722376"/>
          </a:xfrm>
          <a:prstGeom prst="rect">
            <a:avLst/>
          </a:prstGeom>
          <a:noFill/>
          <a:ln/>
        </p:spPr>
        <p:txBody>
          <a:bodyPr wrap="square" rtlCol="0" anchor="ctr"/>
          <a:lstStyle/>
          <a:p>
            <a:pPr indent="0" marL="0">
              <a:buNone/>
            </a:pPr>
            <a:r>
              <a:rPr lang="en-US" sz="2600" b="1" dirty="0">
                <a:solidFill>
                  <a:srgbClr val="FFFFFF"/>
                </a:solidFill>
                <a:latin typeface="Calibri" pitchFamily="34" charset="0"/>
                <a:ea typeface="Calibri" pitchFamily="34" charset="-122"/>
                <a:cs typeface="Calibri" pitchFamily="34" charset="-120"/>
              </a:rPr>
              <a:t>পরমতসহিষ্ণুতা (Tolerance)</a:t>
            </a:r>
            <a:endParaRPr lang="en-US" sz="2600" dirty="0"/>
          </a:p>
        </p:txBody>
      </p:sp>
      <p:sp>
        <p:nvSpPr>
          <p:cNvPr id="6" name="Text 4"/>
          <p:cNvSpPr/>
          <p:nvPr/>
        </p:nvSpPr>
        <p:spPr>
          <a:xfrm>
            <a:off x="274320" y="1051560"/>
            <a:ext cx="8595360" cy="822960"/>
          </a:xfrm>
          <a:prstGeom prst="rect">
            <a:avLst/>
          </a:prstGeom>
          <a:solidFill>
            <a:srgbClr val="FFFFFF"/>
          </a:solidFill>
          <a:ln>
            <a:solidFill>
              <a:srgbClr val="A8D5B5"/>
            </a:solidFill>
          </a:ln>
        </p:spPr>
        <p:txBody>
          <a:bodyPr wrap="square" rtlCol="0" anchor="ctr"/>
          <a:lstStyle/>
          <a:p>
            <a:pPr indent="0" marL="0">
              <a:buNone/>
            </a:pPr>
            <a:r>
              <a:rPr lang="en-US" sz="1400" dirty="0">
                <a:solidFill>
                  <a:srgbClr val="2D2D2D"/>
                </a:solidFill>
                <a:latin typeface="Calibri" pitchFamily="34" charset="0"/>
                <a:ea typeface="Calibri" pitchFamily="34" charset="-122"/>
                <a:cs typeface="Calibri" pitchFamily="34" charset="-120"/>
              </a:rPr>
              <a:t>পরম অর্থ অপরের মত। সহিষ্ণুতা অর্থ সহনশীলতা।</a:t>
            </a:r>
            <a:endParaRPr lang="en-US" sz="1400" dirty="0"/>
          </a:p>
          <a:p>
            <a:pPr indent="0" marL="0">
              <a:buNone/>
            </a:pPr>
            <a:r>
              <a:rPr lang="en-US" sz="1400" dirty="0">
                <a:solidFill>
                  <a:srgbClr val="2D2D2D"/>
                </a:solidFill>
                <a:latin typeface="Calibri" pitchFamily="34" charset="0"/>
                <a:ea typeface="Calibri" pitchFamily="34" charset="-122"/>
                <a:cs typeface="Calibri" pitchFamily="34" charset="-120"/>
              </a:rPr>
              <a:t>পরমতসহিষ্ণুতা হলো বিভিন্ন মত, বিশ্বাস, সংস্কৃতি ও দৃষ্টিভঙ্গির প্রতি সহিষ্ণুতা প্রদর্শন করার মানসিকতা।</a:t>
            </a:r>
            <a:endParaRPr lang="en-US" sz="1400" dirty="0"/>
          </a:p>
        </p:txBody>
      </p:sp>
      <p:sp>
        <p:nvSpPr>
          <p:cNvPr id="7" name="Shape 5"/>
          <p:cNvSpPr/>
          <p:nvPr/>
        </p:nvSpPr>
        <p:spPr>
          <a:xfrm>
            <a:off x="274320" y="2057400"/>
            <a:ext cx="4206240" cy="1188720"/>
          </a:xfrm>
          <a:prstGeom prst="rect">
            <a:avLst/>
          </a:prstGeom>
          <a:solidFill>
            <a:srgbClr val="FFFFFF"/>
          </a:solidFill>
          <a:ln w="12700">
            <a:solidFill>
              <a:srgbClr val="A8D5B5"/>
            </a:solidFill>
            <a:prstDash val="solid"/>
          </a:ln>
          <a:effectLst>
            <a:outerShdw sx="100000" sy="100000" kx="0" ky="0" algn="bl" rotWithShape="0" blurRad="38100" dist="12700" dir="8100000">
              <a:srgbClr val="000000">
                <a:alpha val="8000"/>
              </a:srgbClr>
            </a:outerShdw>
          </a:effectLst>
        </p:spPr>
      </p:sp>
      <p:sp>
        <p:nvSpPr>
          <p:cNvPr id="8" name="Text 6"/>
          <p:cNvSpPr/>
          <p:nvPr/>
        </p:nvSpPr>
        <p:spPr>
          <a:xfrm>
            <a:off x="384048" y="2103120"/>
            <a:ext cx="3931920" cy="347472"/>
          </a:xfrm>
          <a:prstGeom prst="rect">
            <a:avLst/>
          </a:prstGeom>
          <a:noFill/>
          <a:ln/>
        </p:spPr>
        <p:txBody>
          <a:bodyPr wrap="square" rtlCol="0" anchor="ctr"/>
          <a:lstStyle/>
          <a:p>
            <a:pPr indent="0" marL="0">
              <a:buNone/>
            </a:pPr>
            <a:r>
              <a:rPr lang="en-US" sz="1400" b="1" dirty="0">
                <a:solidFill>
                  <a:srgbClr val="1A5C38"/>
                </a:solidFill>
                <a:latin typeface="Calibri" pitchFamily="34" charset="0"/>
                <a:ea typeface="Calibri" pitchFamily="34" charset="-122"/>
                <a:cs typeface="Calibri" pitchFamily="34" charset="-120"/>
              </a:rPr>
              <a:t>🕊️ শান্তি প্রতিষ্ঠিত হয়</a:t>
            </a:r>
            <a:endParaRPr lang="en-US" sz="1400" dirty="0"/>
          </a:p>
        </p:txBody>
      </p:sp>
      <p:sp>
        <p:nvSpPr>
          <p:cNvPr id="9" name="Text 7"/>
          <p:cNvSpPr/>
          <p:nvPr/>
        </p:nvSpPr>
        <p:spPr>
          <a:xfrm>
            <a:off x="384048" y="2450592"/>
            <a:ext cx="3931920" cy="731520"/>
          </a:xfrm>
          <a:prstGeom prst="rect">
            <a:avLst/>
          </a:prstGeom>
          <a:noFill/>
          <a:ln/>
        </p:spPr>
        <p:txBody>
          <a:bodyPr wrap="square" rtlCol="0" anchor="ctr"/>
          <a:lstStyle/>
          <a:p>
            <a:pPr indent="0" marL="0">
              <a:buNone/>
            </a:pPr>
            <a:r>
              <a:rPr lang="en-US" sz="1200" dirty="0">
                <a:solidFill>
                  <a:srgbClr val="2D2D2D"/>
                </a:solidFill>
                <a:latin typeface="Calibri" pitchFamily="34" charset="0"/>
                <a:ea typeface="Calibri" pitchFamily="34" charset="-122"/>
                <a:cs typeface="Calibri" pitchFamily="34" charset="-120"/>
              </a:rPr>
              <a:t>পরমতসহিষ্ণুতা থাকলে সমাজে শান্তি প্রতিষ্ঠিত হয়। সুন্দর ও সুখী জীবনের জন্য এটি গুরুত্বপূর্ণ।</a:t>
            </a:r>
            <a:endParaRPr lang="en-US" sz="1200" dirty="0"/>
          </a:p>
        </p:txBody>
      </p:sp>
      <p:sp>
        <p:nvSpPr>
          <p:cNvPr id="10" name="Shape 8"/>
          <p:cNvSpPr/>
          <p:nvPr/>
        </p:nvSpPr>
        <p:spPr>
          <a:xfrm>
            <a:off x="4709160" y="2057400"/>
            <a:ext cx="4206240" cy="1188720"/>
          </a:xfrm>
          <a:prstGeom prst="rect">
            <a:avLst/>
          </a:prstGeom>
          <a:solidFill>
            <a:srgbClr val="FFFFFF"/>
          </a:solidFill>
          <a:ln w="12700">
            <a:solidFill>
              <a:srgbClr val="A8D5B5"/>
            </a:solidFill>
            <a:prstDash val="solid"/>
          </a:ln>
          <a:effectLst>
            <a:outerShdw sx="100000" sy="100000" kx="0" ky="0" algn="bl" rotWithShape="0" blurRad="38100" dist="12700" dir="8100000">
              <a:srgbClr val="000000">
                <a:alpha val="8000"/>
              </a:srgbClr>
            </a:outerShdw>
          </a:effectLst>
        </p:spPr>
      </p:sp>
      <p:sp>
        <p:nvSpPr>
          <p:cNvPr id="11" name="Text 9"/>
          <p:cNvSpPr/>
          <p:nvPr/>
        </p:nvSpPr>
        <p:spPr>
          <a:xfrm>
            <a:off x="4818888" y="2103120"/>
            <a:ext cx="3931920" cy="347472"/>
          </a:xfrm>
          <a:prstGeom prst="rect">
            <a:avLst/>
          </a:prstGeom>
          <a:noFill/>
          <a:ln/>
        </p:spPr>
        <p:txBody>
          <a:bodyPr wrap="square" rtlCol="0" anchor="ctr"/>
          <a:lstStyle/>
          <a:p>
            <a:pPr indent="0" marL="0">
              <a:buNone/>
            </a:pPr>
            <a:r>
              <a:rPr lang="en-US" sz="1400" b="1" dirty="0">
                <a:solidFill>
                  <a:srgbClr val="1A5C38"/>
                </a:solidFill>
                <a:latin typeface="Calibri" pitchFamily="34" charset="0"/>
                <a:ea typeface="Calibri" pitchFamily="34" charset="-122"/>
                <a:cs typeface="Calibri" pitchFamily="34" charset="-120"/>
              </a:rPr>
              <a:t>🤝 সহমর্মিতা বাড়ে</a:t>
            </a:r>
            <a:endParaRPr lang="en-US" sz="1400" dirty="0"/>
          </a:p>
        </p:txBody>
      </p:sp>
      <p:sp>
        <p:nvSpPr>
          <p:cNvPr id="12" name="Text 10"/>
          <p:cNvSpPr/>
          <p:nvPr/>
        </p:nvSpPr>
        <p:spPr>
          <a:xfrm>
            <a:off x="4818888" y="2450592"/>
            <a:ext cx="3931920" cy="731520"/>
          </a:xfrm>
          <a:prstGeom prst="rect">
            <a:avLst/>
          </a:prstGeom>
          <a:noFill/>
          <a:ln/>
        </p:spPr>
        <p:txBody>
          <a:bodyPr wrap="square" rtlCol="0" anchor="ctr"/>
          <a:lstStyle/>
          <a:p>
            <a:pPr indent="0" marL="0">
              <a:buNone/>
            </a:pPr>
            <a:r>
              <a:rPr lang="en-US" sz="1200" dirty="0">
                <a:solidFill>
                  <a:srgbClr val="2D2D2D"/>
                </a:solidFill>
                <a:latin typeface="Calibri" pitchFamily="34" charset="0"/>
                <a:ea typeface="Calibri" pitchFamily="34" charset="-122"/>
                <a:cs typeface="Calibri" pitchFamily="34" charset="-120"/>
              </a:rPr>
              <a:t>অন্যের মতামত ও দৃষ্টিভঙ্গি মেনে নেওয়ার চেষ্টা করলে সমাজে সহমর্মিতা ও সহযোগিতা বৃদ্ধি পায়।</a:t>
            </a:r>
            <a:endParaRPr lang="en-US" sz="1200" dirty="0"/>
          </a:p>
        </p:txBody>
      </p:sp>
      <p:sp>
        <p:nvSpPr>
          <p:cNvPr id="13" name="Shape 11"/>
          <p:cNvSpPr/>
          <p:nvPr/>
        </p:nvSpPr>
        <p:spPr>
          <a:xfrm>
            <a:off x="274320" y="3429000"/>
            <a:ext cx="4206240" cy="1188720"/>
          </a:xfrm>
          <a:prstGeom prst="rect">
            <a:avLst/>
          </a:prstGeom>
          <a:solidFill>
            <a:srgbClr val="FFFFFF"/>
          </a:solidFill>
          <a:ln w="12700">
            <a:solidFill>
              <a:srgbClr val="A8D5B5"/>
            </a:solidFill>
            <a:prstDash val="solid"/>
          </a:ln>
          <a:effectLst>
            <a:outerShdw sx="100000" sy="100000" kx="0" ky="0" algn="bl" rotWithShape="0" blurRad="38100" dist="12700" dir="8100000">
              <a:srgbClr val="000000">
                <a:alpha val="8000"/>
              </a:srgbClr>
            </a:outerShdw>
          </a:effectLst>
        </p:spPr>
      </p:sp>
      <p:sp>
        <p:nvSpPr>
          <p:cNvPr id="14" name="Text 12"/>
          <p:cNvSpPr/>
          <p:nvPr/>
        </p:nvSpPr>
        <p:spPr>
          <a:xfrm>
            <a:off x="384048" y="3474720"/>
            <a:ext cx="3931920" cy="347472"/>
          </a:xfrm>
          <a:prstGeom prst="rect">
            <a:avLst/>
          </a:prstGeom>
          <a:noFill/>
          <a:ln/>
        </p:spPr>
        <p:txBody>
          <a:bodyPr wrap="square" rtlCol="0" anchor="ctr"/>
          <a:lstStyle/>
          <a:p>
            <a:pPr indent="0" marL="0">
              <a:buNone/>
            </a:pPr>
            <a:r>
              <a:rPr lang="en-US" sz="1400" b="1" dirty="0">
                <a:solidFill>
                  <a:srgbClr val="1A5C38"/>
                </a:solidFill>
                <a:latin typeface="Calibri" pitchFamily="34" charset="0"/>
                <a:ea typeface="Calibri" pitchFamily="34" charset="-122"/>
                <a:cs typeface="Calibri" pitchFamily="34" charset="-120"/>
              </a:rPr>
              <a:t>🌐 বিভিন্ন সম্প্রদায়</a:t>
            </a:r>
            <a:endParaRPr lang="en-US" sz="1400" dirty="0"/>
          </a:p>
        </p:txBody>
      </p:sp>
      <p:sp>
        <p:nvSpPr>
          <p:cNvPr id="15" name="Text 13"/>
          <p:cNvSpPr/>
          <p:nvPr/>
        </p:nvSpPr>
        <p:spPr>
          <a:xfrm>
            <a:off x="384048" y="3822192"/>
            <a:ext cx="3931920" cy="731520"/>
          </a:xfrm>
          <a:prstGeom prst="rect">
            <a:avLst/>
          </a:prstGeom>
          <a:noFill/>
          <a:ln/>
        </p:spPr>
        <p:txBody>
          <a:bodyPr wrap="square" rtlCol="0" anchor="ctr"/>
          <a:lstStyle/>
          <a:p>
            <a:pPr indent="0" marL="0">
              <a:buNone/>
            </a:pPr>
            <a:r>
              <a:rPr lang="en-US" sz="1200" dirty="0">
                <a:solidFill>
                  <a:srgbClr val="2D2D2D"/>
                </a:solidFill>
                <a:latin typeface="Calibri" pitchFamily="34" charset="0"/>
                <a:ea typeface="Calibri" pitchFamily="34" charset="-122"/>
                <a:cs typeface="Calibri" pitchFamily="34" charset="-120"/>
              </a:rPr>
              <a:t>বিভিন্ন সম্প্রদায়ের মধ্যে সংহতি ও বৃদ্ধি পায়। সকলে মিলেমিশে থাকতে পারে এবং সমাজে সৌহার্দ্য সৃষ্টি হয়।</a:t>
            </a:r>
            <a:endParaRPr lang="en-US" sz="1200" dirty="0"/>
          </a:p>
        </p:txBody>
      </p:sp>
      <p:sp>
        <p:nvSpPr>
          <p:cNvPr id="16" name="Shape 14"/>
          <p:cNvSpPr/>
          <p:nvPr/>
        </p:nvSpPr>
        <p:spPr>
          <a:xfrm>
            <a:off x="4709160" y="3429000"/>
            <a:ext cx="4206240" cy="1188720"/>
          </a:xfrm>
          <a:prstGeom prst="rect">
            <a:avLst/>
          </a:prstGeom>
          <a:solidFill>
            <a:srgbClr val="FFFFFF"/>
          </a:solidFill>
          <a:ln w="12700">
            <a:solidFill>
              <a:srgbClr val="A8D5B5"/>
            </a:solidFill>
            <a:prstDash val="solid"/>
          </a:ln>
          <a:effectLst>
            <a:outerShdw sx="100000" sy="100000" kx="0" ky="0" algn="bl" rotWithShape="0" blurRad="38100" dist="12700" dir="8100000">
              <a:srgbClr val="000000">
                <a:alpha val="8000"/>
              </a:srgbClr>
            </a:outerShdw>
          </a:effectLst>
        </p:spPr>
      </p:sp>
      <p:sp>
        <p:nvSpPr>
          <p:cNvPr id="17" name="Text 15"/>
          <p:cNvSpPr/>
          <p:nvPr/>
        </p:nvSpPr>
        <p:spPr>
          <a:xfrm>
            <a:off x="4818888" y="3474720"/>
            <a:ext cx="3931920" cy="347472"/>
          </a:xfrm>
          <a:prstGeom prst="rect">
            <a:avLst/>
          </a:prstGeom>
          <a:noFill/>
          <a:ln/>
        </p:spPr>
        <p:txBody>
          <a:bodyPr wrap="square" rtlCol="0" anchor="ctr"/>
          <a:lstStyle/>
          <a:p>
            <a:pPr indent="0" marL="0">
              <a:buNone/>
            </a:pPr>
            <a:r>
              <a:rPr lang="en-US" sz="1400" b="1" dirty="0">
                <a:solidFill>
                  <a:srgbClr val="1A5C38"/>
                </a:solidFill>
                <a:latin typeface="Calibri" pitchFamily="34" charset="0"/>
                <a:ea typeface="Calibri" pitchFamily="34" charset="-122"/>
                <a:cs typeface="Calibri" pitchFamily="34" charset="-120"/>
              </a:rPr>
              <a:t>📚 ইসলামের শিক্ষা</a:t>
            </a:r>
            <a:endParaRPr lang="en-US" sz="1400" dirty="0"/>
          </a:p>
        </p:txBody>
      </p:sp>
      <p:sp>
        <p:nvSpPr>
          <p:cNvPr id="18" name="Text 16"/>
          <p:cNvSpPr/>
          <p:nvPr/>
        </p:nvSpPr>
        <p:spPr>
          <a:xfrm>
            <a:off x="4818888" y="3822192"/>
            <a:ext cx="3931920" cy="731520"/>
          </a:xfrm>
          <a:prstGeom prst="rect">
            <a:avLst/>
          </a:prstGeom>
          <a:noFill/>
          <a:ln/>
        </p:spPr>
        <p:txBody>
          <a:bodyPr wrap="square" rtlCol="0" anchor="ctr"/>
          <a:lstStyle/>
          <a:p>
            <a:pPr indent="0" marL="0">
              <a:buNone/>
            </a:pPr>
            <a:r>
              <a:rPr lang="en-US" sz="1200" dirty="0">
                <a:solidFill>
                  <a:srgbClr val="2D2D2D"/>
                </a:solidFill>
                <a:latin typeface="Calibri" pitchFamily="34" charset="0"/>
                <a:ea typeface="Calibri" pitchFamily="34" charset="-122"/>
                <a:cs typeface="Calibri" pitchFamily="34" charset="-120"/>
              </a:rPr>
              <a:t>ইসলাম পরমতসহিষ্ণুতার ওপর বিশেষ গুরুত্ব দেয়। মানুষের মতামতের প্রতি সহনশীল হওয়া ইসলামের অন্যতম শিক্ষা।</a:t>
            </a:r>
            <a:endParaRPr lang="en-US" sz="1200" dirty="0"/>
          </a:p>
        </p:txBody>
      </p:sp>
      <p:sp>
        <p:nvSpPr>
          <p:cNvPr id="19" name="Shape 17"/>
          <p:cNvSpPr/>
          <p:nvPr/>
        </p:nvSpPr>
        <p:spPr>
          <a:xfrm>
            <a:off x="274320" y="4617720"/>
            <a:ext cx="8595360" cy="347472"/>
          </a:xfrm>
          <a:prstGeom prst="rect">
            <a:avLst/>
          </a:prstGeom>
          <a:solidFill>
            <a:srgbClr val="1A5C38"/>
          </a:solidFill>
          <a:ln w="12700">
            <a:solidFill>
              <a:srgbClr val="1A5C38"/>
            </a:solidFill>
            <a:prstDash val="solid"/>
          </a:ln>
        </p:spPr>
      </p:sp>
      <p:sp>
        <p:nvSpPr>
          <p:cNvPr id="20" name="Text 18"/>
          <p:cNvSpPr/>
          <p:nvPr/>
        </p:nvSpPr>
        <p:spPr>
          <a:xfrm>
            <a:off x="457200" y="4636008"/>
            <a:ext cx="8229600" cy="310896"/>
          </a:xfrm>
          <a:prstGeom prst="rect">
            <a:avLst/>
          </a:prstGeom>
          <a:noFill/>
          <a:ln/>
        </p:spPr>
        <p:txBody>
          <a:bodyPr wrap="square" rtlCol="0" anchor="ctr"/>
          <a:lstStyle/>
          <a:p>
            <a:pPr indent="0" marL="0">
              <a:buNone/>
            </a:pPr>
            <a:r>
              <a:rPr lang="en-US" sz="1150" b="1" dirty="0">
                <a:solidFill>
                  <a:srgbClr val="FFFFFF"/>
                </a:solidFill>
                <a:latin typeface="Calibri" pitchFamily="34" charset="0"/>
                <a:ea typeface="Calibri" pitchFamily="34" charset="-122"/>
                <a:cs typeface="Calibri" pitchFamily="34" charset="-120"/>
              </a:rPr>
              <a:t>📖 কুরআন: "আল্লাহকে ছেড়ে যাদেরকে তারা ডাকে তাদেরকে তোমরা গালি দিও না।" — সূরা আল-আনআম, আয়াত: ১০৮</a:t>
            </a:r>
            <a:endParaRPr lang="en-US" sz="11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0FAF4"/>
        </a:solidFill>
      </p:bgPr>
    </p:bg>
    <p:spTree>
      <p:nvGrpSpPr>
        <p:cNvPr id="1" name=""/>
        <p:cNvGrpSpPr/>
        <p:nvPr/>
      </p:nvGrpSpPr>
      <p:grpSpPr>
        <a:xfrm>
          <a:off x="0" y="0"/>
          <a:ext cx="0" cy="0"/>
          <a:chOff x="0" y="0"/>
          <a:chExt cx="0" cy="0"/>
        </a:xfrm>
      </p:grpSpPr>
      <p:sp>
        <p:nvSpPr>
          <p:cNvPr id="2" name="Shape 0"/>
          <p:cNvSpPr/>
          <p:nvPr/>
        </p:nvSpPr>
        <p:spPr>
          <a:xfrm>
            <a:off x="0" y="0"/>
            <a:ext cx="9144000" cy="137160"/>
          </a:xfrm>
          <a:prstGeom prst="rect">
            <a:avLst/>
          </a:prstGeom>
          <a:solidFill>
            <a:srgbClr val="1A5C38"/>
          </a:solidFill>
          <a:ln w="12700">
            <a:solidFill>
              <a:srgbClr val="1A5C38"/>
            </a:solidFill>
            <a:prstDash val="solid"/>
          </a:ln>
        </p:spPr>
      </p:sp>
      <p:sp>
        <p:nvSpPr>
          <p:cNvPr id="3" name="Shape 1"/>
          <p:cNvSpPr/>
          <p:nvPr/>
        </p:nvSpPr>
        <p:spPr>
          <a:xfrm>
            <a:off x="0" y="5006340"/>
            <a:ext cx="9144000" cy="137160"/>
          </a:xfrm>
          <a:prstGeom prst="rect">
            <a:avLst/>
          </a:prstGeom>
          <a:solidFill>
            <a:srgbClr val="1A5C38"/>
          </a:solidFill>
          <a:ln w="12700">
            <a:solidFill>
              <a:srgbClr val="1A5C38"/>
            </a:solidFill>
            <a:prstDash val="solid"/>
          </a:ln>
        </p:spPr>
      </p:sp>
      <p:sp>
        <p:nvSpPr>
          <p:cNvPr id="4" name="Shape 2"/>
          <p:cNvSpPr/>
          <p:nvPr/>
        </p:nvSpPr>
        <p:spPr>
          <a:xfrm>
            <a:off x="0" y="137160"/>
            <a:ext cx="9144000" cy="777240"/>
          </a:xfrm>
          <a:prstGeom prst="rect">
            <a:avLst/>
          </a:prstGeom>
          <a:solidFill>
            <a:srgbClr val="2E8B57"/>
          </a:solidFill>
          <a:ln w="12700">
            <a:solidFill>
              <a:srgbClr val="2E8B57"/>
            </a:solidFill>
            <a:prstDash val="solid"/>
          </a:ln>
        </p:spPr>
      </p:sp>
      <p:sp>
        <p:nvSpPr>
          <p:cNvPr id="5" name="Text 3"/>
          <p:cNvSpPr/>
          <p:nvPr/>
        </p:nvSpPr>
        <p:spPr>
          <a:xfrm>
            <a:off x="274320" y="164592"/>
            <a:ext cx="8595360" cy="722376"/>
          </a:xfrm>
          <a:prstGeom prst="rect">
            <a:avLst/>
          </a:prstGeom>
          <a:noFill/>
          <a:ln/>
        </p:spPr>
        <p:txBody>
          <a:bodyPr wrap="square" rtlCol="0" anchor="ctr"/>
          <a:lstStyle/>
          <a:p>
            <a:pPr indent="0" marL="0">
              <a:buNone/>
            </a:pPr>
            <a:r>
              <a:rPr lang="en-US" sz="2600" b="1" dirty="0">
                <a:solidFill>
                  <a:srgbClr val="FFFFFF"/>
                </a:solidFill>
                <a:latin typeface="Calibri" pitchFamily="34" charset="0"/>
                <a:ea typeface="Calibri" pitchFamily="34" charset="-122"/>
                <a:cs typeface="Calibri" pitchFamily="34" charset="-120"/>
              </a:rPr>
              <a:t>দেশপ্রেম (Love for Country)</a:t>
            </a:r>
            <a:endParaRPr lang="en-US" sz="2600" dirty="0"/>
          </a:p>
        </p:txBody>
      </p:sp>
      <p:sp>
        <p:nvSpPr>
          <p:cNvPr id="6" name="Shape 4"/>
          <p:cNvSpPr/>
          <p:nvPr/>
        </p:nvSpPr>
        <p:spPr>
          <a:xfrm>
            <a:off x="274320" y="1051560"/>
            <a:ext cx="8595360" cy="685800"/>
          </a:xfrm>
          <a:prstGeom prst="rect">
            <a:avLst/>
          </a:prstGeom>
          <a:solidFill>
            <a:srgbClr val="2E8B57"/>
          </a:solidFill>
          <a:ln w="12700">
            <a:solidFill>
              <a:srgbClr val="2E8B57"/>
            </a:solidFill>
            <a:prstDash val="solid"/>
          </a:ln>
        </p:spPr>
      </p:sp>
      <p:sp>
        <p:nvSpPr>
          <p:cNvPr id="7" name="Text 5"/>
          <p:cNvSpPr/>
          <p:nvPr/>
        </p:nvSpPr>
        <p:spPr>
          <a:xfrm>
            <a:off x="457200" y="1078992"/>
            <a:ext cx="8229600" cy="640080"/>
          </a:xfrm>
          <a:prstGeom prst="rect">
            <a:avLst/>
          </a:prstGeom>
          <a:noFill/>
          <a:ln/>
        </p:spPr>
        <p:txBody>
          <a:bodyPr wrap="square" rtlCol="0" anchor="ctr"/>
          <a:lstStyle/>
          <a:p>
            <a:pPr indent="0" marL="0">
              <a:buNone/>
            </a:pPr>
            <a:r>
              <a:rPr lang="en-US" sz="1350" dirty="0">
                <a:solidFill>
                  <a:srgbClr val="FFFFFF"/>
                </a:solidFill>
                <a:latin typeface="Calibri" pitchFamily="34" charset="0"/>
                <a:ea typeface="Calibri" pitchFamily="34" charset="-122"/>
                <a:cs typeface="Calibri" pitchFamily="34" charset="-120"/>
              </a:rPr>
              <a:t>মানুষ যে ভূখণ্ডে জন্মগ্রহণ করে বা স্থায়িভাবে বসবাস করে, সে ভূখণ্ডই তার দেশ। সে তার দেশকে ভালোবেসে তার কল্যাণে কাজ করে। নিজের দেশ ও দেশের মানুষকে ভালোবাসা এবং তাদের কল্যাণে কাজ করাই হচ্ছে দেশপ্রেম।</a:t>
            </a:r>
            <a:endParaRPr lang="en-US" sz="1350" dirty="0"/>
          </a:p>
        </p:txBody>
      </p:sp>
      <p:sp>
        <p:nvSpPr>
          <p:cNvPr id="8" name="Shape 6"/>
          <p:cNvSpPr/>
          <p:nvPr/>
        </p:nvSpPr>
        <p:spPr>
          <a:xfrm>
            <a:off x="274320" y="1874520"/>
            <a:ext cx="8595360" cy="1188720"/>
          </a:xfrm>
          <a:prstGeom prst="rect">
            <a:avLst/>
          </a:prstGeom>
          <a:solidFill>
            <a:srgbClr val="FFFFFF"/>
          </a:solidFill>
          <a:ln w="19050">
            <a:solidFill>
              <a:srgbClr val="A8D5B5"/>
            </a:solidFill>
            <a:prstDash val="solid"/>
          </a:ln>
        </p:spPr>
      </p:sp>
      <p:sp>
        <p:nvSpPr>
          <p:cNvPr id="9" name="Shape 7"/>
          <p:cNvSpPr/>
          <p:nvPr/>
        </p:nvSpPr>
        <p:spPr>
          <a:xfrm>
            <a:off x="274320" y="1874520"/>
            <a:ext cx="109728" cy="1188720"/>
          </a:xfrm>
          <a:prstGeom prst="rect">
            <a:avLst/>
          </a:prstGeom>
          <a:solidFill>
            <a:srgbClr val="C9A227"/>
          </a:solidFill>
          <a:ln w="12700">
            <a:solidFill>
              <a:srgbClr val="C9A227"/>
            </a:solidFill>
            <a:prstDash val="solid"/>
          </a:ln>
        </p:spPr>
      </p:sp>
      <p:sp>
        <p:nvSpPr>
          <p:cNvPr id="10" name="Text 8"/>
          <p:cNvSpPr/>
          <p:nvPr/>
        </p:nvSpPr>
        <p:spPr>
          <a:xfrm>
            <a:off x="502920" y="1901952"/>
            <a:ext cx="8138160" cy="347472"/>
          </a:xfrm>
          <a:prstGeom prst="rect">
            <a:avLst/>
          </a:prstGeom>
          <a:noFill/>
          <a:ln/>
        </p:spPr>
        <p:txBody>
          <a:bodyPr wrap="square" rtlCol="0" anchor="ctr"/>
          <a:lstStyle/>
          <a:p>
            <a:pPr indent="0" marL="0">
              <a:buNone/>
            </a:pPr>
            <a:r>
              <a:rPr lang="en-US" sz="1500" b="1" dirty="0">
                <a:solidFill>
                  <a:srgbClr val="1A5C38"/>
                </a:solidFill>
                <a:latin typeface="Calibri" pitchFamily="34" charset="0"/>
                <a:ea typeface="Calibri" pitchFamily="34" charset="-122"/>
                <a:cs typeface="Calibri" pitchFamily="34" charset="-120"/>
              </a:rPr>
              <a:t>মহানবি (স.)-এর দেশপ্রেম</a:t>
            </a:r>
            <a:endParaRPr lang="en-US" sz="1500" dirty="0"/>
          </a:p>
        </p:txBody>
      </p:sp>
      <p:sp>
        <p:nvSpPr>
          <p:cNvPr id="11" name="Text 9"/>
          <p:cNvSpPr/>
          <p:nvPr/>
        </p:nvSpPr>
        <p:spPr>
          <a:xfrm>
            <a:off x="502920" y="2286000"/>
            <a:ext cx="8138160" cy="685800"/>
          </a:xfrm>
          <a:prstGeom prst="rect">
            <a:avLst/>
          </a:prstGeom>
          <a:noFill/>
          <a:ln/>
        </p:spPr>
        <p:txBody>
          <a:bodyPr wrap="square" rtlCol="0" anchor="ctr"/>
          <a:lstStyle/>
          <a:p>
            <a:pPr indent="0" marL="0">
              <a:buNone/>
            </a:pPr>
            <a:r>
              <a:rPr lang="en-US" sz="1300" dirty="0">
                <a:solidFill>
                  <a:srgbClr val="2D2D2D"/>
                </a:solidFill>
                <a:latin typeface="Calibri" pitchFamily="34" charset="0"/>
                <a:ea typeface="Calibri" pitchFamily="34" charset="-122"/>
                <a:cs typeface="Calibri" pitchFamily="34" charset="-120"/>
              </a:rPr>
              <a:t>মহানবি হযরত মুহাম্মদ (স.)-এর প্রিয় জন্মভূমি ছিল পবিত্র মক্কা নগরী। তিনি মক্কা নগরীকে খুব ভালোবাসতেন। মক্কাবাসীদেরও খুব ভালোবাসতেন। হিজরতের সময় নিজের জন্মভূমি ছেড়ে যেতে তাঁর খুব কষ্ট হচ্ছিল। তিনি অশ্রুভেজা চোখে মক্কার দিকে বারবার ফিরে তাকিয়েছিলেন।</a:t>
            </a:r>
            <a:endParaRPr lang="en-US" sz="1300" dirty="0"/>
          </a:p>
        </p:txBody>
      </p:sp>
      <p:sp>
        <p:nvSpPr>
          <p:cNvPr id="12" name="Text 10"/>
          <p:cNvSpPr/>
          <p:nvPr/>
        </p:nvSpPr>
        <p:spPr>
          <a:xfrm>
            <a:off x="274320" y="3200400"/>
            <a:ext cx="8595360" cy="347472"/>
          </a:xfrm>
          <a:prstGeom prst="rect">
            <a:avLst/>
          </a:prstGeom>
          <a:noFill/>
          <a:ln/>
        </p:spPr>
        <p:txBody>
          <a:bodyPr wrap="square" rtlCol="0" anchor="ctr"/>
          <a:lstStyle/>
          <a:p>
            <a:pPr indent="0" marL="0">
              <a:buNone/>
            </a:pPr>
            <a:r>
              <a:rPr lang="en-US" sz="1400" b="1" dirty="0">
                <a:solidFill>
                  <a:srgbClr val="1A5C38"/>
                </a:solidFill>
                <a:latin typeface="Calibri" pitchFamily="34" charset="0"/>
                <a:ea typeface="Calibri" pitchFamily="34" charset="-122"/>
                <a:cs typeface="Calibri" pitchFamily="34" charset="-120"/>
              </a:rPr>
              <a:t>দেশপ্রেমে উদ্বুদ্ধ হয়ে আমরা যেসব কাজ করব:</a:t>
            </a:r>
            <a:endParaRPr lang="en-US" sz="1400" dirty="0"/>
          </a:p>
        </p:txBody>
      </p:sp>
      <p:sp>
        <p:nvSpPr>
          <p:cNvPr id="13" name="Shape 11"/>
          <p:cNvSpPr/>
          <p:nvPr/>
        </p:nvSpPr>
        <p:spPr>
          <a:xfrm>
            <a:off x="274320" y="3639312"/>
            <a:ext cx="8595360" cy="384048"/>
          </a:xfrm>
          <a:prstGeom prst="rect">
            <a:avLst/>
          </a:prstGeom>
          <a:solidFill>
            <a:srgbClr val="A8D5B5">
              <a:alpha val="70000"/>
            </a:srgbClr>
          </a:solidFill>
          <a:ln w="12700">
            <a:solidFill>
              <a:srgbClr val="A8D5B5"/>
            </a:solidFill>
            <a:prstDash val="solid"/>
          </a:ln>
        </p:spPr>
      </p:sp>
      <p:sp>
        <p:nvSpPr>
          <p:cNvPr id="14" name="Text 12"/>
          <p:cNvSpPr/>
          <p:nvPr/>
        </p:nvSpPr>
        <p:spPr>
          <a:xfrm>
            <a:off x="411480" y="3657600"/>
            <a:ext cx="8229600" cy="347472"/>
          </a:xfrm>
          <a:prstGeom prst="rect">
            <a:avLst/>
          </a:prstGeom>
          <a:noFill/>
          <a:ln/>
        </p:spPr>
        <p:txBody>
          <a:bodyPr wrap="square" rtlCol="0" anchor="ctr"/>
          <a:lstStyle/>
          <a:p>
            <a:pPr indent="0" marL="0">
              <a:buNone/>
            </a:pPr>
            <a:r>
              <a:rPr lang="en-US" sz="1250" dirty="0">
                <a:solidFill>
                  <a:srgbClr val="2D2D2D"/>
                </a:solidFill>
                <a:latin typeface="Calibri" pitchFamily="34" charset="0"/>
                <a:ea typeface="Calibri" pitchFamily="34" charset="-122"/>
                <a:cs typeface="Calibri" pitchFamily="34" charset="-120"/>
              </a:rPr>
              <a:t>✅ বৃক্ষরোপণ করব এবং পরিবেশ যত্নে নেব</a:t>
            </a:r>
            <a:endParaRPr lang="en-US" sz="1250" dirty="0"/>
          </a:p>
        </p:txBody>
      </p:sp>
      <p:sp>
        <p:nvSpPr>
          <p:cNvPr id="15" name="Text 13"/>
          <p:cNvSpPr/>
          <p:nvPr/>
        </p:nvSpPr>
        <p:spPr>
          <a:xfrm>
            <a:off x="320040" y="3611880"/>
            <a:ext cx="8412480" cy="329184"/>
          </a:xfrm>
          <a:prstGeom prst="rect">
            <a:avLst/>
          </a:prstGeom>
          <a:noFill/>
          <a:ln/>
        </p:spPr>
        <p:txBody>
          <a:bodyPr wrap="square" rtlCol="0" anchor="ctr"/>
          <a:lstStyle/>
          <a:p>
            <a:pPr indent="0" marL="0">
              <a:buNone/>
            </a:pPr>
            <a:r>
              <a:rPr lang="en-US" sz="1250" dirty="0">
                <a:solidFill>
                  <a:srgbClr val="2D2D2D"/>
                </a:solidFill>
                <a:latin typeface="Calibri" pitchFamily="34" charset="0"/>
                <a:ea typeface="Calibri" pitchFamily="34" charset="-122"/>
                <a:cs typeface="Calibri" pitchFamily="34" charset="-120"/>
              </a:rPr>
              <a:t>✅ আমাদের ওপর অর্পিত দায়িত্ব ও কর্তব্য নিষ্ঠার সাথে পালন করব</a:t>
            </a:r>
            <a:endParaRPr lang="en-US" sz="1250" dirty="0"/>
          </a:p>
        </p:txBody>
      </p:sp>
      <p:sp>
        <p:nvSpPr>
          <p:cNvPr id="16" name="Text 14"/>
          <p:cNvSpPr/>
          <p:nvPr/>
        </p:nvSpPr>
        <p:spPr>
          <a:xfrm>
            <a:off x="320040" y="4005072"/>
            <a:ext cx="8412480" cy="329184"/>
          </a:xfrm>
          <a:prstGeom prst="rect">
            <a:avLst/>
          </a:prstGeom>
          <a:noFill/>
          <a:ln/>
        </p:spPr>
        <p:txBody>
          <a:bodyPr wrap="square" rtlCol="0" anchor="ctr"/>
          <a:lstStyle/>
          <a:p>
            <a:pPr indent="0" marL="0">
              <a:buNone/>
            </a:pPr>
            <a:r>
              <a:rPr lang="en-US" sz="1250" dirty="0">
                <a:solidFill>
                  <a:srgbClr val="2D2D2D"/>
                </a:solidFill>
                <a:latin typeface="Calibri" pitchFamily="34" charset="0"/>
                <a:ea typeface="Calibri" pitchFamily="34" charset="-122"/>
                <a:cs typeface="Calibri" pitchFamily="34" charset="-120"/>
              </a:rPr>
              <a:t>✅ দেশের আইন-শৃঙ্খলা মেনে চলব এবং সততা অবলম্বন করব</a:t>
            </a:r>
            <a:endParaRPr lang="en-US" sz="1250" dirty="0"/>
          </a:p>
        </p:txBody>
      </p:sp>
      <p:sp>
        <p:nvSpPr>
          <p:cNvPr id="17" name="Text 15"/>
          <p:cNvSpPr/>
          <p:nvPr/>
        </p:nvSpPr>
        <p:spPr>
          <a:xfrm>
            <a:off x="320040" y="4398264"/>
            <a:ext cx="8412480" cy="329184"/>
          </a:xfrm>
          <a:prstGeom prst="rect">
            <a:avLst/>
          </a:prstGeom>
          <a:noFill/>
          <a:ln/>
        </p:spPr>
        <p:txBody>
          <a:bodyPr wrap="square" rtlCol="0" anchor="ctr"/>
          <a:lstStyle/>
          <a:p>
            <a:pPr indent="0" marL="0">
              <a:buNone/>
            </a:pPr>
            <a:r>
              <a:rPr lang="en-US" sz="1250" dirty="0">
                <a:solidFill>
                  <a:srgbClr val="2D2D2D"/>
                </a:solidFill>
                <a:latin typeface="Calibri" pitchFamily="34" charset="0"/>
                <a:ea typeface="Calibri" pitchFamily="34" charset="-122"/>
                <a:cs typeface="Calibri" pitchFamily="34" charset="-120"/>
              </a:rPr>
              <a:t>✅ দরিদ্র ও অসহায়কে সাহায়তা এবং অসুস্থকে সেবা করব</a:t>
            </a:r>
            <a:endParaRPr lang="en-US" sz="12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0FAF4"/>
        </a:solidFill>
      </p:bgPr>
    </p:bg>
    <p:spTree>
      <p:nvGrpSpPr>
        <p:cNvPr id="1" name=""/>
        <p:cNvGrpSpPr/>
        <p:nvPr/>
      </p:nvGrpSpPr>
      <p:grpSpPr>
        <a:xfrm>
          <a:off x="0" y="0"/>
          <a:ext cx="0" cy="0"/>
          <a:chOff x="0" y="0"/>
          <a:chExt cx="0" cy="0"/>
        </a:xfrm>
      </p:grpSpPr>
      <p:sp>
        <p:nvSpPr>
          <p:cNvPr id="2" name="Shape 0"/>
          <p:cNvSpPr/>
          <p:nvPr/>
        </p:nvSpPr>
        <p:spPr>
          <a:xfrm>
            <a:off x="0" y="0"/>
            <a:ext cx="9144000" cy="137160"/>
          </a:xfrm>
          <a:prstGeom prst="rect">
            <a:avLst/>
          </a:prstGeom>
          <a:solidFill>
            <a:srgbClr val="1A5C38"/>
          </a:solidFill>
          <a:ln w="12700">
            <a:solidFill>
              <a:srgbClr val="1A5C38"/>
            </a:solidFill>
            <a:prstDash val="solid"/>
          </a:ln>
        </p:spPr>
      </p:sp>
      <p:sp>
        <p:nvSpPr>
          <p:cNvPr id="3" name="Shape 1"/>
          <p:cNvSpPr/>
          <p:nvPr/>
        </p:nvSpPr>
        <p:spPr>
          <a:xfrm>
            <a:off x="0" y="5006340"/>
            <a:ext cx="9144000" cy="137160"/>
          </a:xfrm>
          <a:prstGeom prst="rect">
            <a:avLst/>
          </a:prstGeom>
          <a:solidFill>
            <a:srgbClr val="1A5C38"/>
          </a:solidFill>
          <a:ln w="12700">
            <a:solidFill>
              <a:srgbClr val="1A5C38"/>
            </a:solidFill>
            <a:prstDash val="solid"/>
          </a:ln>
        </p:spPr>
      </p:sp>
      <p:sp>
        <p:nvSpPr>
          <p:cNvPr id="4" name="Shape 2"/>
          <p:cNvSpPr/>
          <p:nvPr/>
        </p:nvSpPr>
        <p:spPr>
          <a:xfrm>
            <a:off x="0" y="137160"/>
            <a:ext cx="9144000" cy="777240"/>
          </a:xfrm>
          <a:prstGeom prst="rect">
            <a:avLst/>
          </a:prstGeom>
          <a:solidFill>
            <a:srgbClr val="2E8B57"/>
          </a:solidFill>
          <a:ln w="12700">
            <a:solidFill>
              <a:srgbClr val="2E8B57"/>
            </a:solidFill>
            <a:prstDash val="solid"/>
          </a:ln>
        </p:spPr>
      </p:sp>
      <p:sp>
        <p:nvSpPr>
          <p:cNvPr id="5" name="Text 3"/>
          <p:cNvSpPr/>
          <p:nvPr/>
        </p:nvSpPr>
        <p:spPr>
          <a:xfrm>
            <a:off x="274320" y="164592"/>
            <a:ext cx="8595360" cy="722376"/>
          </a:xfrm>
          <a:prstGeom prst="rect">
            <a:avLst/>
          </a:prstGeom>
          <a:noFill/>
          <a:ln/>
        </p:spPr>
        <p:txBody>
          <a:bodyPr wrap="square" rtlCol="0" anchor="ctr"/>
          <a:lstStyle/>
          <a:p>
            <a:pPr indent="0" marL="0">
              <a:buNone/>
            </a:pPr>
            <a:r>
              <a:rPr lang="en-US" sz="2600" b="1" dirty="0">
                <a:solidFill>
                  <a:srgbClr val="FFFFFF"/>
                </a:solidFill>
                <a:latin typeface="Calibri" pitchFamily="34" charset="0"/>
                <a:ea typeface="Calibri" pitchFamily="34" charset="-122"/>
                <a:cs typeface="Calibri" pitchFamily="34" charset="-120"/>
              </a:rPr>
              <a:t>📝 অনুশীলনী - ৩ (MCQ সঠিক উত্তর)</a:t>
            </a:r>
            <a:endParaRPr lang="en-US" sz="2600" dirty="0"/>
          </a:p>
        </p:txBody>
      </p:sp>
      <p:sp>
        <p:nvSpPr>
          <p:cNvPr id="6" name="Shape 4"/>
          <p:cNvSpPr/>
          <p:nvPr/>
        </p:nvSpPr>
        <p:spPr>
          <a:xfrm>
            <a:off x="274320" y="1143000"/>
            <a:ext cx="8595360" cy="658368"/>
          </a:xfrm>
          <a:prstGeom prst="rect">
            <a:avLst/>
          </a:prstGeom>
          <a:solidFill>
            <a:srgbClr val="FFFFFF"/>
          </a:solidFill>
          <a:ln w="12700">
            <a:solidFill>
              <a:srgbClr val="A8D5B5"/>
            </a:solidFill>
            <a:prstDash val="solid"/>
          </a:ln>
        </p:spPr>
      </p:sp>
      <p:sp>
        <p:nvSpPr>
          <p:cNvPr id="7" name="Shape 5"/>
          <p:cNvSpPr/>
          <p:nvPr/>
        </p:nvSpPr>
        <p:spPr>
          <a:xfrm>
            <a:off x="274320" y="1143000"/>
            <a:ext cx="4206240" cy="658368"/>
          </a:xfrm>
          <a:prstGeom prst="rect">
            <a:avLst/>
          </a:prstGeom>
          <a:solidFill>
            <a:srgbClr val="E8F5EE"/>
          </a:solidFill>
          <a:ln w="12700">
            <a:solidFill>
              <a:srgbClr val="A8D5B5"/>
            </a:solidFill>
            <a:prstDash val="solid"/>
          </a:ln>
        </p:spPr>
      </p:sp>
      <p:sp>
        <p:nvSpPr>
          <p:cNvPr id="8" name="Text 6"/>
          <p:cNvSpPr/>
          <p:nvPr/>
        </p:nvSpPr>
        <p:spPr>
          <a:xfrm>
            <a:off x="411480" y="1216152"/>
            <a:ext cx="3931920" cy="512064"/>
          </a:xfrm>
          <a:prstGeom prst="rect">
            <a:avLst/>
          </a:prstGeom>
          <a:noFill/>
          <a:ln/>
        </p:spPr>
        <p:txBody>
          <a:bodyPr wrap="square" rtlCol="0" anchor="ctr"/>
          <a:lstStyle/>
          <a:p>
            <a:pPr indent="0" marL="0">
              <a:buNone/>
            </a:pPr>
            <a:r>
              <a:rPr lang="en-US" sz="1300" b="1" dirty="0">
                <a:solidFill>
                  <a:srgbClr val="1A5C38"/>
                </a:solidFill>
                <a:latin typeface="Calibri" pitchFamily="34" charset="0"/>
                <a:ea typeface="Calibri" pitchFamily="34" charset="-122"/>
                <a:cs typeface="Calibri" pitchFamily="34" charset="-120"/>
              </a:rPr>
              <a:t>(ক) আত্মত্যাগ কী?</a:t>
            </a:r>
            <a:endParaRPr lang="en-US" sz="1300" dirty="0"/>
          </a:p>
        </p:txBody>
      </p:sp>
      <p:sp>
        <p:nvSpPr>
          <p:cNvPr id="9" name="Text 7"/>
          <p:cNvSpPr/>
          <p:nvPr/>
        </p:nvSpPr>
        <p:spPr>
          <a:xfrm>
            <a:off x="4617720" y="1216152"/>
            <a:ext cx="4114800" cy="512064"/>
          </a:xfrm>
          <a:prstGeom prst="rect">
            <a:avLst/>
          </a:prstGeom>
          <a:noFill/>
          <a:ln/>
        </p:spPr>
        <p:txBody>
          <a:bodyPr wrap="square" rtlCol="0" anchor="ctr"/>
          <a:lstStyle/>
          <a:p>
            <a:pPr indent="0" marL="0">
              <a:buNone/>
            </a:pPr>
            <a:r>
              <a:rPr lang="en-US" sz="1300" dirty="0">
                <a:solidFill>
                  <a:srgbClr val="2D2D2D"/>
                </a:solidFill>
                <a:latin typeface="Calibri" pitchFamily="34" charset="0"/>
                <a:ea typeface="Calibri" pitchFamily="34" charset="-122"/>
                <a:cs typeface="Calibri" pitchFamily="34" charset="-120"/>
              </a:rPr>
              <a:t>✔ নিজের পছন্দের কিছু ত্যাগ করা</a:t>
            </a:r>
            <a:endParaRPr lang="en-US" sz="1300" dirty="0"/>
          </a:p>
        </p:txBody>
      </p:sp>
      <p:sp>
        <p:nvSpPr>
          <p:cNvPr id="10" name="Shape 8"/>
          <p:cNvSpPr/>
          <p:nvPr/>
        </p:nvSpPr>
        <p:spPr>
          <a:xfrm>
            <a:off x="274320" y="1892808"/>
            <a:ext cx="8595360" cy="658368"/>
          </a:xfrm>
          <a:prstGeom prst="rect">
            <a:avLst/>
          </a:prstGeom>
          <a:solidFill>
            <a:srgbClr val="FFFFFF"/>
          </a:solidFill>
          <a:ln w="12700">
            <a:solidFill>
              <a:srgbClr val="A8D5B5"/>
            </a:solidFill>
            <a:prstDash val="solid"/>
          </a:ln>
        </p:spPr>
      </p:sp>
      <p:sp>
        <p:nvSpPr>
          <p:cNvPr id="11" name="Shape 9"/>
          <p:cNvSpPr/>
          <p:nvPr/>
        </p:nvSpPr>
        <p:spPr>
          <a:xfrm>
            <a:off x="274320" y="1892808"/>
            <a:ext cx="4206240" cy="658368"/>
          </a:xfrm>
          <a:prstGeom prst="rect">
            <a:avLst/>
          </a:prstGeom>
          <a:solidFill>
            <a:srgbClr val="EAF4FF"/>
          </a:solidFill>
          <a:ln w="12700">
            <a:solidFill>
              <a:srgbClr val="A8D5B5"/>
            </a:solidFill>
            <a:prstDash val="solid"/>
          </a:ln>
        </p:spPr>
      </p:sp>
      <p:sp>
        <p:nvSpPr>
          <p:cNvPr id="12" name="Text 10"/>
          <p:cNvSpPr/>
          <p:nvPr/>
        </p:nvSpPr>
        <p:spPr>
          <a:xfrm>
            <a:off x="411480" y="1965960"/>
            <a:ext cx="3931920" cy="512064"/>
          </a:xfrm>
          <a:prstGeom prst="rect">
            <a:avLst/>
          </a:prstGeom>
          <a:noFill/>
          <a:ln/>
        </p:spPr>
        <p:txBody>
          <a:bodyPr wrap="square" rtlCol="0" anchor="ctr"/>
          <a:lstStyle/>
          <a:p>
            <a:pPr indent="0" marL="0">
              <a:buNone/>
            </a:pPr>
            <a:r>
              <a:rPr lang="en-US" sz="1300" b="1" dirty="0">
                <a:solidFill>
                  <a:srgbClr val="1A5C38"/>
                </a:solidFill>
                <a:latin typeface="Calibri" pitchFamily="34" charset="0"/>
                <a:ea typeface="Calibri" pitchFamily="34" charset="-122"/>
                <a:cs typeface="Calibri" pitchFamily="34" charset="-120"/>
              </a:rPr>
              <a:t>(খ) পারস্পরিক শ্রদ্ধাবোধ কী ধরনের গুণ?</a:t>
            </a:r>
            <a:endParaRPr lang="en-US" sz="1300" dirty="0"/>
          </a:p>
        </p:txBody>
      </p:sp>
      <p:sp>
        <p:nvSpPr>
          <p:cNvPr id="13" name="Text 11"/>
          <p:cNvSpPr/>
          <p:nvPr/>
        </p:nvSpPr>
        <p:spPr>
          <a:xfrm>
            <a:off x="4617720" y="1965960"/>
            <a:ext cx="4114800" cy="512064"/>
          </a:xfrm>
          <a:prstGeom prst="rect">
            <a:avLst/>
          </a:prstGeom>
          <a:noFill/>
          <a:ln/>
        </p:spPr>
        <p:txBody>
          <a:bodyPr wrap="square" rtlCol="0" anchor="ctr"/>
          <a:lstStyle/>
          <a:p>
            <a:pPr indent="0" marL="0">
              <a:buNone/>
            </a:pPr>
            <a:r>
              <a:rPr lang="en-US" sz="1300" dirty="0">
                <a:solidFill>
                  <a:srgbClr val="2D2D2D"/>
                </a:solidFill>
                <a:latin typeface="Calibri" pitchFamily="34" charset="0"/>
                <a:ea typeface="Calibri" pitchFamily="34" charset="-122"/>
                <a:cs typeface="Calibri" pitchFamily="34" charset="-120"/>
              </a:rPr>
              <a:t>✔ মানবিক গুণ</a:t>
            </a:r>
            <a:endParaRPr lang="en-US" sz="1300" dirty="0"/>
          </a:p>
        </p:txBody>
      </p:sp>
      <p:sp>
        <p:nvSpPr>
          <p:cNvPr id="14" name="Shape 12"/>
          <p:cNvSpPr/>
          <p:nvPr/>
        </p:nvSpPr>
        <p:spPr>
          <a:xfrm>
            <a:off x="274320" y="2642616"/>
            <a:ext cx="8595360" cy="658368"/>
          </a:xfrm>
          <a:prstGeom prst="rect">
            <a:avLst/>
          </a:prstGeom>
          <a:solidFill>
            <a:srgbClr val="FFFFFF"/>
          </a:solidFill>
          <a:ln w="12700">
            <a:solidFill>
              <a:srgbClr val="A8D5B5"/>
            </a:solidFill>
            <a:prstDash val="solid"/>
          </a:ln>
        </p:spPr>
      </p:sp>
      <p:sp>
        <p:nvSpPr>
          <p:cNvPr id="15" name="Shape 13"/>
          <p:cNvSpPr/>
          <p:nvPr/>
        </p:nvSpPr>
        <p:spPr>
          <a:xfrm>
            <a:off x="274320" y="2642616"/>
            <a:ext cx="4206240" cy="658368"/>
          </a:xfrm>
          <a:prstGeom prst="rect">
            <a:avLst/>
          </a:prstGeom>
          <a:solidFill>
            <a:srgbClr val="E8F5EE"/>
          </a:solidFill>
          <a:ln w="12700">
            <a:solidFill>
              <a:srgbClr val="A8D5B5"/>
            </a:solidFill>
            <a:prstDash val="solid"/>
          </a:ln>
        </p:spPr>
      </p:sp>
      <p:sp>
        <p:nvSpPr>
          <p:cNvPr id="16" name="Text 14"/>
          <p:cNvSpPr/>
          <p:nvPr/>
        </p:nvSpPr>
        <p:spPr>
          <a:xfrm>
            <a:off x="411480" y="2715768"/>
            <a:ext cx="3931920" cy="512064"/>
          </a:xfrm>
          <a:prstGeom prst="rect">
            <a:avLst/>
          </a:prstGeom>
          <a:noFill/>
          <a:ln/>
        </p:spPr>
        <p:txBody>
          <a:bodyPr wrap="square" rtlCol="0" anchor="ctr"/>
          <a:lstStyle/>
          <a:p>
            <a:pPr indent="0" marL="0">
              <a:buNone/>
            </a:pPr>
            <a:r>
              <a:rPr lang="en-US" sz="1300" b="1" dirty="0">
                <a:solidFill>
                  <a:srgbClr val="1A5C38"/>
                </a:solidFill>
                <a:latin typeface="Calibri" pitchFamily="34" charset="0"/>
                <a:ea typeface="Calibri" pitchFamily="34" charset="-122"/>
                <a:cs typeface="Calibri" pitchFamily="34" charset="-120"/>
              </a:rPr>
              <a:t>(গ) বন্ধুর সাথে পরমতসহিষ্ণুতা চর্চার উপায়?</a:t>
            </a:r>
            <a:endParaRPr lang="en-US" sz="1300" dirty="0"/>
          </a:p>
        </p:txBody>
      </p:sp>
      <p:sp>
        <p:nvSpPr>
          <p:cNvPr id="17" name="Text 15"/>
          <p:cNvSpPr/>
          <p:nvPr/>
        </p:nvSpPr>
        <p:spPr>
          <a:xfrm>
            <a:off x="4617720" y="2715768"/>
            <a:ext cx="4114800" cy="512064"/>
          </a:xfrm>
          <a:prstGeom prst="rect">
            <a:avLst/>
          </a:prstGeom>
          <a:noFill/>
          <a:ln/>
        </p:spPr>
        <p:txBody>
          <a:bodyPr wrap="square" rtlCol="0" anchor="ctr"/>
          <a:lstStyle/>
          <a:p>
            <a:pPr indent="0" marL="0">
              <a:buNone/>
            </a:pPr>
            <a:r>
              <a:rPr lang="en-US" sz="1300" dirty="0">
                <a:solidFill>
                  <a:srgbClr val="2D2D2D"/>
                </a:solidFill>
                <a:latin typeface="Calibri" pitchFamily="34" charset="0"/>
                <a:ea typeface="Calibri" pitchFamily="34" charset="-122"/>
                <a:cs typeface="Calibri" pitchFamily="34" charset="-120"/>
              </a:rPr>
              <a:t>✔ তার মতামত ও দৃষ্টিভঙ্গির প্রতি সম্মান প্রদর্শন করা</a:t>
            </a:r>
            <a:endParaRPr lang="en-US" sz="1300" dirty="0"/>
          </a:p>
        </p:txBody>
      </p:sp>
      <p:sp>
        <p:nvSpPr>
          <p:cNvPr id="18" name="Shape 16"/>
          <p:cNvSpPr/>
          <p:nvPr/>
        </p:nvSpPr>
        <p:spPr>
          <a:xfrm>
            <a:off x="274320" y="3392424"/>
            <a:ext cx="8595360" cy="658368"/>
          </a:xfrm>
          <a:prstGeom prst="rect">
            <a:avLst/>
          </a:prstGeom>
          <a:solidFill>
            <a:srgbClr val="FFFFFF"/>
          </a:solidFill>
          <a:ln w="12700">
            <a:solidFill>
              <a:srgbClr val="A8D5B5"/>
            </a:solidFill>
            <a:prstDash val="solid"/>
          </a:ln>
        </p:spPr>
      </p:sp>
      <p:sp>
        <p:nvSpPr>
          <p:cNvPr id="19" name="Shape 17"/>
          <p:cNvSpPr/>
          <p:nvPr/>
        </p:nvSpPr>
        <p:spPr>
          <a:xfrm>
            <a:off x="274320" y="3392424"/>
            <a:ext cx="4206240" cy="658368"/>
          </a:xfrm>
          <a:prstGeom prst="rect">
            <a:avLst/>
          </a:prstGeom>
          <a:solidFill>
            <a:srgbClr val="EAF4FF"/>
          </a:solidFill>
          <a:ln w="12700">
            <a:solidFill>
              <a:srgbClr val="A8D5B5"/>
            </a:solidFill>
            <a:prstDash val="solid"/>
          </a:ln>
        </p:spPr>
      </p:sp>
      <p:sp>
        <p:nvSpPr>
          <p:cNvPr id="20" name="Text 18"/>
          <p:cNvSpPr/>
          <p:nvPr/>
        </p:nvSpPr>
        <p:spPr>
          <a:xfrm>
            <a:off x="411480" y="3465576"/>
            <a:ext cx="3931920" cy="512064"/>
          </a:xfrm>
          <a:prstGeom prst="rect">
            <a:avLst/>
          </a:prstGeom>
          <a:noFill/>
          <a:ln/>
        </p:spPr>
        <p:txBody>
          <a:bodyPr wrap="square" rtlCol="0" anchor="ctr"/>
          <a:lstStyle/>
          <a:p>
            <a:pPr indent="0" marL="0">
              <a:buNone/>
            </a:pPr>
            <a:r>
              <a:rPr lang="en-US" sz="1300" b="1" dirty="0">
                <a:solidFill>
                  <a:srgbClr val="1A5C38"/>
                </a:solidFill>
                <a:latin typeface="Calibri" pitchFamily="34" charset="0"/>
                <a:ea typeface="Calibri" pitchFamily="34" charset="-122"/>
                <a:cs typeface="Calibri" pitchFamily="34" charset="-120"/>
              </a:rPr>
              <a:t>(ঘ) দেশপ্রেমে উদ্বুদ্ধ হয়ে আমরা কোন কাজটি করব?</a:t>
            </a:r>
            <a:endParaRPr lang="en-US" sz="1300" dirty="0"/>
          </a:p>
        </p:txBody>
      </p:sp>
      <p:sp>
        <p:nvSpPr>
          <p:cNvPr id="21" name="Text 19"/>
          <p:cNvSpPr/>
          <p:nvPr/>
        </p:nvSpPr>
        <p:spPr>
          <a:xfrm>
            <a:off x="4617720" y="3465576"/>
            <a:ext cx="4114800" cy="512064"/>
          </a:xfrm>
          <a:prstGeom prst="rect">
            <a:avLst/>
          </a:prstGeom>
          <a:noFill/>
          <a:ln/>
        </p:spPr>
        <p:txBody>
          <a:bodyPr wrap="square" rtlCol="0" anchor="ctr"/>
          <a:lstStyle/>
          <a:p>
            <a:pPr indent="0" marL="0">
              <a:buNone/>
            </a:pPr>
            <a:r>
              <a:rPr lang="en-US" sz="1300" dirty="0">
                <a:solidFill>
                  <a:srgbClr val="2D2D2D"/>
                </a:solidFill>
                <a:latin typeface="Calibri" pitchFamily="34" charset="0"/>
                <a:ea typeface="Calibri" pitchFamily="34" charset="-122"/>
                <a:cs typeface="Calibri" pitchFamily="34" charset="-120"/>
              </a:rPr>
              <a:t>✔ দেশের আইন-শৃঙ্খলা মেনে চলব</a:t>
            </a:r>
            <a:endParaRPr lang="en-US" sz="1300" dirty="0"/>
          </a:p>
        </p:txBody>
      </p:sp>
      <p:sp>
        <p:nvSpPr>
          <p:cNvPr id="22" name="Shape 20"/>
          <p:cNvSpPr/>
          <p:nvPr/>
        </p:nvSpPr>
        <p:spPr>
          <a:xfrm>
            <a:off x="274320" y="4142232"/>
            <a:ext cx="8595360" cy="658368"/>
          </a:xfrm>
          <a:prstGeom prst="rect">
            <a:avLst/>
          </a:prstGeom>
          <a:solidFill>
            <a:srgbClr val="FFFFFF"/>
          </a:solidFill>
          <a:ln w="12700">
            <a:solidFill>
              <a:srgbClr val="A8D5B5"/>
            </a:solidFill>
            <a:prstDash val="solid"/>
          </a:ln>
        </p:spPr>
      </p:sp>
      <p:sp>
        <p:nvSpPr>
          <p:cNvPr id="23" name="Shape 21"/>
          <p:cNvSpPr/>
          <p:nvPr/>
        </p:nvSpPr>
        <p:spPr>
          <a:xfrm>
            <a:off x="274320" y="4142232"/>
            <a:ext cx="4206240" cy="658368"/>
          </a:xfrm>
          <a:prstGeom prst="rect">
            <a:avLst/>
          </a:prstGeom>
          <a:solidFill>
            <a:srgbClr val="E8F5EE"/>
          </a:solidFill>
          <a:ln w="12700">
            <a:solidFill>
              <a:srgbClr val="A8D5B5"/>
            </a:solidFill>
            <a:prstDash val="solid"/>
          </a:ln>
        </p:spPr>
      </p:sp>
      <p:sp>
        <p:nvSpPr>
          <p:cNvPr id="24" name="Text 22"/>
          <p:cNvSpPr/>
          <p:nvPr/>
        </p:nvSpPr>
        <p:spPr>
          <a:xfrm>
            <a:off x="411480" y="4215384"/>
            <a:ext cx="3931920" cy="512064"/>
          </a:xfrm>
          <a:prstGeom prst="rect">
            <a:avLst/>
          </a:prstGeom>
          <a:noFill/>
          <a:ln/>
        </p:spPr>
        <p:txBody>
          <a:bodyPr wrap="square" rtlCol="0" anchor="ctr"/>
          <a:lstStyle/>
          <a:p>
            <a:pPr indent="0" marL="0">
              <a:buNone/>
            </a:pPr>
            <a:r>
              <a:rPr lang="en-US" sz="1300" b="1" dirty="0">
                <a:solidFill>
                  <a:srgbClr val="1A5C38"/>
                </a:solidFill>
                <a:latin typeface="Calibri" pitchFamily="34" charset="0"/>
                <a:ea typeface="Calibri" pitchFamily="34" charset="-122"/>
                <a:cs typeface="Calibri" pitchFamily="34" charset="-120"/>
              </a:rPr>
              <a:t>(ঙ) পারস্পরিক শ্রদ্ধাবোধের সুফল কী?</a:t>
            </a:r>
            <a:endParaRPr lang="en-US" sz="1300" dirty="0"/>
          </a:p>
        </p:txBody>
      </p:sp>
      <p:sp>
        <p:nvSpPr>
          <p:cNvPr id="25" name="Text 23"/>
          <p:cNvSpPr/>
          <p:nvPr/>
        </p:nvSpPr>
        <p:spPr>
          <a:xfrm>
            <a:off x="4617720" y="4215384"/>
            <a:ext cx="4114800" cy="512064"/>
          </a:xfrm>
          <a:prstGeom prst="rect">
            <a:avLst/>
          </a:prstGeom>
          <a:noFill/>
          <a:ln/>
        </p:spPr>
        <p:txBody>
          <a:bodyPr wrap="square" rtlCol="0" anchor="ctr"/>
          <a:lstStyle/>
          <a:p>
            <a:pPr indent="0" marL="0">
              <a:buNone/>
            </a:pPr>
            <a:r>
              <a:rPr lang="en-US" sz="1300" dirty="0">
                <a:solidFill>
                  <a:srgbClr val="2D2D2D"/>
                </a:solidFill>
                <a:latin typeface="Calibri" pitchFamily="34" charset="0"/>
                <a:ea typeface="Calibri" pitchFamily="34" charset="-122"/>
                <a:cs typeface="Calibri" pitchFamily="34" charset="-120"/>
              </a:rPr>
              <a:t>✔ সুসম্পর্ক</a:t>
            </a:r>
            <a:endParaRPr lang="en-US" sz="13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0FAF4"/>
        </a:solidFill>
      </p:bgPr>
    </p:bg>
    <p:spTree>
      <p:nvGrpSpPr>
        <p:cNvPr id="1" name=""/>
        <p:cNvGrpSpPr/>
        <p:nvPr/>
      </p:nvGrpSpPr>
      <p:grpSpPr>
        <a:xfrm>
          <a:off x="0" y="0"/>
          <a:ext cx="0" cy="0"/>
          <a:chOff x="0" y="0"/>
          <a:chExt cx="0" cy="0"/>
        </a:xfrm>
      </p:grpSpPr>
      <p:sp>
        <p:nvSpPr>
          <p:cNvPr id="2" name="Shape 0"/>
          <p:cNvSpPr/>
          <p:nvPr/>
        </p:nvSpPr>
        <p:spPr>
          <a:xfrm>
            <a:off x="0" y="0"/>
            <a:ext cx="9144000" cy="137160"/>
          </a:xfrm>
          <a:prstGeom prst="rect">
            <a:avLst/>
          </a:prstGeom>
          <a:solidFill>
            <a:srgbClr val="1A5C38"/>
          </a:solidFill>
          <a:ln w="12700">
            <a:solidFill>
              <a:srgbClr val="1A5C38"/>
            </a:solidFill>
            <a:prstDash val="solid"/>
          </a:ln>
        </p:spPr>
      </p:sp>
      <p:sp>
        <p:nvSpPr>
          <p:cNvPr id="3" name="Shape 1"/>
          <p:cNvSpPr/>
          <p:nvPr/>
        </p:nvSpPr>
        <p:spPr>
          <a:xfrm>
            <a:off x="0" y="5006340"/>
            <a:ext cx="9144000" cy="137160"/>
          </a:xfrm>
          <a:prstGeom prst="rect">
            <a:avLst/>
          </a:prstGeom>
          <a:solidFill>
            <a:srgbClr val="1A5C38"/>
          </a:solidFill>
          <a:ln w="12700">
            <a:solidFill>
              <a:srgbClr val="1A5C38"/>
            </a:solidFill>
            <a:prstDash val="solid"/>
          </a:ln>
        </p:spPr>
      </p:sp>
      <p:sp>
        <p:nvSpPr>
          <p:cNvPr id="4" name="Shape 2"/>
          <p:cNvSpPr/>
          <p:nvPr/>
        </p:nvSpPr>
        <p:spPr>
          <a:xfrm>
            <a:off x="0" y="137160"/>
            <a:ext cx="9144000" cy="777240"/>
          </a:xfrm>
          <a:prstGeom prst="rect">
            <a:avLst/>
          </a:prstGeom>
          <a:solidFill>
            <a:srgbClr val="2E8B57"/>
          </a:solidFill>
          <a:ln w="12700">
            <a:solidFill>
              <a:srgbClr val="2E8B57"/>
            </a:solidFill>
            <a:prstDash val="solid"/>
          </a:ln>
        </p:spPr>
      </p:sp>
      <p:sp>
        <p:nvSpPr>
          <p:cNvPr id="5" name="Text 3"/>
          <p:cNvSpPr/>
          <p:nvPr/>
        </p:nvSpPr>
        <p:spPr>
          <a:xfrm>
            <a:off x="274320" y="164592"/>
            <a:ext cx="8595360" cy="722376"/>
          </a:xfrm>
          <a:prstGeom prst="rect">
            <a:avLst/>
          </a:prstGeom>
          <a:noFill/>
          <a:ln/>
        </p:spPr>
        <p:txBody>
          <a:bodyPr wrap="square" rtlCol="0" anchor="ctr"/>
          <a:lstStyle/>
          <a:p>
            <a:pPr indent="0" marL="0">
              <a:buNone/>
            </a:pPr>
            <a:r>
              <a:rPr lang="en-US" sz="2600" b="1" dirty="0">
                <a:solidFill>
                  <a:srgbClr val="FFFFFF"/>
                </a:solidFill>
                <a:latin typeface="Calibri" pitchFamily="34" charset="0"/>
                <a:ea typeface="Calibri" pitchFamily="34" charset="-122"/>
                <a:cs typeface="Calibri" pitchFamily="34" charset="-120"/>
              </a:rPr>
              <a:t>শূন্যস্থান পূরণ ও সংক্ষিপ্ত প্রশ্নোত্তর</a:t>
            </a:r>
            <a:endParaRPr lang="en-US" sz="2600" dirty="0"/>
          </a:p>
        </p:txBody>
      </p:sp>
      <p:sp>
        <p:nvSpPr>
          <p:cNvPr id="6" name="Shape 4"/>
          <p:cNvSpPr/>
          <p:nvPr/>
        </p:nvSpPr>
        <p:spPr>
          <a:xfrm>
            <a:off x="274320" y="1051560"/>
            <a:ext cx="8595360" cy="347472"/>
          </a:xfrm>
          <a:prstGeom prst="rect">
            <a:avLst/>
          </a:prstGeom>
          <a:solidFill>
            <a:srgbClr val="1A5C38"/>
          </a:solidFill>
          <a:ln w="12700">
            <a:solidFill>
              <a:srgbClr val="1A5C38"/>
            </a:solidFill>
            <a:prstDash val="solid"/>
          </a:ln>
        </p:spPr>
      </p:sp>
      <p:sp>
        <p:nvSpPr>
          <p:cNvPr id="7" name="Text 5"/>
          <p:cNvSpPr/>
          <p:nvPr/>
        </p:nvSpPr>
        <p:spPr>
          <a:xfrm>
            <a:off x="457200" y="1069848"/>
            <a:ext cx="8229600" cy="310896"/>
          </a:xfrm>
          <a:prstGeom prst="rect">
            <a:avLst/>
          </a:prstGeom>
          <a:noFill/>
          <a:ln/>
        </p:spPr>
        <p:txBody>
          <a:bodyPr wrap="square" rtlCol="0" anchor="ctr"/>
          <a:lstStyle/>
          <a:p>
            <a:pPr indent="0" marL="0">
              <a:buNone/>
            </a:pPr>
            <a:r>
              <a:rPr lang="en-US" sz="1400" b="1" dirty="0">
                <a:solidFill>
                  <a:srgbClr val="FFFFFF"/>
                </a:solidFill>
                <a:latin typeface="Calibri" pitchFamily="34" charset="0"/>
                <a:ea typeface="Calibri" pitchFamily="34" charset="-122"/>
                <a:cs typeface="Calibri" pitchFamily="34" charset="-120"/>
              </a:rPr>
              <a:t>শূন্যস্থান পূরণ:</a:t>
            </a:r>
            <a:endParaRPr lang="en-US" sz="1400" dirty="0"/>
          </a:p>
        </p:txBody>
      </p:sp>
      <p:sp>
        <p:nvSpPr>
          <p:cNvPr id="8" name="Text 6"/>
          <p:cNvSpPr/>
          <p:nvPr/>
        </p:nvSpPr>
        <p:spPr>
          <a:xfrm>
            <a:off x="457200" y="1508760"/>
            <a:ext cx="8412480" cy="347472"/>
          </a:xfrm>
          <a:prstGeom prst="rect">
            <a:avLst/>
          </a:prstGeom>
          <a:noFill/>
          <a:ln/>
        </p:spPr>
        <p:txBody>
          <a:bodyPr wrap="square" rtlCol="0" anchor="ctr"/>
          <a:lstStyle/>
          <a:p>
            <a:pPr indent="0" marL="0">
              <a:buNone/>
            </a:pPr>
            <a:r>
              <a:rPr lang="en-US" sz="1300" dirty="0">
                <a:solidFill>
                  <a:srgbClr val="2D2D2D"/>
                </a:solidFill>
                <a:latin typeface="Calibri" pitchFamily="34" charset="0"/>
                <a:ea typeface="Calibri" pitchFamily="34" charset="-122"/>
                <a:cs typeface="Calibri" pitchFamily="34" charset="-120"/>
              </a:rPr>
              <a:t>1. আত্মত্যাগ আমাদের নৈতিক ও সামাজিক দায়িত্ববোধ জাগ্রত করে।</a:t>
            </a:r>
            <a:endParaRPr lang="en-US" sz="1300" dirty="0"/>
          </a:p>
        </p:txBody>
      </p:sp>
      <p:sp>
        <p:nvSpPr>
          <p:cNvPr id="9" name="Text 7"/>
          <p:cNvSpPr/>
          <p:nvPr/>
        </p:nvSpPr>
        <p:spPr>
          <a:xfrm>
            <a:off x="457200" y="1920240"/>
            <a:ext cx="8412480" cy="347472"/>
          </a:xfrm>
          <a:prstGeom prst="rect">
            <a:avLst/>
          </a:prstGeom>
          <a:noFill/>
          <a:ln/>
        </p:spPr>
        <p:txBody>
          <a:bodyPr wrap="square" rtlCol="0" anchor="ctr"/>
          <a:lstStyle/>
          <a:p>
            <a:pPr indent="0" marL="0">
              <a:buNone/>
            </a:pPr>
            <a:r>
              <a:rPr lang="en-US" sz="1300" dirty="0">
                <a:solidFill>
                  <a:srgbClr val="2D2D2D"/>
                </a:solidFill>
                <a:latin typeface="Calibri" pitchFamily="34" charset="0"/>
                <a:ea typeface="Calibri" pitchFamily="34" charset="-122"/>
                <a:cs typeface="Calibri" pitchFamily="34" charset="-120"/>
              </a:rPr>
              <a:t>2. সমাজের প্রতিটি মানুষকে তার নিজ অবস্থান অনুযায়ী সম্মান করতে হয়।</a:t>
            </a:r>
            <a:endParaRPr lang="en-US" sz="1300" dirty="0"/>
          </a:p>
        </p:txBody>
      </p:sp>
      <p:sp>
        <p:nvSpPr>
          <p:cNvPr id="10" name="Text 8"/>
          <p:cNvSpPr/>
          <p:nvPr/>
        </p:nvSpPr>
        <p:spPr>
          <a:xfrm>
            <a:off x="457200" y="2331720"/>
            <a:ext cx="8412480" cy="347472"/>
          </a:xfrm>
          <a:prstGeom prst="rect">
            <a:avLst/>
          </a:prstGeom>
          <a:noFill/>
          <a:ln/>
        </p:spPr>
        <p:txBody>
          <a:bodyPr wrap="square" rtlCol="0" anchor="ctr"/>
          <a:lstStyle/>
          <a:p>
            <a:pPr indent="0" marL="0">
              <a:buNone/>
            </a:pPr>
            <a:r>
              <a:rPr lang="en-US" sz="1300" dirty="0">
                <a:solidFill>
                  <a:srgbClr val="2D2D2D"/>
                </a:solidFill>
                <a:latin typeface="Calibri" pitchFamily="34" charset="0"/>
                <a:ea typeface="Calibri" pitchFamily="34" charset="-122"/>
                <a:cs typeface="Calibri" pitchFamily="34" charset="-120"/>
              </a:rPr>
              <a:t>3. আমরা অন্যের মতামত ও দৃষ্টিভঙ্গির প্রতি সম্মান প্রদর্শন করব।</a:t>
            </a:r>
            <a:endParaRPr lang="en-US" sz="1300" dirty="0"/>
          </a:p>
        </p:txBody>
      </p:sp>
      <p:sp>
        <p:nvSpPr>
          <p:cNvPr id="11" name="Text 9"/>
          <p:cNvSpPr/>
          <p:nvPr/>
        </p:nvSpPr>
        <p:spPr>
          <a:xfrm>
            <a:off x="457200" y="2743200"/>
            <a:ext cx="8412480" cy="347472"/>
          </a:xfrm>
          <a:prstGeom prst="rect">
            <a:avLst/>
          </a:prstGeom>
          <a:noFill/>
          <a:ln/>
        </p:spPr>
        <p:txBody>
          <a:bodyPr wrap="square" rtlCol="0" anchor="ctr"/>
          <a:lstStyle/>
          <a:p>
            <a:pPr indent="0" marL="0">
              <a:buNone/>
            </a:pPr>
            <a:r>
              <a:rPr lang="en-US" sz="1300" dirty="0">
                <a:solidFill>
                  <a:srgbClr val="2D2D2D"/>
                </a:solidFill>
                <a:latin typeface="Calibri" pitchFamily="34" charset="0"/>
                <a:ea typeface="Calibri" pitchFamily="34" charset="-122"/>
                <a:cs typeface="Calibri" pitchFamily="34" charset="-120"/>
              </a:rPr>
              <a:t>4. দেশপ্রেমে উদ্বুদ্ধ হয়ে আমরা পরিবেশ বজায় রাখব।</a:t>
            </a:r>
            <a:endParaRPr lang="en-US" sz="1300" dirty="0"/>
          </a:p>
        </p:txBody>
      </p:sp>
      <p:sp>
        <p:nvSpPr>
          <p:cNvPr id="12" name="Text 10"/>
          <p:cNvSpPr/>
          <p:nvPr/>
        </p:nvSpPr>
        <p:spPr>
          <a:xfrm>
            <a:off x="457200" y="3154680"/>
            <a:ext cx="8412480" cy="347472"/>
          </a:xfrm>
          <a:prstGeom prst="rect">
            <a:avLst/>
          </a:prstGeom>
          <a:noFill/>
          <a:ln/>
        </p:spPr>
        <p:txBody>
          <a:bodyPr wrap="square" rtlCol="0" anchor="ctr"/>
          <a:lstStyle/>
          <a:p>
            <a:pPr indent="0" marL="0">
              <a:buNone/>
            </a:pPr>
            <a:r>
              <a:rPr lang="en-US" sz="1300" dirty="0">
                <a:solidFill>
                  <a:srgbClr val="2D2D2D"/>
                </a:solidFill>
                <a:latin typeface="Calibri" pitchFamily="34" charset="0"/>
                <a:ea typeface="Calibri" pitchFamily="34" charset="-122"/>
                <a:cs typeface="Calibri" pitchFamily="34" charset="-120"/>
              </a:rPr>
              <a:t>5. পারস্পরিক শ্রদ্ধাবোধ হলো মানুষ হিসেবে একে অপরকে সম্মান ও মূল্যায়ন করা।</a:t>
            </a:r>
            <a:endParaRPr lang="en-US" sz="1300" dirty="0"/>
          </a:p>
        </p:txBody>
      </p:sp>
      <p:sp>
        <p:nvSpPr>
          <p:cNvPr id="13" name="Shape 11"/>
          <p:cNvSpPr/>
          <p:nvPr/>
        </p:nvSpPr>
        <p:spPr>
          <a:xfrm>
            <a:off x="274320" y="3566160"/>
            <a:ext cx="8595360" cy="347472"/>
          </a:xfrm>
          <a:prstGeom prst="rect">
            <a:avLst/>
          </a:prstGeom>
          <a:solidFill>
            <a:srgbClr val="2E8B57"/>
          </a:solidFill>
          <a:ln w="12700">
            <a:solidFill>
              <a:srgbClr val="2E8B57"/>
            </a:solidFill>
            <a:prstDash val="solid"/>
          </a:ln>
        </p:spPr>
      </p:sp>
      <p:sp>
        <p:nvSpPr>
          <p:cNvPr id="14" name="Text 12"/>
          <p:cNvSpPr/>
          <p:nvPr/>
        </p:nvSpPr>
        <p:spPr>
          <a:xfrm>
            <a:off x="457200" y="3584448"/>
            <a:ext cx="8229600" cy="310896"/>
          </a:xfrm>
          <a:prstGeom prst="rect">
            <a:avLst/>
          </a:prstGeom>
          <a:noFill/>
          <a:ln/>
        </p:spPr>
        <p:txBody>
          <a:bodyPr wrap="square" rtlCol="0" anchor="ctr"/>
          <a:lstStyle/>
          <a:p>
            <a:pPr indent="0" marL="0">
              <a:buNone/>
            </a:pPr>
            <a:r>
              <a:rPr lang="en-US" sz="1400" b="1" dirty="0">
                <a:solidFill>
                  <a:srgbClr val="FFFFFF"/>
                </a:solidFill>
                <a:latin typeface="Calibri" pitchFamily="34" charset="0"/>
                <a:ea typeface="Calibri" pitchFamily="34" charset="-122"/>
                <a:cs typeface="Calibri" pitchFamily="34" charset="-120"/>
              </a:rPr>
              <a:t>সংক্ষিপ্ত প্রশ্নোত্তর:</a:t>
            </a:r>
            <a:endParaRPr lang="en-US" sz="1400" dirty="0"/>
          </a:p>
        </p:txBody>
      </p:sp>
      <p:sp>
        <p:nvSpPr>
          <p:cNvPr id="15" name="Text 13"/>
          <p:cNvSpPr/>
          <p:nvPr/>
        </p:nvSpPr>
        <p:spPr>
          <a:xfrm>
            <a:off x="457200" y="3977640"/>
            <a:ext cx="8412480" cy="237744"/>
          </a:xfrm>
          <a:prstGeom prst="rect">
            <a:avLst/>
          </a:prstGeom>
          <a:noFill/>
          <a:ln/>
        </p:spPr>
        <p:txBody>
          <a:bodyPr wrap="square" rtlCol="0" anchor="ctr"/>
          <a:lstStyle/>
          <a:p>
            <a:pPr indent="0" marL="0">
              <a:buNone/>
            </a:pPr>
            <a:r>
              <a:rPr lang="en-US" sz="1200" dirty="0">
                <a:solidFill>
                  <a:srgbClr val="2D2D2D"/>
                </a:solidFill>
                <a:latin typeface="Calibri" pitchFamily="34" charset="0"/>
                <a:ea typeface="Calibri" pitchFamily="34" charset="-122"/>
                <a:cs typeface="Calibri" pitchFamily="34" charset="-120"/>
              </a:rPr>
              <a:t>• আত্মত্যাগ কী? → নিজের পছন্দের কিছু ত্যাগ করে অন্যের কল্যাণে কাজ করা।</a:t>
            </a:r>
            <a:endParaRPr lang="en-US" sz="1200" dirty="0"/>
          </a:p>
        </p:txBody>
      </p:sp>
      <p:sp>
        <p:nvSpPr>
          <p:cNvPr id="16" name="Text 14"/>
          <p:cNvSpPr/>
          <p:nvPr/>
        </p:nvSpPr>
        <p:spPr>
          <a:xfrm>
            <a:off x="457200" y="4233672"/>
            <a:ext cx="8412480" cy="237744"/>
          </a:xfrm>
          <a:prstGeom prst="rect">
            <a:avLst/>
          </a:prstGeom>
          <a:noFill/>
          <a:ln/>
        </p:spPr>
        <p:txBody>
          <a:bodyPr wrap="square" rtlCol="0" anchor="ctr"/>
          <a:lstStyle/>
          <a:p>
            <a:pPr indent="0" marL="0">
              <a:buNone/>
            </a:pPr>
            <a:r>
              <a:rPr lang="en-US" sz="1200" dirty="0">
                <a:solidFill>
                  <a:srgbClr val="2D2D2D"/>
                </a:solidFill>
                <a:latin typeface="Calibri" pitchFamily="34" charset="0"/>
                <a:ea typeface="Calibri" pitchFamily="34" charset="-122"/>
                <a:cs typeface="Calibri" pitchFamily="34" charset="-120"/>
              </a:rPr>
              <a:t>• আত্মত্যাগের দুটি উদাহরণ → হযরত আবু বকর (রা.) ও হযরত উসমান (রা.)-এর ত্যাগ।</a:t>
            </a:r>
            <a:endParaRPr lang="en-US" sz="1200" dirty="0"/>
          </a:p>
        </p:txBody>
      </p:sp>
      <p:sp>
        <p:nvSpPr>
          <p:cNvPr id="17" name="Text 15"/>
          <p:cNvSpPr/>
          <p:nvPr/>
        </p:nvSpPr>
        <p:spPr>
          <a:xfrm>
            <a:off x="457200" y="4489704"/>
            <a:ext cx="8412480" cy="237744"/>
          </a:xfrm>
          <a:prstGeom prst="rect">
            <a:avLst/>
          </a:prstGeom>
          <a:noFill/>
          <a:ln/>
        </p:spPr>
        <p:txBody>
          <a:bodyPr wrap="square" rtlCol="0" anchor="ctr"/>
          <a:lstStyle/>
          <a:p>
            <a:pPr indent="0" marL="0">
              <a:buNone/>
            </a:pPr>
            <a:r>
              <a:rPr lang="en-US" sz="1200" dirty="0">
                <a:solidFill>
                  <a:srgbClr val="2D2D2D"/>
                </a:solidFill>
                <a:latin typeface="Calibri" pitchFamily="34" charset="0"/>
                <a:ea typeface="Calibri" pitchFamily="34" charset="-122"/>
                <a:cs typeface="Calibri" pitchFamily="34" charset="-120"/>
              </a:rPr>
              <a:t>• পরমতসহিষ্ণুতার দুটি সুফল → সমাজে শান্তি প্রতিষ্ঠা ও সাম্প্রদায়িক সম্প্রীতি।</a:t>
            </a:r>
            <a:endParaRPr lang="en-US" sz="1200" dirty="0"/>
          </a:p>
        </p:txBody>
      </p:sp>
      <p:sp>
        <p:nvSpPr>
          <p:cNvPr id="18" name="Text 16"/>
          <p:cNvSpPr/>
          <p:nvPr/>
        </p:nvSpPr>
        <p:spPr>
          <a:xfrm>
            <a:off x="457200" y="4745736"/>
            <a:ext cx="8412480" cy="237744"/>
          </a:xfrm>
          <a:prstGeom prst="rect">
            <a:avLst/>
          </a:prstGeom>
          <a:noFill/>
          <a:ln/>
        </p:spPr>
        <p:txBody>
          <a:bodyPr wrap="square" rtlCol="0" anchor="ctr"/>
          <a:lstStyle/>
          <a:p>
            <a:pPr indent="0" marL="0">
              <a:buNone/>
            </a:pPr>
            <a:r>
              <a:rPr lang="en-US" sz="1200" dirty="0">
                <a:solidFill>
                  <a:srgbClr val="2D2D2D"/>
                </a:solidFill>
                <a:latin typeface="Calibri" pitchFamily="34" charset="0"/>
                <a:ea typeface="Calibri" pitchFamily="34" charset="-122"/>
                <a:cs typeface="Calibri" pitchFamily="34" charset="-120"/>
              </a:rPr>
              <a:t>• দেশপ্রেম কী? → নিজের দেশ ও দেশের মানুষকে ভালোবেসে তাদের কল্যাণে কাজ করা।</a:t>
            </a:r>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10</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নৈতিক ও মানবিক গুণাবলি অর্জন - ইসলাম শিক্ষা</dc:title>
  <dc:subject>PptxGenJS Presentation</dc:subject>
  <dc:creator>PptxGenJS</dc:creator>
  <cp:lastModifiedBy>PptxGenJS</cp:lastModifiedBy>
  <cp:revision>1</cp:revision>
  <dcterms:created xsi:type="dcterms:W3CDTF">2026-04-16T16:56:05Z</dcterms:created>
  <dcterms:modified xsi:type="dcterms:W3CDTF">2026-04-16T16:56:05Z</dcterms:modified>
</cp:coreProperties>
</file>