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?><Relationships xmlns="http://schemas.openxmlformats.org/package/2006/relationships"><Relationship Id="rId1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3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notesMasterIdLst>
    <p:notesMasterId r:id="rId11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?>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notesMaster" Target="notesMasters/notesMaster1.xml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/Relationships>
</file>

<file path=ppt/notesMasters/_rels/notesMaster1.xml.rels><?xml version="1.0" encoding="UTF-8"?>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?>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?>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?>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?>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?>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?>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?>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?>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"1.0" encoding="UTF-8"?>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?>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2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A2E1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645920"/>
          </a:xfrm>
          <a:prstGeom prst="rect">
            <a:avLst/>
          </a:prstGeom>
          <a:solidFill>
            <a:srgbClr val="1B6B3A"/>
          </a:solidFill>
          <a:ln w="12700">
            <a:solidFill>
              <a:srgbClr val="1B6B3A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3886200"/>
            <a:ext cx="9144000" cy="1257300"/>
          </a:xfrm>
          <a:prstGeom prst="rect">
            <a:avLst/>
          </a:prstGeom>
          <a:solidFill>
            <a:srgbClr val="145A32"/>
          </a:solidFill>
          <a:ln w="12700">
            <a:solidFill>
              <a:srgbClr val="145A32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0" y="91440"/>
            <a:ext cx="9144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C8E6C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ইসলাম শিক্ষা | পঞ্চম শ্রেণি</a:t>
            </a:r>
            <a:endParaRPr lang="en-US" sz="1400" dirty="0"/>
          </a:p>
        </p:txBody>
      </p:sp>
      <p:sp>
        <p:nvSpPr>
          <p:cNvPr id="5" name="Text 3"/>
          <p:cNvSpPr/>
          <p:nvPr/>
        </p:nvSpPr>
        <p:spPr>
          <a:xfrm>
            <a:off x="0" y="548640"/>
            <a:ext cx="91440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0A5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চতুর্থ অধ্যায়</a:t>
            </a:r>
            <a:endParaRPr lang="en-US" sz="2000" dirty="0"/>
          </a:p>
        </p:txBody>
      </p:sp>
      <p:sp>
        <p:nvSpPr>
          <p:cNvPr id="6" name="Text 4"/>
          <p:cNvSpPr/>
          <p:nvPr/>
        </p:nvSpPr>
        <p:spPr>
          <a:xfrm>
            <a:off x="0" y="1051560"/>
            <a:ext cx="91440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ধর্মীয় সম্প্রীতি</a:t>
            </a:r>
            <a:endParaRPr lang="en-US" sz="1600" dirty="0"/>
          </a:p>
        </p:txBody>
      </p:sp>
      <p:sp>
        <p:nvSpPr>
          <p:cNvPr id="7" name="Shape 5"/>
          <p:cNvSpPr/>
          <p:nvPr/>
        </p:nvSpPr>
        <p:spPr>
          <a:xfrm>
            <a:off x="3291840" y="1371600"/>
            <a:ext cx="2560320" cy="2560320"/>
          </a:xfrm>
          <a:prstGeom prst="ellipse">
            <a:avLst/>
          </a:prstGeom>
          <a:solidFill>
            <a:srgbClr val="F0A500"/>
          </a:solidFill>
          <a:ln w="38100">
            <a:solidFill>
              <a:srgbClr val="FFFFFF"/>
            </a:solidFill>
            <a:prstDash val="solid"/>
          </a:ln>
        </p:spPr>
      </p:sp>
      <p:pic>
        <p:nvPicPr>
          <p:cNvPr id="8" name="Image 0" descr="preencoded.png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383280" y="1463040"/>
            <a:ext cx="2377440" cy="2377440"/>
          </a:xfrm>
          <a:prstGeom prst="ellipse">
            <a:avLst/>
          </a:prstGeom>
        </p:spPr>
      </p:pic>
      <p:sp>
        <p:nvSpPr>
          <p:cNvPr id="9" name="Text 6"/>
          <p:cNvSpPr/>
          <p:nvPr/>
        </p:nvSpPr>
        <p:spPr>
          <a:xfrm>
            <a:off x="0" y="4023360"/>
            <a:ext cx="91440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400" b="1" dirty="0">
                <a:solidFill>
                  <a:srgbClr val="F0A5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তামজীদ আহম্মদ</a:t>
            </a:r>
            <a:endParaRPr lang="en-US" sz="2400" dirty="0"/>
          </a:p>
        </p:txBody>
      </p:sp>
      <p:sp>
        <p:nvSpPr>
          <p:cNvPr id="10" name="Text 7"/>
          <p:cNvSpPr/>
          <p:nvPr/>
        </p:nvSpPr>
        <p:spPr>
          <a:xfrm>
            <a:off x="0" y="4498848"/>
            <a:ext cx="91440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সহকারী শিক্ষক</a:t>
            </a:r>
            <a:endParaRPr lang="en-US" sz="1600" dirty="0"/>
          </a:p>
        </p:txBody>
      </p:sp>
      <p:sp>
        <p:nvSpPr>
          <p:cNvPr id="11" name="Text 8"/>
          <p:cNvSpPr/>
          <p:nvPr/>
        </p:nvSpPr>
        <p:spPr>
          <a:xfrm>
            <a:off x="274320" y="4809744"/>
            <a:ext cx="85953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A5D6A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৬৫ নং ছনপাড়া সরকারি প্রাথমিক বিদ্যালয়, আড়াইহাজার, নারায়ণগঞ্জ</a:t>
            </a:r>
            <a:endParaRPr lang="en-US" sz="13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05840"/>
          </a:xfrm>
          <a:prstGeom prst="rect">
            <a:avLst/>
          </a:prstGeom>
          <a:solidFill>
            <a:srgbClr val="1B6B3A"/>
          </a:solidFill>
          <a:ln w="12700">
            <a:solidFill>
              <a:srgbClr val="1B6B3A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0" y="13716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পাঠের উদ্দেশ্য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365760" y="1188720"/>
            <a:ext cx="8412480" cy="594360"/>
          </a:xfrm>
          <a:prstGeom prst="rect">
            <a:avLst/>
          </a:prstGeom>
          <a:solidFill>
            <a:srgbClr val="F1F8F3"/>
          </a:solidFill>
          <a:ln w="12700">
            <a:solidFill>
              <a:srgbClr val="C8E6C9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457200" y="1298448"/>
            <a:ext cx="365760" cy="365760"/>
          </a:xfrm>
          <a:prstGeom prst="ellipse">
            <a:avLst/>
          </a:prstGeom>
          <a:solidFill>
            <a:srgbClr val="2E8B57"/>
          </a:solidFill>
          <a:ln w="12700">
            <a:solidFill>
              <a:srgbClr val="2E8B57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457200" y="1298448"/>
            <a:ext cx="365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1005840" y="1261872"/>
            <a:ext cx="74980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0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ধর্মীয় সম্প্রীতির পরিচয় ও গুরুত্ব বুঝতে পারবে</a:t>
            </a:r>
            <a:endParaRPr lang="en-US" sz="1400" dirty="0"/>
          </a:p>
        </p:txBody>
      </p:sp>
      <p:sp>
        <p:nvSpPr>
          <p:cNvPr id="8" name="Shape 6"/>
          <p:cNvSpPr/>
          <p:nvPr/>
        </p:nvSpPr>
        <p:spPr>
          <a:xfrm>
            <a:off x="365760" y="1938528"/>
            <a:ext cx="8412480" cy="594360"/>
          </a:xfrm>
          <a:prstGeom prst="rect">
            <a:avLst/>
          </a:prstGeom>
          <a:solidFill>
            <a:srgbClr val="EAF7F0"/>
          </a:solidFill>
          <a:ln w="12700">
            <a:solidFill>
              <a:srgbClr val="C8E6C9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457200" y="2048256"/>
            <a:ext cx="365760" cy="365760"/>
          </a:xfrm>
          <a:prstGeom prst="ellipse">
            <a:avLst/>
          </a:prstGeom>
          <a:solidFill>
            <a:srgbClr val="2E8B57"/>
          </a:solidFill>
          <a:ln w="12700">
            <a:solidFill>
              <a:srgbClr val="2E8B57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457200" y="2048256"/>
            <a:ext cx="365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1005840" y="2011680"/>
            <a:ext cx="74980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0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পবিত্র কুরআনে ধর্মীয় সম্প্রীতি সম্পর্কে নির্দেশনা জানতে পারবে</a:t>
            </a:r>
            <a:endParaRPr lang="en-US" sz="1400" dirty="0"/>
          </a:p>
        </p:txBody>
      </p:sp>
      <p:sp>
        <p:nvSpPr>
          <p:cNvPr id="12" name="Shape 10"/>
          <p:cNvSpPr/>
          <p:nvPr/>
        </p:nvSpPr>
        <p:spPr>
          <a:xfrm>
            <a:off x="365760" y="2688336"/>
            <a:ext cx="8412480" cy="594360"/>
          </a:xfrm>
          <a:prstGeom prst="rect">
            <a:avLst/>
          </a:prstGeom>
          <a:solidFill>
            <a:srgbClr val="F1F8F3"/>
          </a:solidFill>
          <a:ln w="12700">
            <a:solidFill>
              <a:srgbClr val="C8E6C9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457200" y="2798064"/>
            <a:ext cx="365760" cy="365760"/>
          </a:xfrm>
          <a:prstGeom prst="ellipse">
            <a:avLst/>
          </a:prstGeom>
          <a:solidFill>
            <a:srgbClr val="2E8B57"/>
          </a:solidFill>
          <a:ln w="12700">
            <a:solidFill>
              <a:srgbClr val="2E8B57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457200" y="2798064"/>
            <a:ext cx="365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1005840" y="2761488"/>
            <a:ext cx="74980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0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মদিনা সনদ ও এর মূল বৈশিষ্ট্য সম্পর্কে জানতে পারবে</a:t>
            </a:r>
            <a:endParaRPr lang="en-US" sz="1400" dirty="0"/>
          </a:p>
        </p:txBody>
      </p:sp>
      <p:sp>
        <p:nvSpPr>
          <p:cNvPr id="16" name="Shape 14"/>
          <p:cNvSpPr/>
          <p:nvPr/>
        </p:nvSpPr>
        <p:spPr>
          <a:xfrm>
            <a:off x="365760" y="3438144"/>
            <a:ext cx="8412480" cy="594360"/>
          </a:xfrm>
          <a:prstGeom prst="rect">
            <a:avLst/>
          </a:prstGeom>
          <a:solidFill>
            <a:srgbClr val="EAF7F0"/>
          </a:solidFill>
          <a:ln w="12700">
            <a:solidFill>
              <a:srgbClr val="C8E6C9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457200" y="3547872"/>
            <a:ext cx="365760" cy="365760"/>
          </a:xfrm>
          <a:prstGeom prst="ellipse">
            <a:avLst/>
          </a:prstGeom>
          <a:solidFill>
            <a:srgbClr val="2E8B57"/>
          </a:solidFill>
          <a:ln w="12700">
            <a:solidFill>
              <a:srgbClr val="2E8B57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457200" y="3547872"/>
            <a:ext cx="365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1005840" y="3511296"/>
            <a:ext cx="74980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0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মদিনা সনদে ভিন্ন ধর্মাবলম্বীদের অধিকার ব্যাখ্যা করতে পারবে</a:t>
            </a:r>
            <a:endParaRPr lang="en-US" sz="1400" dirty="0"/>
          </a:p>
        </p:txBody>
      </p:sp>
      <p:sp>
        <p:nvSpPr>
          <p:cNvPr id="20" name="Shape 18"/>
          <p:cNvSpPr/>
          <p:nvPr/>
        </p:nvSpPr>
        <p:spPr>
          <a:xfrm>
            <a:off x="365760" y="4187952"/>
            <a:ext cx="8412480" cy="594360"/>
          </a:xfrm>
          <a:prstGeom prst="rect">
            <a:avLst/>
          </a:prstGeom>
          <a:solidFill>
            <a:srgbClr val="F1F8F3"/>
          </a:solidFill>
          <a:ln w="12700">
            <a:solidFill>
              <a:srgbClr val="C8E6C9"/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457200" y="4297680"/>
            <a:ext cx="365760" cy="365760"/>
          </a:xfrm>
          <a:prstGeom prst="ellipse">
            <a:avLst/>
          </a:prstGeom>
          <a:solidFill>
            <a:srgbClr val="2E8B57"/>
          </a:solidFill>
          <a:ln w="12700">
            <a:solidFill>
              <a:srgbClr val="2E8B57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457200" y="4297680"/>
            <a:ext cx="365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1005840" y="4261104"/>
            <a:ext cx="74980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0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সাম্প্রদায়িক সম্প্রীতি রক্ষায় নিজের ভূমিকা বর্ণনা করতে পারবে</a:t>
            </a:r>
            <a:endParaRPr lang="en-US" sz="1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E8F5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05840"/>
          </a:xfrm>
          <a:prstGeom prst="rect">
            <a:avLst/>
          </a:prstGeom>
          <a:solidFill>
            <a:srgbClr val="0D7377"/>
          </a:solidFill>
          <a:ln w="12700">
            <a:solidFill>
              <a:srgbClr val="0D7377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0" y="13716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ধর্মীয় সম্প্রীতির পরিচয় ও গুরুত্ব</a:t>
            </a:r>
            <a:endParaRPr lang="en-US" sz="2600" dirty="0"/>
          </a:p>
        </p:txBody>
      </p:sp>
      <p:sp>
        <p:nvSpPr>
          <p:cNvPr id="4" name="Shape 2"/>
          <p:cNvSpPr/>
          <p:nvPr/>
        </p:nvSpPr>
        <p:spPr>
          <a:xfrm>
            <a:off x="274320" y="1097280"/>
            <a:ext cx="8595360" cy="914400"/>
          </a:xfrm>
          <a:prstGeom prst="rect">
            <a:avLst/>
          </a:prstGeom>
          <a:solidFill>
            <a:srgbClr val="FFF9E6"/>
          </a:solidFill>
          <a:ln w="25400">
            <a:solidFill>
              <a:srgbClr val="F0A500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274320" y="1097280"/>
            <a:ext cx="137160" cy="914400"/>
          </a:xfrm>
          <a:prstGeom prst="rect">
            <a:avLst/>
          </a:prstGeom>
          <a:solidFill>
            <a:srgbClr val="F0A500"/>
          </a:solidFill>
          <a:ln w="12700">
            <a:solidFill>
              <a:srgbClr val="F0A500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48640" y="1143000"/>
            <a:ext cx="813816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35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সম্প্রীতি অর্থ সৌহার্দ্য, সভাব, শান্তিপূর্ণ সহাবস্থান ইত্যাদি। ধর্মীয় সম্প্রীতি হলো সমাজে বিভিন্ন ধর্মের মানুষের মিলেমিশে ও শান্তিপূর্ণভাবে বসবাস। বাংলাদেশ একটি ধর্মীয় সম্প্রীতির দেশ।</a:t>
            </a:r>
            <a:endParaRPr lang="en-US" sz="1350" dirty="0"/>
          </a:p>
        </p:txBody>
      </p:sp>
      <p:sp>
        <p:nvSpPr>
          <p:cNvPr id="7" name="Shape 5"/>
          <p:cNvSpPr/>
          <p:nvPr/>
        </p:nvSpPr>
        <p:spPr>
          <a:xfrm>
            <a:off x="274320" y="2148840"/>
            <a:ext cx="4114800" cy="2651760"/>
          </a:xfrm>
          <a:prstGeom prst="rect">
            <a:avLst/>
          </a:prstGeom>
          <a:solidFill>
            <a:srgbClr val="FFFFFF"/>
          </a:solidFill>
          <a:ln w="12700">
            <a:solidFill>
              <a:srgbClr val="2E8B57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274320" y="2148840"/>
            <a:ext cx="4114800" cy="457200"/>
          </a:xfrm>
          <a:prstGeom prst="rect">
            <a:avLst/>
          </a:prstGeom>
          <a:solidFill>
            <a:srgbClr val="2E8B57"/>
          </a:solidFill>
          <a:ln w="12700">
            <a:solidFill>
              <a:srgbClr val="2E8B57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274320" y="2148840"/>
            <a:ext cx="4114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ইসলামের নির্দেশনা</a:t>
            </a:r>
            <a:endParaRPr lang="en-US" sz="1500" dirty="0"/>
          </a:p>
        </p:txBody>
      </p:sp>
      <p:sp>
        <p:nvSpPr>
          <p:cNvPr id="10" name="Text 8"/>
          <p:cNvSpPr/>
          <p:nvPr/>
        </p:nvSpPr>
        <p:spPr>
          <a:xfrm>
            <a:off x="411480" y="2651760"/>
            <a:ext cx="3840480" cy="2057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25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ধর্ম-বর্ণ নির্বিশেষে সম্প্রীতি ও ন্যায়পরায়ণতার জন্য ইসলাম আমাদের উদ্বুদ্ধ করে।</a:t>
            </a:r>
            <a:endParaRPr lang="en-US" sz="1250" dirty="0"/>
          </a:p>
          <a:p>
            <a:pPr algn="l" indent="0" marL="0">
              <a:buNone/>
            </a:pPr>
            <a:endParaRPr lang="en-US" sz="1250" dirty="0"/>
          </a:p>
          <a:p>
            <a:pPr algn="l" indent="0" marL="0">
              <a:buNone/>
            </a:pPr>
            <a:r>
              <a:rPr lang="en-US" sz="125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পবিত্র কুরআন ও হাদিসে গুরুত্বপূর্ণ নির্দেশনা রয়েছে।</a:t>
            </a:r>
            <a:endParaRPr lang="en-US" sz="1250" dirty="0"/>
          </a:p>
          <a:p>
            <a:pPr algn="l" indent="0" marL="0">
              <a:buNone/>
            </a:pPr>
            <a:endParaRPr lang="en-US" sz="1250" dirty="0"/>
          </a:p>
          <a:p>
            <a:pPr algn="l" indent="0" marL="0">
              <a:buNone/>
            </a:pPr>
            <a:r>
              <a:rPr lang="en-US" sz="125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সকল মানুষের প্রতি ন্যায়বিচার নিশ্চিত করতে মহান আল্লাহ বলেছেন।</a:t>
            </a:r>
            <a:endParaRPr lang="en-US" sz="1250" dirty="0"/>
          </a:p>
          <a:p>
            <a:pPr algn="l" indent="0" marL="0">
              <a:buNone/>
            </a:pPr>
            <a:endParaRPr lang="en-US" sz="1250" dirty="0"/>
          </a:p>
          <a:p>
            <a:pPr algn="l" indent="0" marL="0">
              <a:buNone/>
            </a:pPr>
            <a:r>
              <a:rPr lang="en-US" sz="125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নায়বিচার তাকওয়ার বেশি নিকটবর্তী।</a:t>
            </a:r>
            <a:endParaRPr lang="en-US" sz="1250" dirty="0"/>
          </a:p>
        </p:txBody>
      </p:sp>
      <p:sp>
        <p:nvSpPr>
          <p:cNvPr id="11" name="Shape 9"/>
          <p:cNvSpPr/>
          <p:nvPr/>
        </p:nvSpPr>
        <p:spPr>
          <a:xfrm>
            <a:off x="4754880" y="2148840"/>
            <a:ext cx="4114800" cy="2651760"/>
          </a:xfrm>
          <a:prstGeom prst="rect">
            <a:avLst/>
          </a:prstGeom>
          <a:solidFill>
            <a:srgbClr val="FFFFFF"/>
          </a:solidFill>
          <a:ln w="12700">
            <a:solidFill>
              <a:srgbClr val="1B6B3A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4754880" y="2148840"/>
            <a:ext cx="4114800" cy="457200"/>
          </a:xfrm>
          <a:prstGeom prst="rect">
            <a:avLst/>
          </a:prstGeom>
          <a:solidFill>
            <a:srgbClr val="1B6B3A"/>
          </a:solidFill>
          <a:ln w="12700">
            <a:solidFill>
              <a:srgbClr val="1B6B3A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4754880" y="2148840"/>
            <a:ext cx="4114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আমাদের করণীয়</a:t>
            </a:r>
            <a:endParaRPr lang="en-US" sz="1500" dirty="0"/>
          </a:p>
        </p:txBody>
      </p:sp>
      <p:sp>
        <p:nvSpPr>
          <p:cNvPr id="14" name="Text 12"/>
          <p:cNvSpPr/>
          <p:nvPr/>
        </p:nvSpPr>
        <p:spPr>
          <a:xfrm>
            <a:off x="4892040" y="2651760"/>
            <a:ext cx="3840480" cy="2057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25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সব ধর্মের মানুষের প্রতি ন্যায়বিচার, দয়া ও সহানুভূতি প্রদর্শন করব।</a:t>
            </a:r>
            <a:endParaRPr lang="en-US" sz="1250" dirty="0"/>
          </a:p>
          <a:p>
            <a:pPr algn="l" indent="0" marL="0">
              <a:buNone/>
            </a:pPr>
            <a:endParaRPr lang="en-US" sz="1250" dirty="0"/>
          </a:p>
          <a:p>
            <a:pPr algn="l" indent="0" marL="0">
              <a:buNone/>
            </a:pPr>
            <a:r>
              <a:rPr lang="en-US" sz="125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তাদের ধর্মবিশ্বাস ও ধর্মীয় অনুষ্ঠানের বিষয়ে বিরূপ মন্তব্য করব না।</a:t>
            </a:r>
            <a:endParaRPr lang="en-US" sz="1250" dirty="0"/>
          </a:p>
          <a:p>
            <a:pPr algn="l" indent="0" marL="0">
              <a:buNone/>
            </a:pPr>
            <a:endParaRPr lang="en-US" sz="1250" dirty="0"/>
          </a:p>
          <a:p>
            <a:pPr algn="l" indent="0" marL="0">
              <a:buNone/>
            </a:pPr>
            <a:r>
              <a:rPr lang="en-US" sz="125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সবার সাথে সৌজন্য ও বিনয়ী আচরণ করব।</a:t>
            </a:r>
            <a:endParaRPr lang="en-US" sz="1250" dirty="0"/>
          </a:p>
          <a:p>
            <a:pPr algn="l" indent="0" marL="0">
              <a:buNone/>
            </a:pPr>
            <a:endParaRPr lang="en-US" sz="1250" dirty="0"/>
          </a:p>
          <a:p>
            <a:pPr algn="l" indent="0" marL="0">
              <a:buNone/>
            </a:pPr>
            <a:r>
              <a:rPr lang="en-US" sz="125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বিভিন্ন কাজের মাধ্যমে ধর্মীয় সম্প্রীতি বজায় রাখব।</a:t>
            </a:r>
            <a:endParaRPr lang="en-US" sz="125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1A2E1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05840"/>
          </a:xfrm>
          <a:prstGeom prst="rect">
            <a:avLst/>
          </a:prstGeom>
          <a:solidFill>
            <a:srgbClr val="145A32"/>
          </a:solidFill>
          <a:ln w="12700">
            <a:solidFill>
              <a:srgbClr val="145A32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0" y="13716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F0A5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পবিত্র কুরআনের নির্দেশনা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457200" y="1097280"/>
            <a:ext cx="8229600" cy="1188720"/>
          </a:xfrm>
          <a:prstGeom prst="rect">
            <a:avLst/>
          </a:prstGeom>
          <a:solidFill>
            <a:srgbClr val="0D2B0D"/>
          </a:solidFill>
          <a:ln w="25400">
            <a:solidFill>
              <a:srgbClr val="F0A500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457200" y="1143000"/>
            <a:ext cx="82296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0A5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وَلَا يَجْرِمَنَّكُمْ شَنَآنُ قَوْمٍ عَلٰٓى اَلَّا تَعْدِلُوْا ۭ اِعْدِلُوْا ۣ هُوَ اَقْرَبُ لِلتَّقْوٰى</a:t>
            </a:r>
            <a:endParaRPr lang="en-US" sz="1800" dirty="0"/>
          </a:p>
        </p:txBody>
      </p:sp>
      <p:sp>
        <p:nvSpPr>
          <p:cNvPr id="6" name="Shape 4"/>
          <p:cNvSpPr/>
          <p:nvPr/>
        </p:nvSpPr>
        <p:spPr>
          <a:xfrm>
            <a:off x="457200" y="2377440"/>
            <a:ext cx="8229600" cy="640080"/>
          </a:xfrm>
          <a:prstGeom prst="rect">
            <a:avLst/>
          </a:prstGeom>
          <a:solidFill>
            <a:srgbClr val="0A1F0A"/>
          </a:solidFill>
          <a:ln w="12700">
            <a:solidFill>
              <a:srgbClr val="4CAF50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640080" y="2423160"/>
            <a:ext cx="78638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200" i="1" dirty="0">
                <a:solidFill>
                  <a:srgbClr val="81C78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উচ্চারণ: ওয়ালা ইয়াজরিমান্নাকুম শানাআনু-কাওমিন 'আলা আলা তা'দিলু 'ই'দিলু হুয়া আকরাবু লিততাকওয়া।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457200" y="3108960"/>
            <a:ext cx="8229600" cy="1097280"/>
          </a:xfrm>
          <a:prstGeom prst="rect">
            <a:avLst/>
          </a:prstGeom>
          <a:solidFill>
            <a:srgbClr val="113311"/>
          </a:solidFill>
          <a:ln w="12700">
            <a:solidFill>
              <a:srgbClr val="F0A500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457200" y="3108960"/>
            <a:ext cx="137160" cy="1097280"/>
          </a:xfrm>
          <a:prstGeom prst="rect">
            <a:avLst/>
          </a:prstGeom>
          <a:solidFill>
            <a:srgbClr val="F0A500"/>
          </a:solidFill>
          <a:ln w="12700">
            <a:solidFill>
              <a:srgbClr val="F0A500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731520" y="3154680"/>
            <a:ext cx="777240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অর্থ: কোনো সম্প্রদায়ের প্রতি শত্রুতা যেন তোমাদের পেরোচিত না করে যে তোমরা ন্যায়বিচার করবে না। ন্যায়বিচার অবলম্বন করো। এটাই তাকওয়ার বেশি নিকটবর্তী।</a:t>
            </a:r>
            <a:endParaRPr lang="en-US" sz="1300" dirty="0"/>
          </a:p>
          <a:p>
            <a:pPr algn="l" indent="0" marL="0">
              <a:buNone/>
            </a:pPr>
            <a:r>
              <a:rPr lang="en-US" sz="1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(সূরা আল-মায়িদা, আয়াত: ৮)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0" y="4754880"/>
            <a:ext cx="91440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i="1" dirty="0">
                <a:solidFill>
                  <a:srgbClr val="66BB6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সূরা আল-মায়িদা, আয়াত ৮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05840"/>
          </a:xfrm>
          <a:prstGeom prst="rect">
            <a:avLst/>
          </a:prstGeom>
          <a:solidFill>
            <a:srgbClr val="1B6B3A"/>
          </a:solidFill>
          <a:ln w="12700">
            <a:solidFill>
              <a:srgbClr val="1B6B3A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0" y="13716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মদিনা সনদ ও ধর্মীয় সম্প্রীতি</a:t>
            </a:r>
            <a:endParaRPr lang="en-US" sz="2600" dirty="0"/>
          </a:p>
        </p:txBody>
      </p:sp>
      <p:sp>
        <p:nvSpPr>
          <p:cNvPr id="4" name="Shape 2"/>
          <p:cNvSpPr/>
          <p:nvPr/>
        </p:nvSpPr>
        <p:spPr>
          <a:xfrm>
            <a:off x="274320" y="1097280"/>
            <a:ext cx="4023360" cy="3840480"/>
          </a:xfrm>
          <a:prstGeom prst="rect">
            <a:avLst/>
          </a:prstGeom>
          <a:solidFill>
            <a:srgbClr val="F1F8F3"/>
          </a:solidFill>
          <a:ln w="12700">
            <a:solidFill>
              <a:srgbClr val="2E8B57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274320" y="1097280"/>
            <a:ext cx="4023360" cy="502920"/>
          </a:xfrm>
          <a:prstGeom prst="rect">
            <a:avLst/>
          </a:prstGeom>
          <a:solidFill>
            <a:srgbClr val="2E8B57"/>
          </a:solidFill>
          <a:ln w="12700">
            <a:solidFill>
              <a:srgbClr val="2E8B57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274320" y="1097280"/>
            <a:ext cx="40233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মদিনা সনদ কী?</a:t>
            </a:r>
            <a:endParaRPr lang="en-US" sz="1600" dirty="0"/>
          </a:p>
        </p:txBody>
      </p:sp>
      <p:sp>
        <p:nvSpPr>
          <p:cNvPr id="7" name="Text 5"/>
          <p:cNvSpPr/>
          <p:nvPr/>
        </p:nvSpPr>
        <p:spPr>
          <a:xfrm>
            <a:off x="411480" y="1664208"/>
            <a:ext cx="3749040" cy="3200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25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মহানবি হযরত মুহাম্মদ (স.) বিভিন্ন ধর্মের মানুষের মধ্যে শান্তিপূর্ণ সহাবস্থান গড়ে তোলার জন্য বিভিন্ন পদক্ষেপ গ্রহণ করেছিলেন।</a:t>
            </a:r>
            <a:endParaRPr lang="en-US" sz="1250" dirty="0"/>
          </a:p>
          <a:p>
            <a:pPr algn="l" indent="0" marL="0">
              <a:buNone/>
            </a:pPr>
            <a:endParaRPr lang="en-US" sz="1250" dirty="0"/>
          </a:p>
          <a:p>
            <a:pPr algn="l" indent="0" marL="0">
              <a:buNone/>
            </a:pPr>
            <a:r>
              <a:rPr lang="en-US" sz="125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এর মধ্যে অন্যতম পদক্ষেপ হলো 'মদিনা সনদ' প্রণয়ন।</a:t>
            </a:r>
            <a:endParaRPr lang="en-US" sz="1250" dirty="0"/>
          </a:p>
          <a:p>
            <a:pPr algn="l" indent="0" marL="0">
              <a:buNone/>
            </a:pPr>
            <a:endParaRPr lang="en-US" sz="1250" dirty="0"/>
          </a:p>
          <a:p>
            <a:pPr algn="l" indent="0" marL="0">
              <a:buNone/>
            </a:pPr>
            <a:r>
              <a:rPr lang="en-US" sz="125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মহানবি (স.)-এর হিজরতের পূর্বে মদিনায় ইহুদি, খ্রিস্টান, পৌত্তলিকসহ বিভিন্ন ধর্মের মানুষ বসবাস করত।</a:t>
            </a:r>
            <a:endParaRPr lang="en-US" sz="1250" dirty="0"/>
          </a:p>
          <a:p>
            <a:pPr algn="l" indent="0" marL="0">
              <a:buNone/>
            </a:pPr>
            <a:endParaRPr lang="en-US" sz="1250" dirty="0"/>
          </a:p>
          <a:p>
            <a:pPr algn="l" indent="0" marL="0">
              <a:buNone/>
            </a:pPr>
            <a:r>
              <a:rPr lang="en-US" sz="125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দীর্ঘকাল ধরে তাদের মধ্যে মতবিরোধ, দ্বন্দ্ব-সংঘাত, হত্যা ও যুদ্ধ-বিগ্রহ চলে আসছিল।</a:t>
            </a:r>
            <a:endParaRPr lang="en-US" sz="1250" dirty="0"/>
          </a:p>
        </p:txBody>
      </p:sp>
      <p:sp>
        <p:nvSpPr>
          <p:cNvPr id="8" name="Shape 6"/>
          <p:cNvSpPr/>
          <p:nvPr/>
        </p:nvSpPr>
        <p:spPr>
          <a:xfrm>
            <a:off x="4572000" y="1097280"/>
            <a:ext cx="4297680" cy="3840480"/>
          </a:xfrm>
          <a:prstGeom prst="rect">
            <a:avLst/>
          </a:prstGeom>
          <a:solidFill>
            <a:srgbClr val="FFF9E6"/>
          </a:solidFill>
          <a:ln w="12700">
            <a:solidFill>
              <a:srgbClr val="F0A500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4572000" y="1097280"/>
            <a:ext cx="4297680" cy="502920"/>
          </a:xfrm>
          <a:prstGeom prst="rect">
            <a:avLst/>
          </a:prstGeom>
          <a:solidFill>
            <a:srgbClr val="F0A500"/>
          </a:solidFill>
          <a:ln w="12700">
            <a:solidFill>
              <a:srgbClr val="F0A500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4572000" y="1097280"/>
            <a:ext cx="42976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1A2E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মদিনা সনদের বিবরণ</a:t>
            </a:r>
            <a:endParaRPr lang="en-US" sz="1600" dirty="0"/>
          </a:p>
        </p:txBody>
      </p:sp>
      <p:sp>
        <p:nvSpPr>
          <p:cNvPr id="11" name="Text 9"/>
          <p:cNvSpPr/>
          <p:nvPr/>
        </p:nvSpPr>
        <p:spPr>
          <a:xfrm>
            <a:off x="4709160" y="1664208"/>
            <a:ext cx="4023360" cy="3200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25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মহানবি (স.) মদিনায় হিজরত করেন ৬২২ খ্রিস্টাব্দে।</a:t>
            </a:r>
            <a:endParaRPr lang="en-US" sz="1250" dirty="0"/>
          </a:p>
          <a:p>
            <a:pPr algn="l" indent="0" marL="0">
              <a:buNone/>
            </a:pPr>
            <a:endParaRPr lang="en-US" sz="1250" dirty="0"/>
          </a:p>
          <a:p>
            <a:pPr algn="l" indent="0" marL="0">
              <a:buNone/>
            </a:pPr>
            <a:r>
              <a:rPr lang="en-US" sz="125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মদিনার শান্তি ও স্থিতিশীলতার জন্য বিভিন্ন ধর্মের মানুষের মধ্যে অনুতিবলেষে ঐক্য ও শান্তিপূর্ণ সহাবস্থান প্রয়োজন ছিল।</a:t>
            </a:r>
            <a:endParaRPr lang="en-US" sz="1250" dirty="0"/>
          </a:p>
          <a:p>
            <a:pPr algn="l" indent="0" marL="0">
              <a:buNone/>
            </a:pPr>
            <a:endParaRPr lang="en-US" sz="1250" dirty="0"/>
          </a:p>
          <a:p>
            <a:pPr algn="l" indent="0" marL="0">
              <a:buNone/>
            </a:pPr>
            <a:r>
              <a:rPr lang="en-US" sz="125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এ সনদটি ৪৭টি ধারায় ৪৭টি বা ৬৩টি শর্ত ধারণ করে।</a:t>
            </a:r>
            <a:endParaRPr lang="en-US" sz="1250" dirty="0"/>
          </a:p>
          <a:p>
            <a:pPr algn="l" indent="0" marL="0">
              <a:buNone/>
            </a:pPr>
            <a:endParaRPr lang="en-US" sz="1250" dirty="0"/>
          </a:p>
          <a:p>
            <a:pPr algn="l" indent="0" marL="0">
              <a:buNone/>
            </a:pPr>
            <a:r>
              <a:rPr lang="en-US" sz="1250" b="1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মদিনা সনদের অন্য নামসমূহ:</a:t>
            </a:r>
            <a:endParaRPr lang="en-US" sz="1250" dirty="0"/>
          </a:p>
          <a:p>
            <a:pPr algn="l" indent="0" marL="0">
              <a:buNone/>
            </a:pPr>
            <a:r>
              <a:rPr lang="en-US" sz="125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সহিফাত আল-মদিনা, দুস্তুর আল-মদিনা, কিতাব আল-রাসুল, মিসাক আল-মদিনা ইত্যাদি।</a:t>
            </a:r>
            <a:endParaRPr lang="en-US" sz="125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E8F5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05840"/>
          </a:xfrm>
          <a:prstGeom prst="rect">
            <a:avLst/>
          </a:prstGeom>
          <a:solidFill>
            <a:srgbClr val="0D7377"/>
          </a:solidFill>
          <a:ln w="12700">
            <a:solidFill>
              <a:srgbClr val="0D7377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0" y="13716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মদিনা সনদে অন্য ধর্মাবলম্বীদের অধিকার</a:t>
            </a:r>
            <a:endParaRPr lang="en-US" sz="2200" dirty="0"/>
          </a:p>
        </p:txBody>
      </p:sp>
      <p:sp>
        <p:nvSpPr>
          <p:cNvPr id="4" name="Shape 2"/>
          <p:cNvSpPr/>
          <p:nvPr/>
        </p:nvSpPr>
        <p:spPr>
          <a:xfrm>
            <a:off x="182880" y="1097280"/>
            <a:ext cx="4297680" cy="822960"/>
          </a:xfrm>
          <a:prstGeom prst="rect">
            <a:avLst/>
          </a:prstGeom>
          <a:solidFill>
            <a:srgbClr val="FFFFFF"/>
          </a:solidFill>
          <a:ln w="12700">
            <a:solidFill>
              <a:srgbClr val="2E8B57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182880" y="1097280"/>
            <a:ext cx="411480" cy="822960"/>
          </a:xfrm>
          <a:prstGeom prst="rect">
            <a:avLst/>
          </a:prstGeom>
          <a:solidFill>
            <a:srgbClr val="1B6B3A"/>
          </a:solidFill>
          <a:ln w="12700">
            <a:solidFill>
              <a:srgbClr val="1B6B3A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182880" y="1097280"/>
            <a:ext cx="41148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১</a:t>
            </a:r>
            <a:endParaRPr lang="en-US" sz="1800" dirty="0"/>
          </a:p>
        </p:txBody>
      </p:sp>
      <p:sp>
        <p:nvSpPr>
          <p:cNvPr id="7" name="Text 5"/>
          <p:cNvSpPr/>
          <p:nvPr/>
        </p:nvSpPr>
        <p:spPr>
          <a:xfrm>
            <a:off x="658368" y="1133856"/>
            <a:ext cx="374904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200" b="1" dirty="0">
                <a:solidFill>
                  <a:srgbClr val="1B6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জাতিসত্তার স্বীকৃতি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658368" y="1426464"/>
            <a:ext cx="3749040" cy="43891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05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ইহুদি, খ্রিস্টান, পৌত্তলিকরা মুসলমানদের সাথে এক জাতি হিসেবে বিবেচিত হবে।</a:t>
            </a:r>
            <a:endParaRPr lang="en-US" sz="1050" dirty="0"/>
          </a:p>
        </p:txBody>
      </p:sp>
      <p:sp>
        <p:nvSpPr>
          <p:cNvPr id="9" name="Shape 7"/>
          <p:cNvSpPr/>
          <p:nvPr/>
        </p:nvSpPr>
        <p:spPr>
          <a:xfrm>
            <a:off x="182880" y="2057400"/>
            <a:ext cx="4297680" cy="822960"/>
          </a:xfrm>
          <a:prstGeom prst="rect">
            <a:avLst/>
          </a:prstGeom>
          <a:solidFill>
            <a:srgbClr val="FFFFFF"/>
          </a:solidFill>
          <a:ln w="12700">
            <a:solidFill>
              <a:srgbClr val="2E8B57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182880" y="2057400"/>
            <a:ext cx="411480" cy="822960"/>
          </a:xfrm>
          <a:prstGeom prst="rect">
            <a:avLst/>
          </a:prstGeom>
          <a:solidFill>
            <a:srgbClr val="0D7377"/>
          </a:solidFill>
          <a:ln w="12700">
            <a:solidFill>
              <a:srgbClr val="1B6B3A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182880" y="2057400"/>
            <a:ext cx="41148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২</a:t>
            </a:r>
            <a:endParaRPr lang="en-US" sz="1800" dirty="0"/>
          </a:p>
        </p:txBody>
      </p:sp>
      <p:sp>
        <p:nvSpPr>
          <p:cNvPr id="12" name="Text 10"/>
          <p:cNvSpPr/>
          <p:nvPr/>
        </p:nvSpPr>
        <p:spPr>
          <a:xfrm>
            <a:off x="658368" y="2093976"/>
            <a:ext cx="374904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200" b="1" dirty="0">
                <a:solidFill>
                  <a:srgbClr val="1B6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নিজস্ব ধর্ম পালন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658368" y="2386584"/>
            <a:ext cx="3749040" cy="43891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05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প্রত্যেক ধর্মের মানুষ নিজ ধর্ম পালনের অধিকার পাবে।</a:t>
            </a:r>
            <a:endParaRPr lang="en-US" sz="1050" dirty="0"/>
          </a:p>
        </p:txBody>
      </p:sp>
      <p:sp>
        <p:nvSpPr>
          <p:cNvPr id="14" name="Shape 12"/>
          <p:cNvSpPr/>
          <p:nvPr/>
        </p:nvSpPr>
        <p:spPr>
          <a:xfrm>
            <a:off x="182880" y="3017520"/>
            <a:ext cx="4297680" cy="822960"/>
          </a:xfrm>
          <a:prstGeom prst="rect">
            <a:avLst/>
          </a:prstGeom>
          <a:solidFill>
            <a:srgbClr val="FFFFFF"/>
          </a:solidFill>
          <a:ln w="12700">
            <a:solidFill>
              <a:srgbClr val="2E8B57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182880" y="3017520"/>
            <a:ext cx="411480" cy="822960"/>
          </a:xfrm>
          <a:prstGeom prst="rect">
            <a:avLst/>
          </a:prstGeom>
          <a:solidFill>
            <a:srgbClr val="1B6B3A"/>
          </a:solidFill>
          <a:ln w="12700">
            <a:solidFill>
              <a:srgbClr val="1B6B3A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182880" y="3017520"/>
            <a:ext cx="41148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৩</a:t>
            </a:r>
            <a:endParaRPr lang="en-US" sz="1800" dirty="0"/>
          </a:p>
        </p:txBody>
      </p:sp>
      <p:sp>
        <p:nvSpPr>
          <p:cNvPr id="17" name="Text 15"/>
          <p:cNvSpPr/>
          <p:nvPr/>
        </p:nvSpPr>
        <p:spPr>
          <a:xfrm>
            <a:off x="658368" y="3054096"/>
            <a:ext cx="374904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200" b="1" dirty="0">
                <a:solidFill>
                  <a:srgbClr val="1B6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জীবন ও সম্পত্তির নিরাপত্তা</a:t>
            </a:r>
            <a:endParaRPr lang="en-US" sz="1200" dirty="0"/>
          </a:p>
        </p:txBody>
      </p:sp>
      <p:sp>
        <p:nvSpPr>
          <p:cNvPr id="18" name="Text 16"/>
          <p:cNvSpPr/>
          <p:nvPr/>
        </p:nvSpPr>
        <p:spPr>
          <a:xfrm>
            <a:off x="658368" y="3346704"/>
            <a:ext cx="3749040" cy="43891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05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সকলের জীবন, সম্পদ ও সম্মান সুরক্ষার নিশ্চয়তা দেওয়া হয়েছে।</a:t>
            </a:r>
            <a:endParaRPr lang="en-US" sz="1050" dirty="0"/>
          </a:p>
        </p:txBody>
      </p:sp>
      <p:sp>
        <p:nvSpPr>
          <p:cNvPr id="19" name="Shape 17"/>
          <p:cNvSpPr/>
          <p:nvPr/>
        </p:nvSpPr>
        <p:spPr>
          <a:xfrm>
            <a:off x="182880" y="3977640"/>
            <a:ext cx="4297680" cy="822960"/>
          </a:xfrm>
          <a:prstGeom prst="rect">
            <a:avLst/>
          </a:prstGeom>
          <a:solidFill>
            <a:srgbClr val="FFFFFF"/>
          </a:solidFill>
          <a:ln w="12700">
            <a:solidFill>
              <a:srgbClr val="2E8B57"/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182880" y="3977640"/>
            <a:ext cx="411480" cy="822960"/>
          </a:xfrm>
          <a:prstGeom prst="rect">
            <a:avLst/>
          </a:prstGeom>
          <a:solidFill>
            <a:srgbClr val="0D7377"/>
          </a:solidFill>
          <a:ln w="12700">
            <a:solidFill>
              <a:srgbClr val="1B6B3A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182880" y="3977640"/>
            <a:ext cx="41148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৪</a:t>
            </a:r>
            <a:endParaRPr lang="en-US" sz="1800" dirty="0"/>
          </a:p>
        </p:txBody>
      </p:sp>
      <p:sp>
        <p:nvSpPr>
          <p:cNvPr id="22" name="Text 20"/>
          <p:cNvSpPr/>
          <p:nvPr/>
        </p:nvSpPr>
        <p:spPr>
          <a:xfrm>
            <a:off x="658368" y="4014216"/>
            <a:ext cx="374904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200" b="1" dirty="0">
                <a:solidFill>
                  <a:srgbClr val="1B6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ধর্মীয় স্বাধীনতা</a:t>
            </a:r>
            <a:endParaRPr lang="en-US" sz="1200" dirty="0"/>
          </a:p>
        </p:txBody>
      </p:sp>
      <p:sp>
        <p:nvSpPr>
          <p:cNvPr id="23" name="Text 21"/>
          <p:cNvSpPr/>
          <p:nvPr/>
        </p:nvSpPr>
        <p:spPr>
          <a:xfrm>
            <a:off x="658368" y="4306824"/>
            <a:ext cx="3749040" cy="43891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05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কাউকে জোরপূর্বক ধর্মান্তরিত না করার নিশ্চয়তা দেওয়া হয়েছে।</a:t>
            </a:r>
            <a:endParaRPr lang="en-US" sz="1050" dirty="0"/>
          </a:p>
        </p:txBody>
      </p:sp>
      <p:sp>
        <p:nvSpPr>
          <p:cNvPr id="24" name="Shape 22"/>
          <p:cNvSpPr/>
          <p:nvPr/>
        </p:nvSpPr>
        <p:spPr>
          <a:xfrm>
            <a:off x="4663440" y="1097280"/>
            <a:ext cx="4297680" cy="822960"/>
          </a:xfrm>
          <a:prstGeom prst="rect">
            <a:avLst/>
          </a:prstGeom>
          <a:solidFill>
            <a:srgbClr val="FFFFFF"/>
          </a:solidFill>
          <a:ln w="12700">
            <a:solidFill>
              <a:srgbClr val="2E8B57"/>
            </a:solidFill>
            <a:prstDash val="solid"/>
          </a:ln>
        </p:spPr>
      </p:sp>
      <p:sp>
        <p:nvSpPr>
          <p:cNvPr id="25" name="Shape 23"/>
          <p:cNvSpPr/>
          <p:nvPr/>
        </p:nvSpPr>
        <p:spPr>
          <a:xfrm>
            <a:off x="4663440" y="1097280"/>
            <a:ext cx="411480" cy="822960"/>
          </a:xfrm>
          <a:prstGeom prst="rect">
            <a:avLst/>
          </a:prstGeom>
          <a:solidFill>
            <a:srgbClr val="1B6B3A"/>
          </a:solidFill>
          <a:ln w="12700">
            <a:solidFill>
              <a:srgbClr val="1B6B3A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4663440" y="1097280"/>
            <a:ext cx="41148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৫</a:t>
            </a:r>
            <a:endParaRPr lang="en-US" sz="1800" dirty="0"/>
          </a:p>
        </p:txBody>
      </p:sp>
      <p:sp>
        <p:nvSpPr>
          <p:cNvPr id="27" name="Text 25"/>
          <p:cNvSpPr/>
          <p:nvPr/>
        </p:nvSpPr>
        <p:spPr>
          <a:xfrm>
            <a:off x="5138928" y="1133856"/>
            <a:ext cx="374904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200" b="1" dirty="0">
                <a:solidFill>
                  <a:srgbClr val="1B6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ন্যায়বিচারের অধিকার</a:t>
            </a:r>
            <a:endParaRPr lang="en-US" sz="1200" dirty="0"/>
          </a:p>
        </p:txBody>
      </p:sp>
      <p:sp>
        <p:nvSpPr>
          <p:cNvPr id="28" name="Text 26"/>
          <p:cNvSpPr/>
          <p:nvPr/>
        </p:nvSpPr>
        <p:spPr>
          <a:xfrm>
            <a:off x="5138928" y="1426464"/>
            <a:ext cx="3749040" cy="43891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05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ন্যায়বিচারের নীতি অনুসারে বিভিন্ন ধর্মের মানুষের জন্য বিরোধ নিষ্পত্তির অধিকার।</a:t>
            </a:r>
            <a:endParaRPr lang="en-US" sz="1050" dirty="0"/>
          </a:p>
        </p:txBody>
      </p:sp>
      <p:sp>
        <p:nvSpPr>
          <p:cNvPr id="29" name="Shape 27"/>
          <p:cNvSpPr/>
          <p:nvPr/>
        </p:nvSpPr>
        <p:spPr>
          <a:xfrm>
            <a:off x="4663440" y="2057400"/>
            <a:ext cx="4297680" cy="822960"/>
          </a:xfrm>
          <a:prstGeom prst="rect">
            <a:avLst/>
          </a:prstGeom>
          <a:solidFill>
            <a:srgbClr val="FFFFFF"/>
          </a:solidFill>
          <a:ln w="12700">
            <a:solidFill>
              <a:srgbClr val="2E8B57"/>
            </a:solidFill>
            <a:prstDash val="solid"/>
          </a:ln>
        </p:spPr>
      </p:sp>
      <p:sp>
        <p:nvSpPr>
          <p:cNvPr id="30" name="Shape 28"/>
          <p:cNvSpPr/>
          <p:nvPr/>
        </p:nvSpPr>
        <p:spPr>
          <a:xfrm>
            <a:off x="4663440" y="2057400"/>
            <a:ext cx="411480" cy="822960"/>
          </a:xfrm>
          <a:prstGeom prst="rect">
            <a:avLst/>
          </a:prstGeom>
          <a:solidFill>
            <a:srgbClr val="0D7377"/>
          </a:solidFill>
          <a:ln w="12700">
            <a:solidFill>
              <a:srgbClr val="1B6B3A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4663440" y="2057400"/>
            <a:ext cx="41148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৬</a:t>
            </a:r>
            <a:endParaRPr lang="en-US" sz="1800" dirty="0"/>
          </a:p>
        </p:txBody>
      </p:sp>
      <p:sp>
        <p:nvSpPr>
          <p:cNvPr id="32" name="Text 30"/>
          <p:cNvSpPr/>
          <p:nvPr/>
        </p:nvSpPr>
        <p:spPr>
          <a:xfrm>
            <a:off x="5138928" y="2093976"/>
            <a:ext cx="374904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200" b="1" dirty="0">
                <a:solidFill>
                  <a:srgbClr val="1B6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দুর্বলের সুরক্ষা</a:t>
            </a:r>
            <a:endParaRPr lang="en-US" sz="1200" dirty="0"/>
          </a:p>
        </p:txBody>
      </p:sp>
      <p:sp>
        <p:nvSpPr>
          <p:cNvPr id="33" name="Text 31"/>
          <p:cNvSpPr/>
          <p:nvPr/>
        </p:nvSpPr>
        <p:spPr>
          <a:xfrm>
            <a:off x="5138928" y="2386584"/>
            <a:ext cx="3749040" cy="43891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05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সকল ধর্মের দুর্বল ও অসহায় ব্যক্তির জন্য সাহায্য ও সুরক্ষার অধিকার।</a:t>
            </a:r>
            <a:endParaRPr lang="en-US" sz="1050" dirty="0"/>
          </a:p>
        </p:txBody>
      </p:sp>
      <p:sp>
        <p:nvSpPr>
          <p:cNvPr id="34" name="Shape 32"/>
          <p:cNvSpPr/>
          <p:nvPr/>
        </p:nvSpPr>
        <p:spPr>
          <a:xfrm>
            <a:off x="4663440" y="3017520"/>
            <a:ext cx="4297680" cy="822960"/>
          </a:xfrm>
          <a:prstGeom prst="rect">
            <a:avLst/>
          </a:prstGeom>
          <a:solidFill>
            <a:srgbClr val="FFFFFF"/>
          </a:solidFill>
          <a:ln w="12700">
            <a:solidFill>
              <a:srgbClr val="2E8B57"/>
            </a:solidFill>
            <a:prstDash val="solid"/>
          </a:ln>
        </p:spPr>
      </p:sp>
      <p:sp>
        <p:nvSpPr>
          <p:cNvPr id="35" name="Shape 33"/>
          <p:cNvSpPr/>
          <p:nvPr/>
        </p:nvSpPr>
        <p:spPr>
          <a:xfrm>
            <a:off x="4663440" y="3017520"/>
            <a:ext cx="411480" cy="822960"/>
          </a:xfrm>
          <a:prstGeom prst="rect">
            <a:avLst/>
          </a:prstGeom>
          <a:solidFill>
            <a:srgbClr val="1B6B3A"/>
          </a:solidFill>
          <a:ln w="12700">
            <a:solidFill>
              <a:srgbClr val="1B6B3A"/>
            </a:solidFill>
            <a:prstDash val="solid"/>
          </a:ln>
        </p:spPr>
      </p:sp>
      <p:sp>
        <p:nvSpPr>
          <p:cNvPr id="36" name="Text 34"/>
          <p:cNvSpPr/>
          <p:nvPr/>
        </p:nvSpPr>
        <p:spPr>
          <a:xfrm>
            <a:off x="4663440" y="3017520"/>
            <a:ext cx="41148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৭</a:t>
            </a:r>
            <a:endParaRPr lang="en-US" sz="1800" dirty="0"/>
          </a:p>
        </p:txBody>
      </p:sp>
      <p:sp>
        <p:nvSpPr>
          <p:cNvPr id="37" name="Text 35"/>
          <p:cNvSpPr/>
          <p:nvPr/>
        </p:nvSpPr>
        <p:spPr>
          <a:xfrm>
            <a:off x="5138928" y="3054096"/>
            <a:ext cx="374904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200" b="1" dirty="0">
                <a:solidFill>
                  <a:srgbClr val="1B6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জাতিগত সংস্কৃতির সংরক্ষণ</a:t>
            </a:r>
            <a:endParaRPr lang="en-US" sz="1200" dirty="0"/>
          </a:p>
        </p:txBody>
      </p:sp>
      <p:sp>
        <p:nvSpPr>
          <p:cNvPr id="38" name="Text 36"/>
          <p:cNvSpPr/>
          <p:nvPr/>
        </p:nvSpPr>
        <p:spPr>
          <a:xfrm>
            <a:off x="5138928" y="3346704"/>
            <a:ext cx="3749040" cy="43891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05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ইহুদি, খ্রিস্টান ও পৌত্তলিকরা নিজস্ব জাতিসত্তা, সমাজ ও সংস্কৃতি সংরক্ষণের অধিকার পাবে।</a:t>
            </a:r>
            <a:endParaRPr lang="en-US" sz="105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05840"/>
          </a:xfrm>
          <a:prstGeom prst="rect">
            <a:avLst/>
          </a:prstGeom>
          <a:solidFill>
            <a:srgbClr val="1B6B3A"/>
          </a:solidFill>
          <a:ln w="12700">
            <a:solidFill>
              <a:srgbClr val="1B6B3A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0" y="13716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অনুশীলনী - ৪ | সঠিক উত্তরে টিক (✓) দাও</a:t>
            </a:r>
            <a:endParaRPr lang="en-US" sz="2200" dirty="0"/>
          </a:p>
        </p:txBody>
      </p:sp>
      <p:sp>
        <p:nvSpPr>
          <p:cNvPr id="4" name="Shape 2"/>
          <p:cNvSpPr/>
          <p:nvPr/>
        </p:nvSpPr>
        <p:spPr>
          <a:xfrm>
            <a:off x="274320" y="1097280"/>
            <a:ext cx="8595360" cy="365760"/>
          </a:xfrm>
          <a:prstGeom prst="rect">
            <a:avLst/>
          </a:prstGeom>
          <a:solidFill>
            <a:srgbClr val="F1F8F3"/>
          </a:solidFill>
          <a:ln w="12700">
            <a:solidFill>
              <a:srgbClr val="2E8B57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457200" y="114300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350" b="1" dirty="0">
                <a:solidFill>
                  <a:srgbClr val="1B6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(ক) ধর্মীয় সম্প্রীতির অর্থ কী?</a:t>
            </a:r>
            <a:endParaRPr lang="en-US" sz="1350" dirty="0"/>
          </a:p>
        </p:txBody>
      </p:sp>
      <p:sp>
        <p:nvSpPr>
          <p:cNvPr id="6" name="Text 4"/>
          <p:cNvSpPr/>
          <p:nvPr/>
        </p:nvSpPr>
        <p:spPr>
          <a:xfrm>
            <a:off x="457200" y="1490472"/>
            <a:ext cx="397764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15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১. বিভিন্ন ধর্মের মানুষের মিলেমিশে না থাকা</a:t>
            </a:r>
            <a:endParaRPr lang="en-US" sz="1150" dirty="0"/>
          </a:p>
        </p:txBody>
      </p:sp>
      <p:sp>
        <p:nvSpPr>
          <p:cNvPr id="7" name="Text 5"/>
          <p:cNvSpPr/>
          <p:nvPr/>
        </p:nvSpPr>
        <p:spPr>
          <a:xfrm>
            <a:off x="4754880" y="1490472"/>
            <a:ext cx="397764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15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২. ভিন্ন ধর্মের মানুষদের প্রতি অবজ্ঞা প্রদর্শন</a:t>
            </a:r>
            <a:endParaRPr lang="en-US" sz="1150" dirty="0"/>
          </a:p>
        </p:txBody>
      </p:sp>
      <p:sp>
        <p:nvSpPr>
          <p:cNvPr id="8" name="Shape 6"/>
          <p:cNvSpPr/>
          <p:nvPr/>
        </p:nvSpPr>
        <p:spPr>
          <a:xfrm>
            <a:off x="411480" y="1856232"/>
            <a:ext cx="4023360" cy="329184"/>
          </a:xfrm>
          <a:prstGeom prst="rect">
            <a:avLst/>
          </a:prstGeom>
          <a:solidFill>
            <a:srgbClr val="E8F5E9"/>
          </a:solidFill>
          <a:ln w="12700">
            <a:solidFill>
              <a:srgbClr val="2E8B57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457200" y="1874520"/>
            <a:ext cx="397764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150" b="1" dirty="0">
                <a:solidFill>
                  <a:srgbClr val="1B6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৩. বিভিন্ন ধর্মাবলম্বীদের মধ্যে শান্তিপূর্ণ সহাবস্থান ✓</a:t>
            </a:r>
            <a:endParaRPr lang="en-US" sz="1150" dirty="0"/>
          </a:p>
        </p:txBody>
      </p:sp>
      <p:sp>
        <p:nvSpPr>
          <p:cNvPr id="10" name="Text 8"/>
          <p:cNvSpPr/>
          <p:nvPr/>
        </p:nvSpPr>
        <p:spPr>
          <a:xfrm>
            <a:off x="4754880" y="1874520"/>
            <a:ext cx="397764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15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৪. কেবল মুসলমানদের মধ্যে সম্প্রীতি বজায় রাখা</a:t>
            </a:r>
            <a:endParaRPr lang="en-US" sz="1150" dirty="0"/>
          </a:p>
        </p:txBody>
      </p:sp>
      <p:sp>
        <p:nvSpPr>
          <p:cNvPr id="11" name="Shape 9"/>
          <p:cNvSpPr/>
          <p:nvPr/>
        </p:nvSpPr>
        <p:spPr>
          <a:xfrm>
            <a:off x="274320" y="2423160"/>
            <a:ext cx="8595360" cy="365760"/>
          </a:xfrm>
          <a:prstGeom prst="rect">
            <a:avLst/>
          </a:prstGeom>
          <a:solidFill>
            <a:srgbClr val="F1F8F3"/>
          </a:solidFill>
          <a:ln w="12700">
            <a:solidFill>
              <a:srgbClr val="2E8B57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457200" y="246888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350" b="1" dirty="0">
                <a:solidFill>
                  <a:srgbClr val="1B6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(খ) পবিত্র কুরআনে ভিন্ন ধর্মাবলম্বীদের সাথে কেমন আচরণের নির্দেশনা?</a:t>
            </a:r>
            <a:endParaRPr lang="en-US" sz="1350" dirty="0"/>
          </a:p>
        </p:txBody>
      </p:sp>
      <p:sp>
        <p:nvSpPr>
          <p:cNvPr id="13" name="Text 11"/>
          <p:cNvSpPr/>
          <p:nvPr/>
        </p:nvSpPr>
        <p:spPr>
          <a:xfrm>
            <a:off x="457200" y="2816352"/>
            <a:ext cx="397764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15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১. শত্রুতাপূর্ণ আচরণ করা</a:t>
            </a:r>
            <a:endParaRPr lang="en-US" sz="1150" dirty="0"/>
          </a:p>
        </p:txBody>
      </p:sp>
      <p:sp>
        <p:nvSpPr>
          <p:cNvPr id="14" name="Shape 12"/>
          <p:cNvSpPr/>
          <p:nvPr/>
        </p:nvSpPr>
        <p:spPr>
          <a:xfrm>
            <a:off x="4709160" y="2798064"/>
            <a:ext cx="4023360" cy="329184"/>
          </a:xfrm>
          <a:prstGeom prst="rect">
            <a:avLst/>
          </a:prstGeom>
          <a:solidFill>
            <a:srgbClr val="E8F5E9"/>
          </a:solidFill>
          <a:ln w="12700">
            <a:solidFill>
              <a:srgbClr val="2E8B57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4754880" y="2816352"/>
            <a:ext cx="397764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150" b="1" dirty="0">
                <a:solidFill>
                  <a:srgbClr val="1B6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২. ন্যায়বিচার প্রতিষ্ঠা করা ✓</a:t>
            </a:r>
            <a:endParaRPr lang="en-US" sz="1150" dirty="0"/>
          </a:p>
        </p:txBody>
      </p:sp>
      <p:sp>
        <p:nvSpPr>
          <p:cNvPr id="16" name="Text 14"/>
          <p:cNvSpPr/>
          <p:nvPr/>
        </p:nvSpPr>
        <p:spPr>
          <a:xfrm>
            <a:off x="457200" y="3200400"/>
            <a:ext cx="397764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15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৩. জোরপূর্বক ধর্মান্তরিত করা</a:t>
            </a:r>
            <a:endParaRPr lang="en-US" sz="1150" dirty="0"/>
          </a:p>
        </p:txBody>
      </p:sp>
      <p:sp>
        <p:nvSpPr>
          <p:cNvPr id="17" name="Text 15"/>
          <p:cNvSpPr/>
          <p:nvPr/>
        </p:nvSpPr>
        <p:spPr>
          <a:xfrm>
            <a:off x="4754880" y="3200400"/>
            <a:ext cx="397764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15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৪. অন্যের ধর্ম সম্পর্কে বিরূপ মন্তব্য করা</a:t>
            </a:r>
            <a:endParaRPr lang="en-US" sz="1150" dirty="0"/>
          </a:p>
        </p:txBody>
      </p:sp>
      <p:sp>
        <p:nvSpPr>
          <p:cNvPr id="18" name="Shape 16"/>
          <p:cNvSpPr/>
          <p:nvPr/>
        </p:nvSpPr>
        <p:spPr>
          <a:xfrm>
            <a:off x="274320" y="3749040"/>
            <a:ext cx="8595360" cy="365760"/>
          </a:xfrm>
          <a:prstGeom prst="rect">
            <a:avLst/>
          </a:prstGeom>
          <a:solidFill>
            <a:srgbClr val="F1F8F3"/>
          </a:solidFill>
          <a:ln w="12700">
            <a:solidFill>
              <a:srgbClr val="2E8B57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457200" y="379476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350" b="1" dirty="0">
                <a:solidFill>
                  <a:srgbClr val="1B6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(গ) মদিনা সনদের কোন শিক্ষাটি সঠিক?</a:t>
            </a:r>
            <a:endParaRPr lang="en-US" sz="1350" dirty="0"/>
          </a:p>
        </p:txBody>
      </p:sp>
      <p:sp>
        <p:nvSpPr>
          <p:cNvPr id="20" name="Shape 18"/>
          <p:cNvSpPr/>
          <p:nvPr/>
        </p:nvSpPr>
        <p:spPr>
          <a:xfrm>
            <a:off x="411480" y="4123944"/>
            <a:ext cx="4023360" cy="329184"/>
          </a:xfrm>
          <a:prstGeom prst="rect">
            <a:avLst/>
          </a:prstGeom>
          <a:solidFill>
            <a:srgbClr val="E8F5E9"/>
          </a:solidFill>
          <a:ln w="12700">
            <a:solidFill>
              <a:srgbClr val="2E8B57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457200" y="4142232"/>
            <a:ext cx="397764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150" b="1" dirty="0">
                <a:solidFill>
                  <a:srgbClr val="1B6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১. নিজ নিজ ধর্ম পালনের স্বাধীনতা ✓</a:t>
            </a:r>
            <a:endParaRPr lang="en-US" sz="1150" dirty="0"/>
          </a:p>
        </p:txBody>
      </p:sp>
      <p:sp>
        <p:nvSpPr>
          <p:cNvPr id="22" name="Shape 20"/>
          <p:cNvSpPr/>
          <p:nvPr/>
        </p:nvSpPr>
        <p:spPr>
          <a:xfrm>
            <a:off x="4709160" y="4123944"/>
            <a:ext cx="4023360" cy="329184"/>
          </a:xfrm>
          <a:prstGeom prst="rect">
            <a:avLst/>
          </a:prstGeom>
          <a:solidFill>
            <a:srgbClr val="E8F5E9"/>
          </a:solidFill>
          <a:ln w="12700">
            <a:solidFill>
              <a:srgbClr val="2E8B57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4754880" y="4142232"/>
            <a:ext cx="397764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150" b="1" dirty="0">
                <a:solidFill>
                  <a:srgbClr val="1B6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২. জোরপূর্বক ধর্মান্তরিত না করা ✓</a:t>
            </a:r>
            <a:endParaRPr lang="en-US" sz="1150" dirty="0"/>
          </a:p>
        </p:txBody>
      </p:sp>
      <p:sp>
        <p:nvSpPr>
          <p:cNvPr id="24" name="Text 22"/>
          <p:cNvSpPr/>
          <p:nvPr/>
        </p:nvSpPr>
        <p:spPr>
          <a:xfrm>
            <a:off x="457200" y="4526280"/>
            <a:ext cx="397764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15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৩. একমাত্র মুসলমানদের নিরাপত্তা</a:t>
            </a:r>
            <a:endParaRPr lang="en-US" sz="1150" dirty="0"/>
          </a:p>
        </p:txBody>
      </p:sp>
      <p:sp>
        <p:nvSpPr>
          <p:cNvPr id="25" name="Text 23"/>
          <p:cNvSpPr/>
          <p:nvPr/>
        </p:nvSpPr>
        <p:spPr>
          <a:xfrm>
            <a:off x="4754880" y="4526280"/>
            <a:ext cx="397764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15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৪. ধর্মীয় সম্প্রীতি বজায় রাখা</a:t>
            </a:r>
            <a:endParaRPr lang="en-US" sz="115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E8F5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05840"/>
          </a:xfrm>
          <a:prstGeom prst="rect">
            <a:avLst/>
          </a:prstGeom>
          <a:solidFill>
            <a:srgbClr val="0D7377"/>
          </a:solidFill>
          <a:ln w="12700">
            <a:solidFill>
              <a:srgbClr val="0D7377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0" y="13716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সংক্ষিপ্ত ও বর্ণনামূলক প্রশ্ন</a:t>
            </a:r>
            <a:endParaRPr lang="en-US" sz="2600" dirty="0"/>
          </a:p>
        </p:txBody>
      </p:sp>
      <p:sp>
        <p:nvSpPr>
          <p:cNvPr id="4" name="Shape 2"/>
          <p:cNvSpPr/>
          <p:nvPr/>
        </p:nvSpPr>
        <p:spPr>
          <a:xfrm>
            <a:off x="182880" y="1051560"/>
            <a:ext cx="4114800" cy="3931920"/>
          </a:xfrm>
          <a:prstGeom prst="rect">
            <a:avLst/>
          </a:prstGeom>
          <a:solidFill>
            <a:srgbClr val="FFFFFF"/>
          </a:solidFill>
          <a:ln w="12700">
            <a:solidFill>
              <a:srgbClr val="2E8B57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182880" y="1051560"/>
            <a:ext cx="4114800" cy="457200"/>
          </a:xfrm>
          <a:prstGeom prst="rect">
            <a:avLst/>
          </a:prstGeom>
          <a:solidFill>
            <a:srgbClr val="2E8B57"/>
          </a:solidFill>
          <a:ln w="12700">
            <a:solidFill>
              <a:srgbClr val="2E8B57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182880" y="1051560"/>
            <a:ext cx="4114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সংক্ষিপ্ত প্রশ্ন</a:t>
            </a:r>
            <a:endParaRPr lang="en-US" sz="1500" dirty="0"/>
          </a:p>
        </p:txBody>
      </p:sp>
      <p:sp>
        <p:nvSpPr>
          <p:cNvPr id="7" name="Text 5"/>
          <p:cNvSpPr/>
          <p:nvPr/>
        </p:nvSpPr>
        <p:spPr>
          <a:xfrm>
            <a:off x="365760" y="1572768"/>
            <a:ext cx="3749040" cy="56692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20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ক) মদিনা সনদের অপর দুটি নাম লেখো।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320040" y="2121408"/>
            <a:ext cx="3749040" cy="0"/>
          </a:xfrm>
          <a:prstGeom prst="line">
            <a:avLst/>
          </a:prstGeom>
          <a:noFill/>
          <a:ln w="12700">
            <a:solidFill>
              <a:srgbClr val="C8E6C9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365760" y="2231136"/>
            <a:ext cx="3749040" cy="56692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20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খ) মদিনা সনদে কয়টি ধারা রয়েছে?</a:t>
            </a:r>
            <a:endParaRPr lang="en-US" sz="1200" dirty="0"/>
          </a:p>
        </p:txBody>
      </p:sp>
      <p:sp>
        <p:nvSpPr>
          <p:cNvPr id="10" name="Shape 8"/>
          <p:cNvSpPr/>
          <p:nvPr/>
        </p:nvSpPr>
        <p:spPr>
          <a:xfrm>
            <a:off x="320040" y="2779776"/>
            <a:ext cx="3749040" cy="0"/>
          </a:xfrm>
          <a:prstGeom prst="line">
            <a:avLst/>
          </a:prstGeom>
          <a:noFill/>
          <a:ln w="12700">
            <a:solidFill>
              <a:srgbClr val="C8E6C9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365760" y="2889504"/>
            <a:ext cx="3749040" cy="56692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20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গ) সাম্প্রদায়িক সম্প্রীতির জন্য তিনটি করণীয় কী?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320040" y="3438144"/>
            <a:ext cx="3749040" cy="0"/>
          </a:xfrm>
          <a:prstGeom prst="line">
            <a:avLst/>
          </a:prstGeom>
          <a:noFill/>
          <a:ln w="12700">
            <a:solidFill>
              <a:srgbClr val="C8E6C9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365760" y="3547872"/>
            <a:ext cx="3749040" cy="56692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20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ঘ) ভিন্ন ধর্মাবলম্বীদের সাথে শান্তিপূর্ণ সহাবস্থান সম্পর্কে তিনটি কাজ লেখো।</a:t>
            </a:r>
            <a:endParaRPr lang="en-US" sz="1200" dirty="0"/>
          </a:p>
        </p:txBody>
      </p:sp>
      <p:sp>
        <p:nvSpPr>
          <p:cNvPr id="14" name="Shape 12"/>
          <p:cNvSpPr/>
          <p:nvPr/>
        </p:nvSpPr>
        <p:spPr>
          <a:xfrm>
            <a:off x="320040" y="4096512"/>
            <a:ext cx="3749040" cy="0"/>
          </a:xfrm>
          <a:prstGeom prst="line">
            <a:avLst/>
          </a:prstGeom>
          <a:noFill/>
          <a:ln w="12700">
            <a:solidFill>
              <a:srgbClr val="C8E6C9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365760" y="4206240"/>
            <a:ext cx="3749040" cy="56692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20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ঙ) ভিন্ন ধর্মাবলম্বীদের সহযোগিতার গুরুত্ব সম্পর্কে দুইটি বাক্য লেখো।</a:t>
            </a:r>
            <a:endParaRPr lang="en-US" sz="1200" dirty="0"/>
          </a:p>
        </p:txBody>
      </p:sp>
      <p:sp>
        <p:nvSpPr>
          <p:cNvPr id="16" name="Shape 14"/>
          <p:cNvSpPr/>
          <p:nvPr/>
        </p:nvSpPr>
        <p:spPr>
          <a:xfrm>
            <a:off x="4663440" y="1051560"/>
            <a:ext cx="4297680" cy="3931920"/>
          </a:xfrm>
          <a:prstGeom prst="rect">
            <a:avLst/>
          </a:prstGeom>
          <a:solidFill>
            <a:srgbClr val="FFFFFF"/>
          </a:solidFill>
          <a:ln w="12700">
            <a:solidFill>
              <a:srgbClr val="1B6B3A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4663440" y="1051560"/>
            <a:ext cx="4297680" cy="457200"/>
          </a:xfrm>
          <a:prstGeom prst="rect">
            <a:avLst/>
          </a:prstGeom>
          <a:solidFill>
            <a:srgbClr val="1B6B3A"/>
          </a:solidFill>
          <a:ln w="12700">
            <a:solidFill>
              <a:srgbClr val="1B6B3A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4663440" y="1051560"/>
            <a:ext cx="42976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বর্ণনামূলক প্রশ্ন</a:t>
            </a:r>
            <a:endParaRPr lang="en-US" sz="1500" dirty="0"/>
          </a:p>
        </p:txBody>
      </p:sp>
      <p:sp>
        <p:nvSpPr>
          <p:cNvPr id="19" name="Text 17"/>
          <p:cNvSpPr/>
          <p:nvPr/>
        </p:nvSpPr>
        <p:spPr>
          <a:xfrm>
            <a:off x="4800600" y="1572768"/>
            <a:ext cx="3931920" cy="71323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20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ক) পবিত্র কুরআনে ধর্মীয় সম্প্রীতির কী নির্দেশনা রয়েছে বর্ণনা করো।</a:t>
            </a:r>
            <a:endParaRPr lang="en-US" sz="1200" dirty="0"/>
          </a:p>
        </p:txBody>
      </p:sp>
      <p:sp>
        <p:nvSpPr>
          <p:cNvPr id="20" name="Shape 18"/>
          <p:cNvSpPr/>
          <p:nvPr/>
        </p:nvSpPr>
        <p:spPr>
          <a:xfrm>
            <a:off x="4754880" y="2258568"/>
            <a:ext cx="4023360" cy="0"/>
          </a:xfrm>
          <a:prstGeom prst="line">
            <a:avLst/>
          </a:prstGeom>
          <a:noFill/>
          <a:ln w="12700">
            <a:solidFill>
              <a:srgbClr val="C8E6C9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4800600" y="2377440"/>
            <a:ext cx="3931920" cy="71323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20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খ) মদিনা সনদে ভিন্ন ধর্মাবলম্বীদের চারটি অধিকার সম্পর্কে বর্ণনা করো।</a:t>
            </a:r>
            <a:endParaRPr lang="en-US" sz="1200" dirty="0"/>
          </a:p>
        </p:txBody>
      </p:sp>
      <p:sp>
        <p:nvSpPr>
          <p:cNvPr id="22" name="Shape 20"/>
          <p:cNvSpPr/>
          <p:nvPr/>
        </p:nvSpPr>
        <p:spPr>
          <a:xfrm>
            <a:off x="4754880" y="3063240"/>
            <a:ext cx="4023360" cy="0"/>
          </a:xfrm>
          <a:prstGeom prst="line">
            <a:avLst/>
          </a:prstGeom>
          <a:noFill/>
          <a:ln w="12700">
            <a:solidFill>
              <a:srgbClr val="C8E6C9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4800600" y="3182112"/>
            <a:ext cx="3931920" cy="71323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20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গ) ধর্মীয় সম্প্রীতি রক্ষায় আমাদের মনোভাব কেমন হওয়া উচিত তা ব্যাখ্যা করো।</a:t>
            </a:r>
            <a:endParaRPr lang="en-US" sz="1200" dirty="0"/>
          </a:p>
        </p:txBody>
      </p:sp>
      <p:sp>
        <p:nvSpPr>
          <p:cNvPr id="24" name="Shape 22"/>
          <p:cNvSpPr/>
          <p:nvPr/>
        </p:nvSpPr>
        <p:spPr>
          <a:xfrm>
            <a:off x="4754880" y="3867912"/>
            <a:ext cx="4023360" cy="0"/>
          </a:xfrm>
          <a:prstGeom prst="line">
            <a:avLst/>
          </a:prstGeom>
          <a:noFill/>
          <a:ln w="12700">
            <a:solidFill>
              <a:srgbClr val="C8E6C9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4800600" y="3986784"/>
            <a:ext cx="3931920" cy="71323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20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ঘ) তুমি কীভাবে ভিন্ন ধর্মাবলম্বীদের সাথে শান্তিপূর্ণ সহাবস্থান করবে?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1A2E1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51560"/>
          </a:xfrm>
          <a:prstGeom prst="rect">
            <a:avLst/>
          </a:prstGeom>
          <a:solidFill>
            <a:srgbClr val="145A32"/>
          </a:solidFill>
          <a:ln w="12700">
            <a:solidFill>
              <a:srgbClr val="145A32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0" y="164592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F0A5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পাঠের সারসংক্ষেপ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365760" y="1143000"/>
            <a:ext cx="8412480" cy="566928"/>
          </a:xfrm>
          <a:prstGeom prst="rect">
            <a:avLst/>
          </a:prstGeom>
          <a:solidFill>
            <a:srgbClr val="0D2B0D"/>
          </a:solidFill>
          <a:ln w="12700">
            <a:solidFill>
              <a:srgbClr val="2E7D32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457200" y="1234440"/>
            <a:ext cx="365760" cy="365760"/>
          </a:xfrm>
          <a:prstGeom prst="ellipse">
            <a:avLst/>
          </a:prstGeom>
          <a:solidFill>
            <a:srgbClr val="F0A500"/>
          </a:solidFill>
          <a:ln w="12700">
            <a:solidFill>
              <a:srgbClr val="F0A500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457200" y="1234440"/>
            <a:ext cx="365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1A2E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1005840" y="1188720"/>
            <a:ext cx="758952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ধর্মীয় সম্প্রীতি মানে বিভিন্ন ধর্মের মানুষের মিলেমিশে শান্তিপূর্ণভাবে বসবাস করা।</a:t>
            </a:r>
            <a:endParaRPr lang="en-US" sz="1300" dirty="0"/>
          </a:p>
        </p:txBody>
      </p:sp>
      <p:sp>
        <p:nvSpPr>
          <p:cNvPr id="8" name="Shape 6"/>
          <p:cNvSpPr/>
          <p:nvPr/>
        </p:nvSpPr>
        <p:spPr>
          <a:xfrm>
            <a:off x="365760" y="1819656"/>
            <a:ext cx="8412480" cy="566928"/>
          </a:xfrm>
          <a:prstGeom prst="rect">
            <a:avLst/>
          </a:prstGeom>
          <a:solidFill>
            <a:srgbClr val="0D2B0D"/>
          </a:solidFill>
          <a:ln w="12700">
            <a:solidFill>
              <a:srgbClr val="2E7D32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457200" y="1911096"/>
            <a:ext cx="365760" cy="365760"/>
          </a:xfrm>
          <a:prstGeom prst="ellipse">
            <a:avLst/>
          </a:prstGeom>
          <a:solidFill>
            <a:srgbClr val="F0A500"/>
          </a:solidFill>
          <a:ln w="12700">
            <a:solidFill>
              <a:srgbClr val="F0A500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457200" y="1911096"/>
            <a:ext cx="365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1A2E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1005840" y="1865376"/>
            <a:ext cx="758952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পবিত্র কুরআন সকলের প্রতি ন্যায়বিচার নিশ্চিত করার নির্দেশ দেয়।</a:t>
            </a:r>
            <a:endParaRPr lang="en-US" sz="1300" dirty="0"/>
          </a:p>
        </p:txBody>
      </p:sp>
      <p:sp>
        <p:nvSpPr>
          <p:cNvPr id="12" name="Shape 10"/>
          <p:cNvSpPr/>
          <p:nvPr/>
        </p:nvSpPr>
        <p:spPr>
          <a:xfrm>
            <a:off x="365760" y="2496312"/>
            <a:ext cx="8412480" cy="566928"/>
          </a:xfrm>
          <a:prstGeom prst="rect">
            <a:avLst/>
          </a:prstGeom>
          <a:solidFill>
            <a:srgbClr val="0D2B0D"/>
          </a:solidFill>
          <a:ln w="12700">
            <a:solidFill>
              <a:srgbClr val="2E7D32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457200" y="2587752"/>
            <a:ext cx="365760" cy="365760"/>
          </a:xfrm>
          <a:prstGeom prst="ellipse">
            <a:avLst/>
          </a:prstGeom>
          <a:solidFill>
            <a:srgbClr val="F0A500"/>
          </a:solidFill>
          <a:ln w="12700">
            <a:solidFill>
              <a:srgbClr val="F0A500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457200" y="2587752"/>
            <a:ext cx="365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1A2E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1005840" y="2542032"/>
            <a:ext cx="758952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মহানবি (স.) মদিনা সনদের মাধ্যমে ভিন্ন ধর্মাবলম্বীদের অধিকার নিশ্চিত করেছিলেন।</a:t>
            </a:r>
            <a:endParaRPr lang="en-US" sz="1300" dirty="0"/>
          </a:p>
        </p:txBody>
      </p:sp>
      <p:sp>
        <p:nvSpPr>
          <p:cNvPr id="16" name="Shape 14"/>
          <p:cNvSpPr/>
          <p:nvPr/>
        </p:nvSpPr>
        <p:spPr>
          <a:xfrm>
            <a:off x="365760" y="3172968"/>
            <a:ext cx="8412480" cy="566928"/>
          </a:xfrm>
          <a:prstGeom prst="rect">
            <a:avLst/>
          </a:prstGeom>
          <a:solidFill>
            <a:srgbClr val="0D2B0D"/>
          </a:solidFill>
          <a:ln w="12700">
            <a:solidFill>
              <a:srgbClr val="2E7D32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457200" y="3264408"/>
            <a:ext cx="365760" cy="365760"/>
          </a:xfrm>
          <a:prstGeom prst="ellipse">
            <a:avLst/>
          </a:prstGeom>
          <a:solidFill>
            <a:srgbClr val="F0A500"/>
          </a:solidFill>
          <a:ln w="12700">
            <a:solidFill>
              <a:srgbClr val="F0A500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457200" y="3264408"/>
            <a:ext cx="365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1A2E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1005840" y="3218688"/>
            <a:ext cx="758952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মদিনা সনদ সকল ধর্মের মানুষকে নিজস্ব ধর্ম পালনের স্বাধীনতা দিয়েছে।</a:t>
            </a:r>
            <a:endParaRPr lang="en-US" sz="1300" dirty="0"/>
          </a:p>
        </p:txBody>
      </p:sp>
      <p:sp>
        <p:nvSpPr>
          <p:cNvPr id="20" name="Shape 18"/>
          <p:cNvSpPr/>
          <p:nvPr/>
        </p:nvSpPr>
        <p:spPr>
          <a:xfrm>
            <a:off x="365760" y="3849624"/>
            <a:ext cx="8412480" cy="566928"/>
          </a:xfrm>
          <a:prstGeom prst="rect">
            <a:avLst/>
          </a:prstGeom>
          <a:solidFill>
            <a:srgbClr val="0D2B0D"/>
          </a:solidFill>
          <a:ln w="12700">
            <a:solidFill>
              <a:srgbClr val="2E7D32"/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457200" y="3941064"/>
            <a:ext cx="365760" cy="365760"/>
          </a:xfrm>
          <a:prstGeom prst="ellipse">
            <a:avLst/>
          </a:prstGeom>
          <a:solidFill>
            <a:srgbClr val="F0A500"/>
          </a:solidFill>
          <a:ln w="12700">
            <a:solidFill>
              <a:srgbClr val="F0A500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457200" y="3941064"/>
            <a:ext cx="365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1A2E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1005840" y="3895344"/>
            <a:ext cx="758952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আমাদের উচিত সব ধর্মের মানুষের সাথে সম্মান ও সহানুভূতির সাথে আচরণ করা।</a:t>
            </a:r>
            <a:endParaRPr lang="en-US" sz="1300" dirty="0"/>
          </a:p>
        </p:txBody>
      </p:sp>
      <p:sp>
        <p:nvSpPr>
          <p:cNvPr id="24" name="Shape 22"/>
          <p:cNvSpPr/>
          <p:nvPr/>
        </p:nvSpPr>
        <p:spPr>
          <a:xfrm>
            <a:off x="1371600" y="4572000"/>
            <a:ext cx="6400800" cy="475488"/>
          </a:xfrm>
          <a:prstGeom prst="rect">
            <a:avLst/>
          </a:prstGeom>
          <a:solidFill>
            <a:srgbClr val="F0A500"/>
          </a:solidFill>
          <a:ln w="12700">
            <a:solidFill>
              <a:srgbClr val="F0A500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1371600" y="4572000"/>
            <a:ext cx="640080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1A2E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সকলকে আন্তরিক ধন্যবাদ ও শুভেচ্ছা</a:t>
            </a:r>
            <a:endParaRPr lang="en-US" sz="1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ধর্মীয় সম্প্রীতি - ইসলাম শিক্ষা</dc:title>
  <dc:subject>PptxGenJS Presentation</dc:subject>
  <dc:creator>PptxGenJS</dc:creator>
  <cp:lastModifiedBy>PptxGenJS</cp:lastModifiedBy>
  <cp:revision>1</cp:revision>
  <dcterms:created xsi:type="dcterms:W3CDTF">2026-04-16T17:12:46Z</dcterms:created>
  <dcterms:modified xsi:type="dcterms:W3CDTF">2026-04-16T17:12:46Z</dcterms:modified>
</cp:coreProperties>
</file>