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5C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pic>
        <p:nvPicPr>
          <p:cNvPr id="3" name="Image 0" descr="./profile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" y="457200"/>
            <a:ext cx="2377440" cy="2377440"/>
          </a:xfrm>
          <a:prstGeom prst="ellipse">
            <a:avLst/>
          </a:prstGeom>
        </p:spPr>
      </p:pic>
      <p:sp>
        <p:nvSpPr>
          <p:cNvPr id="4" name="Shape 1"/>
          <p:cNvSpPr/>
          <p:nvPr/>
        </p:nvSpPr>
        <p:spPr>
          <a:xfrm>
            <a:off x="411480" y="2971800"/>
            <a:ext cx="2377440" cy="45720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82880" y="310896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তামজীদ আহম্মদ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182880" y="3611880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A8D5B5"/>
                </a:solidFill>
              </a:rPr>
              <a:t>সহকারী শিক্ষক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91440" y="3977640"/>
            <a:ext cx="3017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8D5B5"/>
                </a:solidFill>
              </a:rPr>
              <a:t>৬৫ নং ছনপাড়া সরকারি প্রাথমিক বিদ্যালয়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A8D5B5"/>
                </a:solidFill>
              </a:rPr>
              <a:t>আড়াইহাজার, নারায়ণগঞ্জ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3200400" y="0"/>
            <a:ext cx="5943600" cy="514350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6400800" y="-914400"/>
            <a:ext cx="3657600" cy="3657600"/>
          </a:xfrm>
          <a:prstGeom prst="ellipse">
            <a:avLst/>
          </a:prstGeom>
          <a:solidFill>
            <a:srgbClr val="1E6B42">
              <a:alpha val="40000"/>
            </a:srgbClr>
          </a:solidFill>
          <a:ln w="12700">
            <a:solidFill>
              <a:srgbClr val="1E6B42">
                <a:alpha val="40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383280" y="73152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8A63C"/>
                </a:solidFill>
              </a:rPr>
              <a:t>ইসলাম শিক্ষা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3383280" y="132588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A8D5B5"/>
                </a:solidFill>
              </a:rPr>
              <a:t>পঞ্চম অধ্যায়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4114800" y="1828800"/>
            <a:ext cx="3657600" cy="36576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291840" y="1920240"/>
            <a:ext cx="56692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জীবজগৎ ও প্রকৃতির</a:t>
            </a:r>
            <a:endParaRPr lang="en-US" sz="3200" dirty="0"/>
          </a:p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প্রতি ভালোবাসা</a:t>
            </a:r>
            <a:endParaRPr lang="en-US" sz="3200" dirty="0"/>
          </a:p>
        </p:txBody>
      </p:sp>
      <p:sp>
        <p:nvSpPr>
          <p:cNvPr id="14" name="Text 11"/>
          <p:cNvSpPr/>
          <p:nvPr/>
        </p:nvSpPr>
        <p:spPr>
          <a:xfrm>
            <a:off x="3383280" y="438912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A8D5B5"/>
                </a:solidFill>
              </a:rPr>
              <a:t>শ্রেণি: পঞ্চম | বিষয়: ইসলাম শিক্ষা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5C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097280"/>
            <a:ext cx="3657600" cy="3657600"/>
          </a:xfrm>
          <a:prstGeom prst="ellipse">
            <a:avLst/>
          </a:prstGeom>
          <a:solidFill>
            <a:srgbClr val="1E6B42">
              <a:alpha val="40000"/>
            </a:srgbClr>
          </a:solidFill>
          <a:ln w="12700">
            <a:solidFill>
              <a:srgbClr val="1E6B42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2286000"/>
            <a:ext cx="3200400" cy="3200400"/>
          </a:xfrm>
          <a:prstGeom prst="ellipse">
            <a:avLst/>
          </a:prstGeom>
          <a:solidFill>
            <a:srgbClr val="1E6B42">
              <a:alpha val="30000"/>
            </a:srgbClr>
          </a:solidFill>
          <a:ln w="12700">
            <a:solidFill>
              <a:srgbClr val="1E6B42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7432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A5C38"/>
                </a:solidFill>
              </a:rPr>
              <a:t>পাঠের সারসংক্ষেপ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457200" y="868680"/>
            <a:ext cx="347472" cy="420624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868680"/>
            <a:ext cx="34747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5C38"/>
                </a:solidFill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14400" y="886968"/>
            <a:ext cx="7772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8D5B5"/>
                </a:solidFill>
              </a:rPr>
              <a:t>জীববৈচিত্র্য মহান আল্লাহর অপূর্ব সৃষ্টি এবং আমাদের অস্তিত্বের জন্য অপরিহার্য।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435608"/>
            <a:ext cx="347472" cy="420624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435608"/>
            <a:ext cx="34747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5C38"/>
                </a:solidFill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14400" y="1453896"/>
            <a:ext cx="7772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8D5B5"/>
                </a:solidFill>
              </a:rPr>
              <a:t>কুরআনে প্রায় ২০০টি আয়াতে প্রাণিজগৎ সম্পর্কে আলোচনা করা হয়েছে।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002536"/>
            <a:ext cx="347472" cy="420624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002536"/>
            <a:ext cx="34747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5C38"/>
                </a:solidFill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14400" y="2020824"/>
            <a:ext cx="7772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8D5B5"/>
                </a:solidFill>
              </a:rPr>
              <a:t>মহানবি (স.) পশু-পাখি ও উদ্ভিদের প্রতি দয়া ও যত্নশীল হতে নির্দেশ দিয়েছেন।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2569464"/>
            <a:ext cx="347472" cy="420624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569464"/>
            <a:ext cx="34747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5C38"/>
                </a:solidFill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14400" y="2587752"/>
            <a:ext cx="7772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8D5B5"/>
                </a:solidFill>
              </a:rPr>
              <a:t>প্রকৃতি ও জীববৈচিত্র্য রক্ষা করা ইসলামের একটি গুরুত্বপূর্ণ শিক্ষা।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3136392"/>
            <a:ext cx="347472" cy="420624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136392"/>
            <a:ext cx="34747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5C38"/>
                </a:solidFill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914400" y="3154680"/>
            <a:ext cx="7772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8D5B5"/>
                </a:solidFill>
              </a:rPr>
              <a:t>গাছ লাগানো, পরিবেশ পরিষ্কার রাখা এবং প্রাণীদের কষ্ট না দেওয়া আমাদের দায়িত্ব।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1371600" y="3931920"/>
            <a:ext cx="6400800" cy="1005840"/>
          </a:xfrm>
          <a:prstGeom prst="rect">
            <a:avLst/>
          </a:prstGeom>
          <a:solidFill>
            <a:srgbClr val="2D8653"/>
          </a:solidFill>
          <a:ln w="25400">
            <a:solidFill>
              <a:srgbClr val="C8A63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463040" y="3931920"/>
            <a:ext cx="6217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8A63C"/>
                </a:solidFill>
              </a:rPr>
              <a:t>ধন্যবাদ সকলকে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1463040" y="4434840"/>
            <a:ext cx="6217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আল্লাহ হাফেজ | জাযাকাল্লাহু খাইরান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পাঠ পরিচিতি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8412480" cy="50292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601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এই পাঠে আমরা যা শিখব: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1691640"/>
            <a:ext cx="320040" cy="320040"/>
          </a:xfrm>
          <a:prstGeom prst="ellipse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6916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1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868680" y="1645920"/>
            <a:ext cx="78638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05840" y="1645920"/>
            <a:ext cx="75895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E1F"/>
                </a:solidFill>
              </a:rPr>
              <a:t>জীববৈচিত্র্যের গুরুত্ব বুঝতে পারব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2286000"/>
            <a:ext cx="320040" cy="320040"/>
          </a:xfrm>
          <a:prstGeom prst="ellipse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2860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2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868680" y="2240280"/>
            <a:ext cx="78638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05840" y="2240280"/>
            <a:ext cx="75895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E1F"/>
                </a:solidFill>
              </a:rPr>
              <a:t>মানব অস্তিত্ব রক্ষায় জীববৈচিত্র্যের ভূমিকা জানব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7200" y="2880360"/>
            <a:ext cx="320040" cy="320040"/>
          </a:xfrm>
          <a:prstGeom prst="ellipse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8803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3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68680" y="2834640"/>
            <a:ext cx="78638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05840" y="2834640"/>
            <a:ext cx="75895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E1F"/>
                </a:solidFill>
              </a:rPr>
              <a:t>পরিবেশের ভারসাম্য রক্ষায় জীববৈচিত্র্যের প্রয়োজনীয়তা বুঝব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57200" y="3474720"/>
            <a:ext cx="320040" cy="320040"/>
          </a:xfrm>
          <a:prstGeom prst="ellipse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4747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4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868680" y="3429000"/>
            <a:ext cx="78638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05840" y="3429000"/>
            <a:ext cx="75895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E1F"/>
                </a:solidFill>
              </a:rPr>
              <a:t>মানুষ ও জীবজগতের প্রতি দয়া ও ভালোবাসার গুরুত্ব জানব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457200" y="4069080"/>
            <a:ext cx="320040" cy="320040"/>
          </a:xfrm>
          <a:prstGeom prst="ellipse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40690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5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868680" y="4023360"/>
            <a:ext cx="78638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005840" y="4023360"/>
            <a:ext cx="75895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E1F"/>
                </a:solidFill>
              </a:rPr>
              <a:t>জীবজগৎ ও প্রকৃতি রক্ষায় করণীয় কাজ সম্পর্কে জানব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জীববৈচিত্র্যের গুরুত্ব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8412480" cy="1143000"/>
          </a:xfrm>
          <a:prstGeom prst="rect">
            <a:avLst/>
          </a:prstGeom>
          <a:solidFill>
            <a:srgbClr val="E8F0E8"/>
          </a:solidFill>
          <a:ln w="25400">
            <a:solidFill>
              <a:srgbClr val="2D865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14400"/>
            <a:ext cx="137160" cy="1143000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960120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A6B55"/>
                </a:solidFill>
              </a:rPr>
              <a:t>আল্লাহ তা'আলা বলেন: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128016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A2E1F"/>
                </a:solidFill>
              </a:rPr>
              <a:t>"তার নিদর্শনসমূহের মধ্যে রয়েছে আসমান ও জমিনের সৃষ্টি এবং তিনি এ দুয়ের মাঝে যেসব জীবজন্তু ছড়িয়ে দিয়েছেন সেগুলো। আর যখন ইচ্ছে তিনি তাদেরকে একত্রিত করতে সক্ষম।"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1965960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392B"/>
                </a:solidFill>
              </a:rPr>
              <a:t>(সূরা আশ-শুরা, আয়াত: ২৯)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331720"/>
            <a:ext cx="274320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74320" y="2331720"/>
            <a:ext cx="2743200" cy="41148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33172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কুরআনে প্রাণীজগৎ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65760" y="2834640"/>
            <a:ext cx="25603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পবিত্র কুরআনে প্রায় ২০০টি আয়াতে প্রাণিজগতের বিষয়ে উল্লেখ করা হয়েছে।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200400" y="2331720"/>
            <a:ext cx="274320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0" y="2331720"/>
            <a:ext cx="2743200" cy="41148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91840" y="233172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সূরার নামকরণ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291840" y="2834640"/>
            <a:ext cx="25603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বাকারা (গাভি), আন'আম (চতুষ্পদ জন্তু), নাহল (মৌমাছি), নামল (পিঁপড়া), ফিল (হাতি) ইত্যাদি।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126480" y="2331720"/>
            <a:ext cx="274320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126480" y="2331720"/>
            <a:ext cx="2743200" cy="41148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17920" y="2331720"/>
            <a:ext cx="2560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পারস্পর নির্ভরশীলতা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217920" y="2834640"/>
            <a:ext cx="25603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পৃথিবীর প্রতিটি জীবই কোনো না কোনোভাবে পরিবেশের জন্য গুরুত্বপূর্ণ এবং পরস্পর নির্ভরশীল।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মানব অস্তিত্ব রক্ষায় জীববৈচিত্র্যের গুরুত্ব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4023360" cy="45720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91440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উদ্ভিদ থেকে পাই: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74320" y="1463040"/>
            <a:ext cx="274320" cy="320040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1463040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✓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94360" y="1463040"/>
            <a:ext cx="3657600" cy="320040"/>
          </a:xfrm>
          <a:prstGeom prst="rect">
            <a:avLst/>
          </a:prstGeom>
          <a:solidFill>
            <a:srgbClr val="FFFFFF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146304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খাদ্য ও ওষুধপত্র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74320" y="1938528"/>
            <a:ext cx="274320" cy="320040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1938528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✓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94360" y="1938528"/>
            <a:ext cx="3657600" cy="320040"/>
          </a:xfrm>
          <a:prstGeom prst="rect">
            <a:avLst/>
          </a:prstGeom>
          <a:solidFill>
            <a:srgbClr val="F0FAF4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" y="1938528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কাঠ ও বিভিন্ন কাঁচামাল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2414016"/>
            <a:ext cx="274320" cy="320040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4320" y="2414016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✓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94360" y="2414016"/>
            <a:ext cx="3657600" cy="320040"/>
          </a:xfrm>
          <a:prstGeom prst="rect">
            <a:avLst/>
          </a:prstGeom>
          <a:solidFill>
            <a:srgbClr val="FFFFFF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85800" y="2414016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তুলা, তাঁত - পোশাক তৈরি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74320" y="2889504"/>
            <a:ext cx="274320" cy="320040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" y="2889504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✓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94360" y="2889504"/>
            <a:ext cx="3657600" cy="320040"/>
          </a:xfrm>
          <a:prstGeom prst="rect">
            <a:avLst/>
          </a:prstGeom>
          <a:solidFill>
            <a:srgbClr val="F0FAF4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5800" y="2889504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আসবাবপত্র ও জ্বালানি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274320" y="3364992"/>
            <a:ext cx="274320" cy="320040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74320" y="3364992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✓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594360" y="3364992"/>
            <a:ext cx="3657600" cy="320040"/>
          </a:xfrm>
          <a:prstGeom prst="rect">
            <a:avLst/>
          </a:prstGeom>
          <a:solidFill>
            <a:srgbClr val="FFFFFF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85800" y="3364992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বিদ্যালয়ের কাজে ব্যবহৃত কাঠ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846320" y="914400"/>
            <a:ext cx="4023360" cy="457200"/>
          </a:xfrm>
          <a:prstGeom prst="rect">
            <a:avLst/>
          </a:prstGeom>
          <a:solidFill>
            <a:srgbClr val="D4783A"/>
          </a:solidFill>
          <a:ln w="12700">
            <a:solidFill>
              <a:srgbClr val="D4783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937760" y="91440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প্রাণী থেকে পাই: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4846320" y="1463040"/>
            <a:ext cx="274320" cy="320040"/>
          </a:xfrm>
          <a:prstGeom prst="rect">
            <a:avLst/>
          </a:prstGeom>
          <a:solidFill>
            <a:srgbClr val="D4783A"/>
          </a:solidFill>
          <a:ln w="12700">
            <a:solidFill>
              <a:srgbClr val="D4783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46320" y="1463040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✓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5166360" y="1463040"/>
            <a:ext cx="3657600" cy="320040"/>
          </a:xfrm>
          <a:prstGeom prst="rect">
            <a:avLst/>
          </a:prstGeom>
          <a:solidFill>
            <a:srgbClr val="FFFFFF"/>
          </a:solidFill>
          <a:ln w="6350">
            <a:solidFill>
              <a:srgbClr val="F5C9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257800" y="146304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মাছ ও গোশত - খাদ্য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846320" y="1938528"/>
            <a:ext cx="274320" cy="320040"/>
          </a:xfrm>
          <a:prstGeom prst="rect">
            <a:avLst/>
          </a:prstGeom>
          <a:solidFill>
            <a:srgbClr val="D4783A"/>
          </a:solidFill>
          <a:ln w="12700">
            <a:solidFill>
              <a:srgbClr val="D4783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46320" y="1938528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✓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5166360" y="1938528"/>
            <a:ext cx="3657600" cy="320040"/>
          </a:xfrm>
          <a:prstGeom prst="rect">
            <a:avLst/>
          </a:prstGeom>
          <a:solidFill>
            <a:srgbClr val="FFF8F0"/>
          </a:solidFill>
          <a:ln w="6350">
            <a:solidFill>
              <a:srgbClr val="F5C9A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257800" y="1938528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দুধ ও দুগ্ধজাত সামগ্রী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4846320" y="2414016"/>
            <a:ext cx="274320" cy="320040"/>
          </a:xfrm>
          <a:prstGeom prst="rect">
            <a:avLst/>
          </a:prstGeom>
          <a:solidFill>
            <a:srgbClr val="D4783A"/>
          </a:solidFill>
          <a:ln w="12700">
            <a:solidFill>
              <a:srgbClr val="D4783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46320" y="2414016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✓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5166360" y="2414016"/>
            <a:ext cx="3657600" cy="320040"/>
          </a:xfrm>
          <a:prstGeom prst="rect">
            <a:avLst/>
          </a:prstGeom>
          <a:solidFill>
            <a:srgbClr val="FFFFFF"/>
          </a:solidFill>
          <a:ln w="6350">
            <a:solidFill>
              <a:srgbClr val="F5C9A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257800" y="2414016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চামড়া - জুতা ও ব্যাগ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846320" y="2889504"/>
            <a:ext cx="274320" cy="320040"/>
          </a:xfrm>
          <a:prstGeom prst="rect">
            <a:avLst/>
          </a:prstGeom>
          <a:solidFill>
            <a:srgbClr val="D4783A"/>
          </a:solidFill>
          <a:ln w="12700">
            <a:solidFill>
              <a:srgbClr val="D4783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46320" y="2889504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✓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5166360" y="2889504"/>
            <a:ext cx="3657600" cy="320040"/>
          </a:xfrm>
          <a:prstGeom prst="rect">
            <a:avLst/>
          </a:prstGeom>
          <a:solidFill>
            <a:srgbClr val="FFF8F0"/>
          </a:solidFill>
          <a:ln w="6350">
            <a:solidFill>
              <a:srgbClr val="F5C9A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257800" y="2889504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মধু - পুষ্টিকর খাদ্য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4846320" y="3364992"/>
            <a:ext cx="274320" cy="320040"/>
          </a:xfrm>
          <a:prstGeom prst="rect">
            <a:avLst/>
          </a:prstGeom>
          <a:solidFill>
            <a:srgbClr val="D4783A"/>
          </a:solidFill>
          <a:ln w="12700">
            <a:solidFill>
              <a:srgbClr val="D4783A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846320" y="3364992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✓</a:t>
            </a:r>
            <a:endParaRPr lang="en-US" sz="1200" dirty="0"/>
          </a:p>
        </p:txBody>
      </p:sp>
      <p:sp>
        <p:nvSpPr>
          <p:cNvPr id="46" name="Shape 44"/>
          <p:cNvSpPr/>
          <p:nvPr/>
        </p:nvSpPr>
        <p:spPr>
          <a:xfrm>
            <a:off x="5166360" y="3364992"/>
            <a:ext cx="3657600" cy="320040"/>
          </a:xfrm>
          <a:prstGeom prst="rect">
            <a:avLst/>
          </a:prstGeom>
          <a:solidFill>
            <a:srgbClr val="FFFFFF"/>
          </a:solidFill>
          <a:ln w="6350">
            <a:solidFill>
              <a:srgbClr val="F5C9A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257800" y="3364992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ওষুধ তৈরিতে ব্যবহার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274320" y="4572000"/>
            <a:ext cx="8595360" cy="41148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65760" y="457200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আমাদের খাদ্য, বস্ত্র, বাসস্থান, শিক্ষা ও স্বাস্থ্য সুরক্ষা সবকিছুর জন্যই আমরা জীববৈচিত্র্যের উপর নির্ভরশীল।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পরিবেশের ভারসাম্য রক্ষায় জীববৈচিত্র্য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381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14400"/>
            <a:ext cx="4114800" cy="41148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914400"/>
            <a:ext cx="411480" cy="173736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91440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পরিবেশ শীতল রাখা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77240" y="1371600"/>
            <a:ext cx="34747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নদ-নদী, খাল-বিল, পুকুর, হাওর-বাওড়সহ জলাধারগুলো পরিবেশ রক্ষায় বিশাল ভূমিকা পালন করে।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914400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381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914400"/>
            <a:ext cx="4114800" cy="41148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754880" y="914400"/>
            <a:ext cx="411480" cy="173736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0" y="91440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বৃষ্টিপাত ঘটানো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257800" y="1371600"/>
            <a:ext cx="34747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গাছপালা বৃষ্টিপাত ঘটাতে বিশেষ ভূমিকা পালন করে। বনভূমি বৃষ্টিপাতের মাধ্যমে পর্যাপ্ত পানি জমা করে।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2834640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381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2834640"/>
            <a:ext cx="4114800" cy="411480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4320" y="2834640"/>
            <a:ext cx="411480" cy="1737360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283464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বন্যা প্রতিরোধ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77240" y="3291840"/>
            <a:ext cx="34747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নদ-নদী ও জলাভূমির বৃক্ষরোপণ শহরের জলাবদ্ধতা নিরসন, পানির চাহিদা পূরণ ও আবর্জনা পরিশোধনে সহায়তা করে।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54880" y="2834640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  <a:effectLst>
            <a:outerShdw sx="100000" sy="100000" kx="0" ky="0" algn="bl" rotWithShape="0" blurRad="381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0" y="2834640"/>
            <a:ext cx="4114800" cy="411480"/>
          </a:xfrm>
          <a:prstGeom prst="rect">
            <a:avLst/>
          </a:prstGeom>
          <a:solidFill>
            <a:srgbClr val="8B4513"/>
          </a:solidFill>
          <a:ln w="12700">
            <a:solidFill>
              <a:srgbClr val="8B451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754880" y="2834640"/>
            <a:ext cx="411480" cy="1737360"/>
          </a:xfrm>
          <a:prstGeom prst="rect">
            <a:avLst/>
          </a:prstGeom>
          <a:solidFill>
            <a:srgbClr val="8B4513"/>
          </a:solidFill>
          <a:ln w="12700">
            <a:solidFill>
              <a:srgbClr val="8B451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46320" y="283464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অক্সিজেন সরবরাহ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257800" y="3291840"/>
            <a:ext cx="34747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গাছপালা আমাদের বেঁচে থাকার জন্য অপরিহার্য অক্সিজেন সরবরাহ করে। বনভূমি হলো পৃথিবীর ফুসফুস।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মানুষ ও জীবজগতের প্রতি দয়া ও ভালোবাসা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4114800" cy="2103120"/>
          </a:xfrm>
          <a:prstGeom prst="rect">
            <a:avLst/>
          </a:prstGeom>
          <a:solidFill>
            <a:srgbClr val="E8F0E8"/>
          </a:solidFill>
          <a:ln w="19050">
            <a:solidFill>
              <a:srgbClr val="2D865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914400"/>
            <a:ext cx="4114800" cy="36576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91440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কুরআনের আলোকে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371600"/>
            <a:ext cx="3840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হজরত নূহ (আ.)-এর মহাপ্লাবনের সময় মহান আল্লাহ প্রাণিকুলের অস্তিত্ব রক্ষার নির্দেশ দিয়েছিলেন।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2194560"/>
            <a:ext cx="3749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0392B"/>
                </a:solidFill>
              </a:rPr>
              <a:t>"যখন আমার আদেশ এসে গেল এবং চুলা উথলে উঠল; আমি (নূহকে) বললাম, তাতে (নৌকায়) প্রতিটি শ্রেণির (প্রাণীর) দুটি করে জোড়া তুলে নাও।"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283464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6B55"/>
                </a:solidFill>
              </a:rPr>
              <a:t>(সূরা হুদ, আয়াত: ৪০)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663440" y="914400"/>
            <a:ext cx="4114800" cy="2103120"/>
          </a:xfrm>
          <a:prstGeom prst="rect">
            <a:avLst/>
          </a:prstGeom>
          <a:solidFill>
            <a:srgbClr val="FFF8F0"/>
          </a:solidFill>
          <a:ln w="19050">
            <a:solidFill>
              <a:srgbClr val="D4783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63440" y="914400"/>
            <a:ext cx="4114800" cy="365760"/>
          </a:xfrm>
          <a:prstGeom prst="rect">
            <a:avLst/>
          </a:prstGeom>
          <a:solidFill>
            <a:srgbClr val="D4783A"/>
          </a:solidFill>
          <a:ln w="12700">
            <a:solidFill>
              <a:srgbClr val="D478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0" y="91440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হাদিসের আলোকে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754880" y="1371600"/>
            <a:ext cx="3840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মহানবি (স.) পশু-পাখির অধিকার রক্ষায় সোচ্চার ছিলেন। অযথা প্রাণীহত্যা থেকে বিরত থাকতে নির্দেশ দিয়েছেন।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54880" y="2194560"/>
            <a:ext cx="3840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0392B"/>
                </a:solidFill>
              </a:rPr>
              <a:t>"যে ব্যক্তি অন্যায়ভাবে চড়ুই বা তার চেয়ে ছোটো পাখিকে হত্যা করে, আল্লাহ তাকে কিয়ামতের দিন সে সম্পর্কে জিজ্ঞাসা করবেন।"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754880" y="283464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6B55"/>
                </a:solidFill>
              </a:rPr>
              <a:t>(সুনানে নাসায়ি)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74320" y="3154680"/>
            <a:ext cx="85953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A8D5B5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74320" y="3154680"/>
            <a:ext cx="109728" cy="1554480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" y="3200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8653"/>
                </a:solidFill>
              </a:rPr>
              <a:t>ইসলামের শিক্ষা: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02920" y="356616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C8A63C"/>
                </a:solidFill>
              </a:rPr>
              <a:t>★ </a:t>
            </a:r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পশু-পাখিকে কষ্ট না দেওয়া ইসলামের নির্দেশ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C8A63C"/>
                </a:solidFill>
              </a:rPr>
              <a:t>★ </a:t>
            </a:r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সকল প্রাণী পরিচর্যা ও দয়া পাওয়ার অধিকার রাখে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C8A63C"/>
                </a:solidFill>
              </a:rPr>
              <a:t>★ </a:t>
            </a:r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বৃক্ষরোপণ করা সদকায়ে জারিয়া — পাখি বা প্রাণী ফল খেলেও সওয়াব পাওয়া যাবে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</a:rPr>
              <a:t>জীবজগৎ ও প্রকৃতি রক্ষায় আমাদের করণীয়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42062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914400"/>
            <a:ext cx="256032" cy="54864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914400"/>
            <a:ext cx="25603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94360" y="914400"/>
            <a:ext cx="3794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পরিবেশদূষণ রোধ করা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914400"/>
            <a:ext cx="42062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754880" y="914400"/>
            <a:ext cx="256032" cy="54864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0" y="914400"/>
            <a:ext cx="25603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74920" y="914400"/>
            <a:ext cx="3794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পানির অপচয় রোধ করা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" y="1600200"/>
            <a:ext cx="4206240" cy="548640"/>
          </a:xfrm>
          <a:prstGeom prst="rect">
            <a:avLst/>
          </a:prstGeom>
          <a:solidFill>
            <a:srgbClr val="F0FAF4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74320" y="1600200"/>
            <a:ext cx="256032" cy="54864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74320" y="1600200"/>
            <a:ext cx="25603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94360" y="1600200"/>
            <a:ext cx="3794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বেশি বেশি গাছ লাগানো ও যত্ন নেওয়া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54880" y="1600200"/>
            <a:ext cx="4206240" cy="548640"/>
          </a:xfrm>
          <a:prstGeom prst="rect">
            <a:avLst/>
          </a:prstGeom>
          <a:solidFill>
            <a:srgbClr val="F0FAF4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754880" y="1600200"/>
            <a:ext cx="256032" cy="54864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54880" y="1600200"/>
            <a:ext cx="25603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4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074920" y="1600200"/>
            <a:ext cx="3794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প্রাকৃতিক পদ্ধতিতে চাষাবাদ করা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74320" y="2286000"/>
            <a:ext cx="42062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74320" y="2286000"/>
            <a:ext cx="256032" cy="54864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4320" y="2286000"/>
            <a:ext cx="25603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5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94360" y="2286000"/>
            <a:ext cx="3794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সম্পদের অপচয় রোধ করা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754880" y="2286000"/>
            <a:ext cx="42062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754880" y="2286000"/>
            <a:ext cx="256032" cy="54864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754880" y="2286000"/>
            <a:ext cx="25603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6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074920" y="2286000"/>
            <a:ext cx="3794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সুষ্ঠুভাবে প্রাকৃতিক সম্পদের ব্যবহার করা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274320" y="2971800"/>
            <a:ext cx="4206240" cy="548640"/>
          </a:xfrm>
          <a:prstGeom prst="rect">
            <a:avLst/>
          </a:prstGeom>
          <a:solidFill>
            <a:srgbClr val="F0FAF4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274320" y="2971800"/>
            <a:ext cx="256032" cy="54864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74320" y="2971800"/>
            <a:ext cx="25603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7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94360" y="2971800"/>
            <a:ext cx="3794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চারপাশের উদ্ভিদ ও প্রাণীর সঠিক যত্ন ও পরিচর্যা করা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754880" y="2971800"/>
            <a:ext cx="4206240" cy="548640"/>
          </a:xfrm>
          <a:prstGeom prst="rect">
            <a:avLst/>
          </a:prstGeom>
          <a:solidFill>
            <a:srgbClr val="F0FAF4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754880" y="2971800"/>
            <a:ext cx="256032" cy="54864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754880" y="2971800"/>
            <a:ext cx="25603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8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074920" y="2971800"/>
            <a:ext cx="3794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প্রাণীদের অযথা হত্যা না করা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274320" y="3657600"/>
            <a:ext cx="42062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274320" y="3657600"/>
            <a:ext cx="256032" cy="54864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74320" y="3657600"/>
            <a:ext cx="25603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9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94360" y="3657600"/>
            <a:ext cx="3794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পশু-পাখিকে কষ্ট না দেওয়া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754880" y="3657600"/>
            <a:ext cx="42062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754880" y="3657600"/>
            <a:ext cx="256032" cy="54864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754880" y="3657600"/>
            <a:ext cx="25603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10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5074920" y="3657600"/>
            <a:ext cx="3794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নিজ এলাকাবাসীদের উদ্ভিদ ও প্রাণীর যত্নে সচেতন করা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274320" y="4434840"/>
            <a:ext cx="8595360" cy="5486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57200" y="4434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</a:rPr>
              <a:t>মহানবি (স.) বলেছেন: "যে ব্যক্তি একটি গাছ লাগায় এবং তা থেকে কোনো পাখি বা মানুষ ফল খায়, তা তার জন্য সদকা হিসেবে গণ্য হবে।" (সহিহ বুখারি)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অনুশীলনী প্রশ্ন ও উত্তর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8595360" cy="41148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144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সঠিক উত্তরের টিক (✓) দাও: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1417320"/>
            <a:ext cx="85953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417320"/>
            <a:ext cx="6400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(ক) নিচের কোন সূরাটি একটি প্রাণীর নামে নামকরণ করা হয়েছে?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903720" y="1490472"/>
            <a:ext cx="1737360" cy="411480"/>
          </a:xfrm>
          <a:prstGeom prst="rect">
            <a:avLst/>
          </a:prstGeom>
          <a:solidFill>
            <a:srgbClr val="A8D5B5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903720" y="1490472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5C38"/>
                </a:solidFill>
              </a:rPr>
              <a:t>সূরা ফিল ✓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2075688"/>
            <a:ext cx="8595360" cy="566928"/>
          </a:xfrm>
          <a:prstGeom prst="rect">
            <a:avLst/>
          </a:prstGeom>
          <a:solidFill>
            <a:srgbClr val="F0FAF4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075688"/>
            <a:ext cx="6400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(খ) মহান আল্লাহর কোন সৃষ্টি থেকে আমরা অক্সিজেন পাই?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903720" y="2148840"/>
            <a:ext cx="1737360" cy="411480"/>
          </a:xfrm>
          <a:prstGeom prst="rect">
            <a:avLst/>
          </a:prstGeom>
          <a:solidFill>
            <a:srgbClr val="A8D5B5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903720" y="2148840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5C38"/>
                </a:solidFill>
              </a:rPr>
              <a:t>গাছপালা ✓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2734056"/>
            <a:ext cx="859536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734056"/>
            <a:ext cx="6400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(গ) বৃক্ষরোপণের পর তা থেকে কোনো প্রাণী খেলে তা কী হিসেবে গণ্য হয়?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903720" y="2807208"/>
            <a:ext cx="1737360" cy="411480"/>
          </a:xfrm>
          <a:prstGeom prst="rect">
            <a:avLst/>
          </a:prstGeom>
          <a:solidFill>
            <a:srgbClr val="A8D5B5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903720" y="2807208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5C38"/>
                </a:solidFill>
              </a:rPr>
              <a:t>উত্তম ফল / সদকা ✓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74320" y="3392424"/>
            <a:ext cx="8595360" cy="566928"/>
          </a:xfrm>
          <a:prstGeom prst="rect">
            <a:avLst/>
          </a:prstGeom>
          <a:solidFill>
            <a:srgbClr val="F0FAF4"/>
          </a:solidFill>
          <a:ln w="6350">
            <a:solidFill>
              <a:srgbClr val="A8D5B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392424"/>
            <a:ext cx="6400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(ঘ) পরিবেশের পরিচর্যা না করলে পৃথিবীতে কী ঘটবে?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903720" y="3465576"/>
            <a:ext cx="1737360" cy="411480"/>
          </a:xfrm>
          <a:prstGeom prst="rect">
            <a:avLst/>
          </a:prstGeom>
          <a:solidFill>
            <a:srgbClr val="A8D5B5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903720" y="3465576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5C38"/>
                </a:solidFill>
              </a:rPr>
              <a:t>পরিবেশদূষণ বাড়বে ✓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5C38"/>
          </a:solidFill>
          <a:ln w="12700">
            <a:solidFill>
              <a:srgbClr val="1A5C3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শূন্যস্থান পূরণ ও সংক্ষিপ্ত প্রশ্ন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8595360" cy="384048"/>
          </a:xfrm>
          <a:prstGeom prst="rect">
            <a:avLst/>
          </a:prstGeom>
          <a:solidFill>
            <a:srgbClr val="D4783A"/>
          </a:solidFill>
          <a:ln w="12700">
            <a:solidFill>
              <a:srgbClr val="D4783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1440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শূন্যস্থান পূরণ করো: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68580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F5C9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371600"/>
            <a:ext cx="6583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ক) পরিবেশ দূষণ রোধে জীববৈচিত্র্যের _______বজায় রাখা আবশ্যক।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178040" y="1435608"/>
            <a:ext cx="1554480" cy="347472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178040" y="1435608"/>
            <a:ext cx="1554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ভারসাম্য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74320" y="1920240"/>
            <a:ext cx="6858000" cy="457200"/>
          </a:xfrm>
          <a:prstGeom prst="rect">
            <a:avLst/>
          </a:prstGeom>
          <a:solidFill>
            <a:srgbClr val="FFF8F0"/>
          </a:solidFill>
          <a:ln w="6350">
            <a:solidFill>
              <a:srgbClr val="F5C9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920240"/>
            <a:ext cx="6583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খ) মহানবি (স.) নিজে গাছপালার _______করতেন।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178040" y="1984248"/>
            <a:ext cx="1554480" cy="347472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178040" y="1984248"/>
            <a:ext cx="1554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পরিচর্যা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2468880"/>
            <a:ext cx="68580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F5C9A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468880"/>
            <a:ext cx="6583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গ) পরিবেশ রক্ষায় আমরা নিয়মিত গাছের _______করব।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178040" y="2532888"/>
            <a:ext cx="1554480" cy="347472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178040" y="2532888"/>
            <a:ext cx="1554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যত্ন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74320" y="3017520"/>
            <a:ext cx="6858000" cy="457200"/>
          </a:xfrm>
          <a:prstGeom prst="rect">
            <a:avLst/>
          </a:prstGeom>
          <a:solidFill>
            <a:srgbClr val="FFF8F0"/>
          </a:solidFill>
          <a:ln w="6350">
            <a:solidFill>
              <a:srgbClr val="F5C9A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017520"/>
            <a:ext cx="6583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ঘ) জীবজগৎ সংরক্ষণের জন্য প্রাণীদের অযথা _______করব না।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178040" y="3081528"/>
            <a:ext cx="1554480" cy="347472"/>
          </a:xfrm>
          <a:prstGeom prst="rect">
            <a:avLst/>
          </a:prstGeom>
          <a:solidFill>
            <a:srgbClr val="C8A63C"/>
          </a:solidFill>
          <a:ln w="12700">
            <a:solidFill>
              <a:srgbClr val="C8A63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178040" y="3081528"/>
            <a:ext cx="1554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হত্যা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274320" y="3611880"/>
            <a:ext cx="8595360" cy="384048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361188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সংক্ষিপ্ত প্রশ্ন: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274320" y="4069080"/>
            <a:ext cx="274320" cy="27432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4320" y="406908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1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40080" y="40690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মহান আল্লাহ আমাদের উপকারের জন্য সৃষ্ট পাঁচটি সৃষ্টির নাম লেখো।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274320" y="4416552"/>
            <a:ext cx="274320" cy="27432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4320" y="441655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2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40080" y="441655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মহান আল্লাহর সৃষ্ট উদ্ভিদ থেকে আমরা কী উপকার পাই?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274320" y="4764024"/>
            <a:ext cx="274320" cy="274320"/>
          </a:xfrm>
          <a:prstGeom prst="rect">
            <a:avLst/>
          </a:prstGeom>
          <a:solidFill>
            <a:srgbClr val="2D8653"/>
          </a:solidFill>
          <a:ln w="12700">
            <a:solidFill>
              <a:srgbClr val="2D865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74320" y="476402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3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40080" y="4764024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E1F"/>
                </a:solidFill>
              </a:rPr>
              <a:t>হজরত আবু বকর (রা.) যুদ্ধের সময় সৈনাবাহিনীকে কী নির্দেশ দিতেন?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জীবজগৎ ও প্রকৃতির প্রতি ভালোবাসা</dc:title>
  <dc:subject>PptxGenJS Presentation</dc:subject>
  <dc:creator>PptxGenJS</dc:creator>
  <cp:lastModifiedBy>PptxGenJS</cp:lastModifiedBy>
  <cp:revision>1</cp:revision>
  <dcterms:created xsi:type="dcterms:W3CDTF">2026-04-16T23:48:04Z</dcterms:created>
  <dcterms:modified xsi:type="dcterms:W3CDTF">2026-04-16T23:48:04Z</dcterms:modified>
</cp:coreProperties>
</file>