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8"/>
  </p:notesMasterIdLst>
  <p:sldIdLst>
    <p:sldId id="283" r:id="rId2"/>
    <p:sldId id="258" r:id="rId3"/>
    <p:sldId id="266" r:id="rId4"/>
    <p:sldId id="282" r:id="rId5"/>
    <p:sldId id="269" r:id="rId6"/>
    <p:sldId id="270" r:id="rId7"/>
    <p:sldId id="294" r:id="rId8"/>
    <p:sldId id="271" r:id="rId9"/>
    <p:sldId id="285" r:id="rId10"/>
    <p:sldId id="288" r:id="rId11"/>
    <p:sldId id="290" r:id="rId12"/>
    <p:sldId id="289" r:id="rId13"/>
    <p:sldId id="317" r:id="rId14"/>
    <p:sldId id="297" r:id="rId15"/>
    <p:sldId id="298" r:id="rId16"/>
    <p:sldId id="287" r:id="rId17"/>
    <p:sldId id="291" r:id="rId18"/>
    <p:sldId id="299" r:id="rId19"/>
    <p:sldId id="300" r:id="rId20"/>
    <p:sldId id="296" r:id="rId21"/>
    <p:sldId id="301" r:id="rId22"/>
    <p:sldId id="310" r:id="rId23"/>
    <p:sldId id="311" r:id="rId24"/>
    <p:sldId id="316" r:id="rId25"/>
    <p:sldId id="313" r:id="rId26"/>
    <p:sldId id="31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7T14:46:22.64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7T14:46:23.722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CAD3-7811-4A11-8554-2D75D2DCF1D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6B8B-058B-4EA8-A565-9E967BFA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 ঘনক সম্পর্কে বুঝাবেন এবং ঘনক কাকে বলে মুখে বলবেন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6B8B-058B-4EA8-A565-9E967BFA0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6B8B-058B-4EA8-A565-9E967BFA08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bn-IN" sz="2000" baseline="0" dirty="0">
                <a:latin typeface="Nikosh" panose="02000000000000000000" pitchFamily="2" charset="0"/>
                <a:cs typeface="Nikosh" panose="02000000000000000000" pitchFamily="2" charset="0"/>
              </a:rPr>
              <a:t> বোর্ডে ছবি এঁকে বুঝাবেন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6B8B-058B-4EA8-A565-9E967BFA0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6B8B-058B-4EA8-A565-9E967BFA08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1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5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5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ABEC-92D5-4BE7-8026-4DDE48061F6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7A9B-5ADE-4420-8DC5-77B22C32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customXml" Target="../ink/ink2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 /><Relationship Id="rId13" Type="http://schemas.openxmlformats.org/officeDocument/2006/relationships/oleObject" Target="../embeddings/oleObject8.bin" /><Relationship Id="rId3" Type="http://schemas.openxmlformats.org/officeDocument/2006/relationships/oleObject" Target="../embeddings/oleObject1.bin" /><Relationship Id="rId7" Type="http://schemas.openxmlformats.org/officeDocument/2006/relationships/oleObject" Target="../embeddings/oleObject3.bin" /><Relationship Id="rId12" Type="http://schemas.openxmlformats.org/officeDocument/2006/relationships/oleObject" Target="../embeddings/oleObject7.bin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wmf" /><Relationship Id="rId11" Type="http://schemas.openxmlformats.org/officeDocument/2006/relationships/oleObject" Target="../embeddings/oleObject6.bin" /><Relationship Id="rId5" Type="http://schemas.openxmlformats.org/officeDocument/2006/relationships/oleObject" Target="../embeddings/oleObject2.bin" /><Relationship Id="rId10" Type="http://schemas.openxmlformats.org/officeDocument/2006/relationships/oleObject" Target="../embeddings/oleObject5.bin" /><Relationship Id="rId4" Type="http://schemas.openxmlformats.org/officeDocument/2006/relationships/image" Target="../media/image25.wmf" /><Relationship Id="rId9" Type="http://schemas.openxmlformats.org/officeDocument/2006/relationships/oleObject" Target="../embeddings/oleObject4.bin" /><Relationship Id="rId14" Type="http://schemas.openxmlformats.org/officeDocument/2006/relationships/image" Target="../media/image28.wm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wm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 /><Relationship Id="rId7" Type="http://schemas.openxmlformats.org/officeDocument/2006/relationships/image" Target="../media/image37.wmf" /><Relationship Id="rId2" Type="http://schemas.openxmlformats.org/officeDocument/2006/relationships/oleObject" Target="../embeddings/oleObject10.bin" /><Relationship Id="rId1" Type="http://schemas.openxmlformats.org/officeDocument/2006/relationships/slideLayout" Target="../slideLayouts/slideLayout7.xml" /><Relationship Id="rId6" Type="http://schemas.openxmlformats.org/officeDocument/2006/relationships/oleObject" Target="../embeddings/oleObject12.bin" /><Relationship Id="rId5" Type="http://schemas.openxmlformats.org/officeDocument/2006/relationships/image" Target="../media/image36.wmf" /><Relationship Id="rId4" Type="http://schemas.openxmlformats.org/officeDocument/2006/relationships/oleObject" Target="../embeddings/oleObject11.bin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Relationship Id="rId4" Type="http://schemas.openxmlformats.org/officeDocument/2006/relationships/slide" Target="slide2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4351" y="3244334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ক্লাসে তোমাদের স্বাগত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7200" dirty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ক্লাসে তোমাদের স্বাগত</a:t>
            </a:r>
            <a:endParaRPr lang="en-US" sz="7200" dirty="0">
              <a:solidFill>
                <a:prstClr val="whit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2" descr="flower | Definition, Anatomy, Physiology, &amp;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373" y="2630548"/>
            <a:ext cx="9572801" cy="304698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ক্লাসে তোমাদের স্বাগত</a:t>
            </a:r>
            <a:endParaRPr lang="en-US" sz="9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4D7719-CFC1-C308-FB7D-73DA09C362B4}"/>
                  </a:ext>
                </a:extLst>
              </p14:cNvPr>
              <p14:cNvContentPartPr/>
              <p14:nvPr/>
            </p14:nvContentPartPr>
            <p14:xfrm>
              <a:off x="9365865" y="756039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4D7719-CFC1-C308-FB7D-73DA09C362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0865" y="7470394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07278B-4CA8-C271-8A35-B45AA24D3415}"/>
                  </a:ext>
                </a:extLst>
              </p14:cNvPr>
              <p14:cNvContentPartPr/>
              <p14:nvPr/>
            </p14:nvContentPartPr>
            <p14:xfrm>
              <a:off x="5961705" y="77108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07278B-4CA8-C271-8A35-B45AA24D34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6705" y="7620874"/>
                <a:ext cx="9000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6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1"/>
            <a:ext cx="8915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সমগ্রতলের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2192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9718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96400" y="29718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9718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29718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2971800"/>
            <a:ext cx="1219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6200" y="29718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32443"/>
              </p:ext>
            </p:extLst>
          </p:nvPr>
        </p:nvGraphicFramePr>
        <p:xfrm>
          <a:off x="1943101" y="3076575"/>
          <a:ext cx="60959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03040" progId="Equation.3">
                  <p:embed/>
                </p:oleObj>
              </mc:Choice>
              <mc:Fallback>
                <p:oleObj name="Equation" r:id="rId3" imgW="177480" imgH="203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1" y="3076575"/>
                        <a:ext cx="60959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19502" y="3194566"/>
          <a:ext cx="60959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203040" progId="Equation.3">
                  <p:embed/>
                </p:oleObj>
              </mc:Choice>
              <mc:Fallback>
                <p:oleObj name="Equation" r:id="rId5" imgW="177480" imgH="2030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2" y="3194566"/>
                        <a:ext cx="60959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90007"/>
              </p:ext>
            </p:extLst>
          </p:nvPr>
        </p:nvGraphicFramePr>
        <p:xfrm>
          <a:off x="4921354" y="3727966"/>
          <a:ext cx="2131561" cy="1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03040" progId="Equation.3">
                  <p:embed/>
                </p:oleObj>
              </mc:Choice>
              <mc:Fallback>
                <p:oleObj name="Equation" r:id="rId7" imgW="253800" imgH="2030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54" y="3727966"/>
                        <a:ext cx="2131561" cy="1304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591301" y="3112532"/>
          <a:ext cx="60959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3">
                  <p:embed/>
                </p:oleObj>
              </mc:Choice>
              <mc:Fallback>
                <p:oleObj name="Equation" r:id="rId9" imgW="17748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1" y="3112532"/>
                        <a:ext cx="60959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039101" y="3076575"/>
          <a:ext cx="60959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03040" progId="Equation.3">
                  <p:embed/>
                </p:oleObj>
              </mc:Choice>
              <mc:Fallback>
                <p:oleObj name="Equation" r:id="rId10" imgW="177480" imgH="2030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1" y="3076575"/>
                        <a:ext cx="60959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525001" y="3061216"/>
          <a:ext cx="60959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03040" progId="Equation.3">
                  <p:embed/>
                </p:oleObj>
              </mc:Choice>
              <mc:Fallback>
                <p:oleObj name="Equation" r:id="rId11" imgW="177480" imgH="20304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1" y="3061216"/>
                        <a:ext cx="60959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19400" y="3276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1975" y="32062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32861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334327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1600" y="32861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35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81576" y="3112532"/>
          <a:ext cx="60959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203040" progId="Equation.3">
                  <p:embed/>
                </p:oleObj>
              </mc:Choice>
              <mc:Fallback>
                <p:oleObj name="Equation" r:id="rId12" imgW="177480" imgH="20304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6" y="3112532"/>
                        <a:ext cx="60959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144000" y="1219200"/>
          <a:ext cx="8715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203040" progId="Equation.3">
                  <p:embed/>
                </p:oleObj>
              </mc:Choice>
              <mc:Fallback>
                <p:oleObj name="Equation" r:id="rId13" imgW="253800" imgH="20304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1219200"/>
                        <a:ext cx="871538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9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618" y="2676958"/>
            <a:ext cx="10568763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6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সমগ্র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তলের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সমগ্রতলের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= </a:t>
            </a:r>
          </a:p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=   6(6)</a:t>
            </a:r>
            <a:r>
              <a:rPr lang="en-US" sz="4000" baseline="30000" dirty="0">
                <a:latin typeface="Nikosh" panose="02000000000000000000" pitchFamily="2" charset="0"/>
                <a:cs typeface="Nikosh" panose="02000000000000000000" pitchFamily="2" charset="0"/>
              </a:rPr>
              <a:t>2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সে.মি</a:t>
            </a:r>
            <a:endParaRPr lang="en-US" sz="4000" baseline="30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=    216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.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63388"/>
              </p:ext>
            </p:extLst>
          </p:nvPr>
        </p:nvGraphicFramePr>
        <p:xfrm>
          <a:off x="8889447" y="2852703"/>
          <a:ext cx="1447801" cy="88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9447" y="2852703"/>
                        <a:ext cx="1447801" cy="886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67323" y="208183"/>
            <a:ext cx="491143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3B7AD-36E1-89AB-0A5A-933F34A7D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47" y="0"/>
            <a:ext cx="2336215" cy="19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399" y="3050370"/>
            <a:ext cx="1079961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ঘনকের 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তন = (দৈর্ঘ্য × দৈর্ঘ্য × দৈর্ঘ্য) ঘন একক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399" y="3962399"/>
            <a:ext cx="11029335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as-IN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∴ ঘনকের 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তন =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a.a.a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ঘনএকক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∴ ঘনকের 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তন =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sz="3600" baseline="30000" dirty="0"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ঘনএকক</a:t>
            </a:r>
          </a:p>
          <a:p>
            <a:endParaRPr lang="as-IN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" y="304800"/>
            <a:ext cx="11029335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72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72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72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নির্ণয়ের</a:t>
            </a:r>
            <a:r>
              <a:rPr lang="en-US" sz="72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endParaRPr lang="en-US" sz="7200" dirty="0">
              <a:solidFill>
                <a:srgbClr val="99003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33399" y="304800"/>
            <a:ext cx="1102933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80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80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80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endParaRPr lang="en-US" dirty="0">
              <a:solidFill>
                <a:srgbClr val="99003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1816340"/>
            <a:ext cx="4128039" cy="3299791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25276" y="4885298"/>
            <a:ext cx="101138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প্রস্থ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7" y="5434088"/>
            <a:ext cx="10113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দৈর্ঘ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5276" y="2919348"/>
            <a:ext cx="183745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উচ্চতা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5621280">
            <a:off x="8092984" y="2019544"/>
            <a:ext cx="247322" cy="200494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621280">
            <a:off x="7984958" y="3392358"/>
            <a:ext cx="129065" cy="311817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>
            <a:off x="1593273" y="5116131"/>
            <a:ext cx="2661190" cy="63591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7" grpId="0" animBg="1"/>
      <p:bldP spid="8" grpId="0" animBg="1"/>
      <p:bldP spid="10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8" y="985778"/>
            <a:ext cx="8478169" cy="4831323"/>
          </a:xfrm>
          <a:prstGeom prst="rect">
            <a:avLst/>
          </a:prstGeom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1004000" y="1049479"/>
            <a:ext cx="8320109" cy="4724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04000" y="4834125"/>
            <a:ext cx="8320109" cy="92485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01235" y="4573370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542" y="1649626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3209" y="5875221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12521" y="774289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336" y="5562601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1999" y="0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1220" y="4210375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8944" y="1420620"/>
            <a:ext cx="6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8965" y="6117685"/>
            <a:ext cx="34208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ঘনকের পৃষ্ঠতলের কর্ণ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963" y="6117685"/>
            <a:ext cx="24498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ঘনকের কর্ণ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3844" y="3792610"/>
            <a:ext cx="1549370" cy="23552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024255" y="5043056"/>
            <a:ext cx="2148710" cy="103909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63851" y="159372"/>
            <a:ext cx="24498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ঘনকের কর্ণ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759882"/>
            <a:ext cx="12191999" cy="3919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bn-IN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ঘনকের বাহুর দৈর্ঘ্য বা ধার 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 </a:t>
            </a:r>
            <a:r>
              <a:rPr lang="bn-IN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ঘকেরকর্ণের দৈর্ঘ্য 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= ∙ (</a:t>
            </a:r>
            <a:r>
              <a:rPr lang="en-US" alt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altLang="en-US" sz="4000" baseline="30000" dirty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  <a:r>
              <a:rPr lang="en-US" alt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altLang="en-US" sz="4000" baseline="30000" dirty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  <a:r>
              <a:rPr lang="en-US" alt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altLang="en-US" sz="4000" baseline="30000" dirty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bn-IN" altLang="en-US" sz="4400" baseline="30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altLang="en-US" sz="44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alt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=∙3</a:t>
            </a:r>
            <a:r>
              <a:rPr lang="en-US" alt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altLang="en-US" sz="4000" baseline="30000" dirty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bn-IN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=</a:t>
            </a: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∙3</a:t>
            </a:r>
            <a:r>
              <a:rPr lang="en-US" alt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bn-IN" alt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alt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aseline="30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  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382773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ঘনকের কর্ণের দৈর্ঘ্য নির্ণয় </a:t>
            </a:r>
            <a:endParaRPr lang="en-US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8786" y="231223"/>
            <a:ext cx="4911436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3" y="1665080"/>
            <a:ext cx="1102933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“ক” </a:t>
            </a:r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দলের জন্য</a:t>
            </a:r>
            <a:endParaRPr lang="en-US" sz="4400" dirty="0">
              <a:solidFill>
                <a:srgbClr val="99003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63" y="4061916"/>
            <a:ext cx="11029335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ঘনকের ধার </a:t>
            </a:r>
            <a:r>
              <a:rPr lang="en-US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 </a:t>
            </a:r>
            <a:r>
              <a:rPr lang="en-US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 হলে ঘনকের আয়তন </a:t>
            </a:r>
            <a:r>
              <a:rPr lang="en-US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bn-IN" alt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কর্ণের দৈর্ঘ্য </a:t>
            </a:r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 ?</a:t>
            </a:r>
            <a:endParaRPr lang="en-US" sz="4400" dirty="0">
              <a:solidFill>
                <a:srgbClr val="99003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017714"/>
            <a:ext cx="12191999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ঘনকের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2400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আয়তন এবং পৃষ্ঠতলের ক্ষেত্রফল কত?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02119"/>
            <a:ext cx="12192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“খ” </a:t>
            </a:r>
            <a:r>
              <a:rPr lang="bn-IN" sz="4400" dirty="0"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দলের জন্য</a:t>
            </a:r>
            <a:endParaRPr lang="en-US" sz="4400" dirty="0">
              <a:solidFill>
                <a:srgbClr val="99003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64607"/>
            <a:ext cx="5458691" cy="40421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bn-IN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সমাধানঃ  ঘনকের  ধার  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a=6 </a:t>
            </a:r>
            <a:r>
              <a:rPr lang="bn-IN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ঘকেরকর্ণের দৈর্ঘ্য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=∙3</a:t>
            </a:r>
            <a:r>
              <a:rPr lang="en-US" altLang="en-US" sz="3200" i="1" dirty="0">
                <a:latin typeface="Nikosh" panose="02000000000000000000" pitchFamily="2" charset="0"/>
                <a:cs typeface="Nikosh" panose="02000000000000000000" pitchFamily="2" charset="0"/>
              </a:rPr>
              <a:t>*6=6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∙3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কারণ আমরা জানি </a:t>
            </a:r>
            <a:endParaRPr lang="en-US" alt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ঘকের  কর্ণের দৈর্ঘ্য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= ∙3a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aseline="30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1967"/>
            <a:ext cx="1219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তোমাদের উত্তরের সাথে মিলিয়ে নাও</a:t>
            </a:r>
            <a:endParaRPr lang="en-US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8693" y="3318570"/>
            <a:ext cx="6733307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সমাধানঃমনে করি,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ঘনকের ধার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a=6 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</a:p>
          <a:p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আমরা জানি,ঘনকের আওয়তন=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a</a:t>
            </a:r>
            <a:r>
              <a:rPr lang="en-US" sz="3200" baseline="30000" dirty="0"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  <a:r>
              <a:rPr lang="bn-IN" sz="3200" baseline="30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  ঘন সে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</a:p>
          <a:p>
            <a:r>
              <a:rPr lang="bn-IN" sz="3200" baseline="30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=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6</a:t>
            </a:r>
            <a:r>
              <a:rPr lang="en-US" sz="3200" baseline="30000" dirty="0">
                <a:latin typeface="Nikosh" panose="02000000000000000000" pitchFamily="2" charset="0"/>
                <a:cs typeface="Nikosh" panose="02000000000000000000" pitchFamily="2" charset="0"/>
              </a:rPr>
              <a:t>3  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ঘন সে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</a:p>
          <a:p>
            <a:r>
              <a:rPr lang="en-US" sz="3200" baseline="30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=216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ঘন সে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</a:p>
        </p:txBody>
      </p:sp>
    </p:spTree>
    <p:extLst>
      <p:ext uri="{BB962C8B-B14F-4D97-AF65-F5344CB8AC3E}">
        <p14:creationId xmlns:p14="http://schemas.microsoft.com/office/powerpoint/2010/main" val="14701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366" y="1518557"/>
            <a:ext cx="10764980" cy="5242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মাধানঃমনে করি,ঘনকটির ধার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             আমরা জানি,ঘনকের সমগ্র তলের ক্ষেত্রফল=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              এবং ঘনকের আয়তন =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sz="2800" baseline="30000" dirty="0"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</a:p>
          <a:p>
            <a:r>
              <a:rPr lang="bn-IN" sz="2800" baseline="300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bn-IN" sz="3600" baseline="30000" dirty="0">
                <a:latin typeface="Nikosh" panose="02000000000000000000" pitchFamily="2" charset="0"/>
                <a:cs typeface="Nikosh" panose="02000000000000000000" pitchFamily="2" charset="0"/>
              </a:rPr>
              <a:t>প্রশ্নমতে,               </a:t>
            </a:r>
            <a:r>
              <a:rPr lang="en-US" sz="3600" baseline="30000" dirty="0">
                <a:latin typeface="Nikosh" panose="02000000000000000000" pitchFamily="2" charset="0"/>
                <a:cs typeface="Nikosh" panose="02000000000000000000" pitchFamily="2" charset="0"/>
              </a:rPr>
              <a:t>       =  2400</a:t>
            </a:r>
            <a:endParaRPr lang="bn-IN" sz="3600" baseline="30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aseline="30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=       400</a:t>
            </a:r>
            <a:endParaRPr lang="bn-IN" sz="2800" baseline="30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=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20</a:t>
            </a:r>
            <a:endParaRPr lang="bn-IN" alt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ঘনকের ধার=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20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</a:p>
          <a:p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ঘনকের আয়তন = 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20</a:t>
            </a:r>
            <a:r>
              <a:rPr lang="en-US" sz="2800" baseline="30000" dirty="0"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ঘন সে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endParaRPr lang="en-US" alt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=8000 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ঘন সে</a:t>
            </a:r>
            <a:r>
              <a:rPr lang="en-US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alt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endParaRPr lang="en-US" alt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2800" baseline="30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19608"/>
              </p:ext>
            </p:extLst>
          </p:nvPr>
        </p:nvGraphicFramePr>
        <p:xfrm>
          <a:off x="7223130" y="1692706"/>
          <a:ext cx="1447801" cy="88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3">
                  <p:embed/>
                </p:oleObj>
              </mc:Choice>
              <mc:Fallback>
                <p:oleObj name="Equation" r:id="rId2" imgW="25380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0" y="1692706"/>
                        <a:ext cx="1447801" cy="886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11563"/>
              </p:ext>
            </p:extLst>
          </p:nvPr>
        </p:nvGraphicFramePr>
        <p:xfrm>
          <a:off x="1827473" y="2943672"/>
          <a:ext cx="1013396" cy="62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473" y="2943672"/>
                        <a:ext cx="1013396" cy="620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6660"/>
              </p:ext>
            </p:extLst>
          </p:nvPr>
        </p:nvGraphicFramePr>
        <p:xfrm>
          <a:off x="2103186" y="3494746"/>
          <a:ext cx="737683" cy="64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03040" progId="Equation.3">
                  <p:embed/>
                </p:oleObj>
              </mc:Choice>
              <mc:Fallback>
                <p:oleObj name="Equation" r:id="rId6" imgW="177480" imgH="2030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186" y="3494746"/>
                        <a:ext cx="737683" cy="645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46366" y="390297"/>
            <a:ext cx="107649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</a:t>
            </a:r>
            <a:r>
              <a:rPr lang="bn-IN" alt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তোমাদের উত্তরের সাথে মিলিয়ে নাও</a:t>
            </a:r>
            <a:endParaRPr lang="en-US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33FCA-877F-05D2-0D44-78481519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12192000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4385" y="117714"/>
            <a:ext cx="447182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" panose="02000000000000000000" pitchFamily="2" charset="0"/>
                <a:cs typeface="Nikosh" panose="02000000000000000000" pitchFamily="2" charset="0"/>
              </a:rPr>
              <a:t>   পরিচিতি 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050" name="Picture 2" descr="SSC Math Solution 2021 ক্লাস ৯-১০ গণিত সমাধান ২০২১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7" y="848480"/>
            <a:ext cx="3041138" cy="3041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36058" y="4281666"/>
            <a:ext cx="4937926" cy="2293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বিষয়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গণিত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অধ্যায়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১৬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পাঠ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8" name="Picture 4" descr="HD wallpaper: Single Red Tulip, Aero, White, Nature, Tulips, Flower, Spring  | Wallpaper Fl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35363"/>
          <a:stretch/>
        </p:blipFill>
        <p:spPr bwMode="auto">
          <a:xfrm>
            <a:off x="4989078" y="1721361"/>
            <a:ext cx="1482436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49F6A-BEC5-2BDA-B115-F23366A3A9FA}"/>
              </a:ext>
            </a:extLst>
          </p:cNvPr>
          <p:cNvSpPr txBox="1"/>
          <p:nvPr/>
        </p:nvSpPr>
        <p:spPr>
          <a:xfrm>
            <a:off x="318016" y="3693298"/>
            <a:ext cx="7429444" cy="316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C00000"/>
                </a:solidFill>
              </a:rPr>
              <a:t>ইনামুল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হক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তোতা</a:t>
            </a:r>
            <a:endParaRPr lang="en-GB" sz="4800" b="1" dirty="0">
              <a:solidFill>
                <a:srgbClr val="C00000"/>
              </a:solidFill>
            </a:endParaRPr>
          </a:p>
          <a:p>
            <a:r>
              <a:rPr lang="en-GB" sz="4800" b="1" dirty="0" err="1">
                <a:solidFill>
                  <a:srgbClr val="C00000"/>
                </a:solidFill>
              </a:rPr>
              <a:t>সহকারী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শিক্ষক</a:t>
            </a:r>
            <a:endParaRPr lang="en-GB" sz="4800" b="1" dirty="0">
              <a:solidFill>
                <a:srgbClr val="C00000"/>
              </a:solidFill>
            </a:endParaRPr>
          </a:p>
          <a:p>
            <a:r>
              <a:rPr lang="en-GB" sz="4800" b="1" dirty="0" err="1">
                <a:solidFill>
                  <a:srgbClr val="C00000"/>
                </a:solidFill>
              </a:rPr>
              <a:t>রাস্তি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আহমদিয়া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দাঃ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মাঃ</a:t>
            </a:r>
            <a:endParaRPr lang="en-GB" sz="4000" b="1" dirty="0">
              <a:solidFill>
                <a:srgbClr val="C00000"/>
              </a:solidFill>
            </a:endParaRPr>
          </a:p>
          <a:p>
            <a:r>
              <a:rPr lang="en-GB" sz="4800" b="1" dirty="0" err="1">
                <a:solidFill>
                  <a:srgbClr val="C00000"/>
                </a:solidFill>
              </a:rPr>
              <a:t>মাদারীপুর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সদর</a:t>
            </a:r>
            <a:r>
              <a:rPr lang="en-GB" sz="4800" b="1" dirty="0">
                <a:solidFill>
                  <a:srgbClr val="C00000"/>
                </a:solidFill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C4DE1-1431-BF67-0972-2FA68F3D1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8" y="-1725369"/>
            <a:ext cx="305105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IN" sz="9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96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857" y="1920895"/>
            <a:ext cx="1217814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ঘনক কাকে বলে?</a:t>
            </a:r>
          </a:p>
          <a:p>
            <a:pPr lvl="0" algn="ctr"/>
            <a:r>
              <a:rPr lang="en-US" sz="4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আয়তকার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দৈর্ঘ্য,প্রস্থ,এবং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 হলে তাকে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ঘনক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714" y="3486257"/>
            <a:ext cx="1219199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 উত্তর মিলিয়ে নাও</a:t>
            </a:r>
          </a:p>
          <a:p>
            <a:pPr lvl="0" algn="ctr"/>
            <a:r>
              <a:rPr lang="en-US" sz="4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2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97FC5-950A-F6A4-9B70-A1F92E22C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6473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ঘনকের ধার 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 সমগ্র তলের ক্ষেত্রফল কত বর্গ সে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মি?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096001" y="4738254"/>
            <a:ext cx="37400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7200" dirty="0">
                <a:latin typeface="Nikosh" panose="02000000000000000000" pitchFamily="2" charset="0"/>
                <a:cs typeface="Nikosh" panose="02000000000000000000" pitchFamily="2" charset="0"/>
              </a:rPr>
              <a:t>ঘ) 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104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12618" y="4585855"/>
            <a:ext cx="32864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altLang="en-US" sz="7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</a:t>
            </a:r>
            <a:r>
              <a:rPr lang="en-US" altLang="en-US" sz="7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96</a:t>
            </a:r>
            <a:r>
              <a:rPr lang="bn-IN" altLang="en-US" sz="7200" i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altLang="en-US" sz="7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096000" y="2784762"/>
            <a:ext cx="3928171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.64</a:t>
            </a:r>
            <a:r>
              <a:rPr lang="bn-IN" altLang="en-US" sz="72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alt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12617" y="2784762"/>
            <a:ext cx="3286411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7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en-US" altLang="en-US" sz="7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.16</a:t>
            </a:r>
          </a:p>
        </p:txBody>
      </p:sp>
    </p:spTree>
    <p:extLst>
      <p:ext uri="{BB962C8B-B14F-4D97-AF65-F5344CB8AC3E}">
        <p14:creationId xmlns:p14="http://schemas.microsoft.com/office/powerpoint/2010/main" val="37578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A641C-7006-85D9-3038-1C4490B1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84" y="-311636"/>
            <a:ext cx="12450283" cy="7072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0842" y="-311636"/>
            <a:ext cx="11091158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আপনার উত্তর সঠিক হয়েছে ,ধন্যবাদ</a:t>
            </a:r>
            <a:endParaRPr lang="en-US" sz="8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763492" y="5247174"/>
            <a:ext cx="38093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পরের প্রশ্ন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9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C8EA3-0C18-BE82-9D5E-05052795B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11904878" cy="7142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6473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ঘনকের ধার 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5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 ঘনকের আয়তন কত ঘন সে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মি?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952440" y="4396720"/>
            <a:ext cx="383162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7200" dirty="0">
                <a:latin typeface="Nikosh" panose="02000000000000000000" pitchFamily="2" charset="0"/>
                <a:cs typeface="Nikosh" panose="02000000000000000000" pitchFamily="2" charset="0"/>
              </a:rPr>
              <a:t>ঘ) 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115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12618" y="4585855"/>
            <a:ext cx="396346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(গ)</a:t>
            </a: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125</a:t>
            </a:r>
            <a:r>
              <a:rPr lang="bn-IN" altLang="en-US" sz="72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alt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096001" y="2784762"/>
            <a:ext cx="428550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.150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12618" y="2833163"/>
            <a:ext cx="375658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en-US" altLang="en-US" sz="7200" dirty="0">
                <a:latin typeface="Nikosh" panose="02000000000000000000" pitchFamily="2" charset="0"/>
                <a:cs typeface="Nikosh" panose="02000000000000000000" pitchFamily="2" charset="0"/>
              </a:rPr>
              <a:t>.25</a:t>
            </a:r>
            <a:r>
              <a:rPr lang="bn-IN" altLang="en-US" sz="72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alt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C854E-8A88-70EC-3BD3-93618B6B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"/>
            <a:ext cx="12600740" cy="6877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019" y="526473"/>
            <a:ext cx="12017721" cy="2902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আপনার উত্তর সঠিক হয়েছে ,ধন্যবাদ</a:t>
            </a:r>
            <a:endParaRPr lang="en-US" sz="8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5763492" y="6168721"/>
            <a:ext cx="42418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পরের প্রশ্ন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3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31929" y="0"/>
            <a:ext cx="12323929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bn-IN" sz="9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" y="5226784"/>
            <a:ext cx="12192001" cy="1631216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ঘনকের সমগ্র তলের ক্ষেত্রফল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1728</a:t>
            </a:r>
            <a:r>
              <a:rPr lang="bn-IN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 সে মি হলে ঘনকের আয়তন এবং পৃষ্ঠতলের ক্ষেত্রফল কত হবে?</a:t>
            </a:r>
            <a:endParaRPr lang="en-US" sz="4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3623" y="1080621"/>
            <a:ext cx="8599849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2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bn-IN" sz="96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255278-5AA5-A0B4-EE0F-051F48D5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94" y="-77881"/>
            <a:ext cx="12770420" cy="6935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887" y="516835"/>
            <a:ext cx="562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" panose="02000000000000000000" pitchFamily="2" charset="0"/>
                <a:cs typeface="Nikosh" panose="02000000000000000000" pitchFamily="2" charset="0"/>
              </a:rPr>
              <a:t>     ছবিগুলোলক্ষ্য কর</a:t>
            </a:r>
            <a:endParaRPr lang="en-US" sz="4800" dirty="0"/>
          </a:p>
        </p:txBody>
      </p:sp>
      <p:pic>
        <p:nvPicPr>
          <p:cNvPr id="3074" name="Picture 2" descr="13,323 Solid Cube Photos - Free &amp;amp; Royalty-Free Stock Photos from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16" y="1506974"/>
            <a:ext cx="4252637" cy="4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leenex Kleenex Ultra Soft Facial Tissues, Holiday Boxes, 55 Tissues per Cube  Box, 1 Pack ... | The Home Depot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6" y="1506974"/>
            <a:ext cx="4985145" cy="49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B388B3-1833-02CC-8491-B99EA22D1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" y="39035"/>
            <a:ext cx="14923669" cy="6750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57" y="1438578"/>
            <a:ext cx="5238308" cy="4530033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 rot="11049155" flipV="1">
            <a:off x="-1491775" y="3260697"/>
            <a:ext cx="6095654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9600" dirty="0" err="1">
                <a:ln w="3175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ঘনক</a:t>
            </a:r>
            <a:r>
              <a:rPr lang="en-US" sz="96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6052" y="138642"/>
            <a:ext cx="769878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5000">
                        <a:schemeClr val="accent6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</a:t>
            </a:r>
            <a:endParaRPr lang="en-US" sz="7200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5000">
                      <a:schemeClr val="accent6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olidFill>
                <a:schemeClr val="accent5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00400" y="4045527"/>
            <a:ext cx="80356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BEEA1-F2C0-4C57-5085-49C5EAF1A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10"/>
            <a:ext cx="14595070" cy="69083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52939" y="447261"/>
            <a:ext cx="8229600" cy="117316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599"/>
            <a:ext cx="91898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9" y="2905541"/>
            <a:ext cx="1183419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বিভিন্ন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ব্যাখ্যা করতে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সুত্র প্রয়োগ করে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সমগ্রতলের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,আয়তন,কর্ণের দৈর্ঘ্য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44FE7-0A4F-0D3E-E007-ED13B3185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7169"/>
            <a:ext cx="12397723" cy="6975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804"/>
            <a:ext cx="1219199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42" y="794783"/>
            <a:ext cx="3404422" cy="3092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r="15884"/>
          <a:stretch/>
        </p:blipFill>
        <p:spPr>
          <a:xfrm>
            <a:off x="6682828" y="634478"/>
            <a:ext cx="3631561" cy="2969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47783"/>
            <a:ext cx="12192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ঘনকের বৈশিষ্ট্যঃ                                                                                     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 ৩ জোড়া বা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৬টি বর্গাকার পৃষ্ঠতল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১২টি সমান দৈর্ঘ্যের ধার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endParaRPr lang="as-IN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৩।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আকৃতি আয়তকার এবং দৈর্ঘ্য,প্রস্থ,উচ্চতা সমান। 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৮টি শীর্ষ</a:t>
            </a:r>
          </a:p>
        </p:txBody>
      </p:sp>
    </p:spTree>
    <p:extLst>
      <p:ext uri="{BB962C8B-B14F-4D97-AF65-F5344CB8AC3E}">
        <p14:creationId xmlns:p14="http://schemas.microsoft.com/office/powerpoint/2010/main" val="12477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3BACB6-3EAC-0AB2-46F5-FE9C60C8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16" y="187724"/>
            <a:ext cx="13387489" cy="6526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4217" y="3084360"/>
            <a:ext cx="4847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</a:t>
            </a:r>
            <a:r>
              <a:rPr lang="en-US" sz="96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2" descr="File:Petrial cube.gif - Wikiped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4" y="581212"/>
            <a:ext cx="5811964" cy="53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850AF-34A4-1D86-79D4-1383476EA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10018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329073"/>
            <a:ext cx="1219199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আয়তকার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দৈর্ঘ্য,প্রস্থ,এবং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হলে তাকে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ঘনক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৬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ৎ,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=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=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40632"/>
            <a:ext cx="1219199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5000">
                        <a:schemeClr val="accent6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72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5000">
                        <a:schemeClr val="accent6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5000">
                        <a:schemeClr val="accent6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5000">
                      <a:schemeClr val="accent6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ঘনক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03BBD-66D1-D651-26EE-6401FDDA1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19" y="1182529"/>
            <a:ext cx="3480326" cy="30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A559E-AEE8-56FA-6634-1273D3E6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42493" cy="68580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9209" y="25179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ঘনকের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সমগ্রতলের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72" y="1197565"/>
            <a:ext cx="5538703" cy="55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589</Words>
  <Application>Microsoft Office PowerPoint</Application>
  <PresentationFormat>Widescreen</PresentationFormat>
  <Paragraphs>138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Nadimul Haque</dc:creator>
  <cp:lastModifiedBy>Guest User</cp:lastModifiedBy>
  <cp:revision>139</cp:revision>
  <dcterms:created xsi:type="dcterms:W3CDTF">2021-06-27T08:05:34Z</dcterms:created>
  <dcterms:modified xsi:type="dcterms:W3CDTF">2025-08-29T04:50:55Z</dcterms:modified>
</cp:coreProperties>
</file>