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7"/>
  </p:notesMasterIdLst>
  <p:sldIdLst>
    <p:sldId id="260" r:id="rId2"/>
    <p:sldId id="293" r:id="rId3"/>
    <p:sldId id="261" r:id="rId4"/>
    <p:sldId id="262" r:id="rId5"/>
    <p:sldId id="271" r:id="rId6"/>
    <p:sldId id="299" r:id="rId7"/>
    <p:sldId id="275" r:id="rId8"/>
    <p:sldId id="294" r:id="rId9"/>
    <p:sldId id="274" r:id="rId10"/>
    <p:sldId id="276" r:id="rId11"/>
    <p:sldId id="295" r:id="rId12"/>
    <p:sldId id="291" r:id="rId13"/>
    <p:sldId id="286" r:id="rId14"/>
    <p:sldId id="287" r:id="rId15"/>
    <p:sldId id="290" r:id="rId16"/>
    <p:sldId id="288" r:id="rId17"/>
    <p:sldId id="272" r:id="rId18"/>
    <p:sldId id="278" r:id="rId19"/>
    <p:sldId id="279" r:id="rId20"/>
    <p:sldId id="296" r:id="rId21"/>
    <p:sldId id="281" r:id="rId22"/>
    <p:sldId id="280" r:id="rId23"/>
    <p:sldId id="282" r:id="rId24"/>
    <p:sldId id="283" r:id="rId25"/>
    <p:sldId id="284" r:id="rId26"/>
    <p:sldId id="298" r:id="rId27"/>
    <p:sldId id="273" r:id="rId28"/>
    <p:sldId id="265" r:id="rId29"/>
    <p:sldId id="297" r:id="rId30"/>
    <p:sldId id="266" r:id="rId31"/>
    <p:sldId id="292" r:id="rId32"/>
    <p:sldId id="267" r:id="rId33"/>
    <p:sldId id="285" r:id="rId34"/>
    <p:sldId id="277" r:id="rId35"/>
    <p:sldId id="269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4677A28-5367-4CF0-8C64-14D1A150DF17}">
          <p14:sldIdLst>
            <p14:sldId id="260"/>
            <p14:sldId id="293"/>
            <p14:sldId id="261"/>
            <p14:sldId id="262"/>
            <p14:sldId id="271"/>
            <p14:sldId id="299"/>
            <p14:sldId id="275"/>
            <p14:sldId id="294"/>
            <p14:sldId id="274"/>
            <p14:sldId id="276"/>
            <p14:sldId id="295"/>
            <p14:sldId id="291"/>
            <p14:sldId id="286"/>
            <p14:sldId id="287"/>
            <p14:sldId id="290"/>
            <p14:sldId id="288"/>
            <p14:sldId id="272"/>
            <p14:sldId id="278"/>
            <p14:sldId id="279"/>
            <p14:sldId id="296"/>
            <p14:sldId id="281"/>
            <p14:sldId id="280"/>
            <p14:sldId id="282"/>
            <p14:sldId id="283"/>
            <p14:sldId id="284"/>
            <p14:sldId id="298"/>
            <p14:sldId id="273"/>
          </p14:sldIdLst>
        </p14:section>
        <p14:section name="Untitled Section" id="{DBBF3AA9-243A-41AE-A78A-A8AFBD19DEFA}">
          <p14:sldIdLst>
            <p14:sldId id="265"/>
            <p14:sldId id="297"/>
            <p14:sldId id="266"/>
            <p14:sldId id="292"/>
            <p14:sldId id="267"/>
            <p14:sldId id="285"/>
            <p14:sldId id="277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5419" autoAdjust="0"/>
  </p:normalViewPr>
  <p:slideViewPr>
    <p:cSldViewPr>
      <p:cViewPr>
        <p:scale>
          <a:sx n="75" d="100"/>
          <a:sy n="75" d="100"/>
        </p:scale>
        <p:origin x="-123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16AE4-BEF6-437A-967C-4A2D33635C0F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3828C-1179-4713-BDCF-1E836C03F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0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4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20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23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28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38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7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89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8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60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4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64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6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06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1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fif"/><Relationship Id="rId5" Type="http://schemas.openxmlformats.org/officeDocument/2006/relationships/image" Target="../media/image3.jf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fif"/><Relationship Id="rId4" Type="http://schemas.openxmlformats.org/officeDocument/2006/relationships/image" Target="../media/image8.jf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fif"/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fi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f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yeasin564@Gam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fif"/><Relationship Id="rId5" Type="http://schemas.openxmlformats.org/officeDocument/2006/relationships/image" Target="../media/image8.jfif"/><Relationship Id="rId4" Type="http://schemas.openxmlformats.org/officeDocument/2006/relationships/image" Target="../media/image10.jp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fif"/><Relationship Id="rId2" Type="http://schemas.openxmlformats.org/officeDocument/2006/relationships/image" Target="../media/image29.jfi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fi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fif"/><Relationship Id="rId2" Type="http://schemas.openxmlformats.org/officeDocument/2006/relationships/image" Target="../media/image34.jf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f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fif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fif"/><Relationship Id="rId2" Type="http://schemas.openxmlformats.org/officeDocument/2006/relationships/image" Target="../media/image14.jf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f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f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13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1371600" cy="647699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287099" y="6896100"/>
            <a:ext cx="366602" cy="342900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1" y="1447800"/>
            <a:ext cx="9207499" cy="41338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24" y="0"/>
            <a:ext cx="1857375" cy="35337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1" y="-63500"/>
            <a:ext cx="2209800" cy="256222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1" y="4648200"/>
            <a:ext cx="9055098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662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16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52600"/>
            <a:ext cx="7408333" cy="4373563"/>
          </a:xfrm>
        </p:spPr>
        <p:txBody>
          <a:bodyPr>
            <a:noAutofit/>
          </a:bodyPr>
          <a:lstStyle/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শিক্ষাথীরা পাঠ শেষে  সুত্রাবলী সর্ম্পকে জানতে পারবে ।</a:t>
            </a: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মান নির্ণয়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করতে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পারবে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 বর্গ নির্ণয় করতে পারবে ।</a:t>
            </a:r>
          </a:p>
          <a:p>
            <a:pPr marL="457200" indent="-457200"/>
            <a:r>
              <a:rPr lang="en-US" sz="4000" dirty="0">
                <a:latin typeface="NikoshBAN" pitchFamily="2" charset="0"/>
                <a:cs typeface="NikoshBAN" pitchFamily="2" charset="0"/>
              </a:rPr>
              <a:t>সুত্রের সাহায্যে 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ঘন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নির্ণয় করতে  পারবে ।</a:t>
            </a:r>
          </a:p>
        </p:txBody>
      </p:sp>
      <p:sp>
        <p:nvSpPr>
          <p:cNvPr id="4" name="Rectangle 3"/>
          <p:cNvSpPr/>
          <p:nvPr/>
        </p:nvSpPr>
        <p:spPr>
          <a:xfrm>
            <a:off x="3610839" y="3244334"/>
            <a:ext cx="19223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সকলকে শুভেচ্ছা </a:t>
            </a:r>
          </a:p>
        </p:txBody>
      </p:sp>
    </p:spTree>
    <p:extLst>
      <p:ext uri="{BB962C8B-B14F-4D97-AF65-F5344CB8AC3E}">
        <p14:creationId xmlns:p14="http://schemas.microsoft.com/office/powerpoint/2010/main" val="32279231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সকলকে শুভেচ্ছা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0"/>
            <a:ext cx="8991600" cy="5181600"/>
          </a:xfrm>
        </p:spPr>
      </p:pic>
    </p:spTree>
    <p:extLst>
      <p:ext uri="{BB962C8B-B14F-4D97-AF65-F5344CB8AC3E}">
        <p14:creationId xmlns:p14="http://schemas.microsoft.com/office/powerpoint/2010/main" val="1824674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উদ্দিপক  নিচে দেওয়া হলো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𝑧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19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90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</a:t>
                </a: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ক.প্রমাণ কর </a:t>
                </a:r>
                <a:r>
                  <a:rPr lang="en-US" dirty="0" err="1" smtClean="0">
                    <a:latin typeface="NikoshBAN" pitchFamily="2" charset="0"/>
                    <a:cs typeface="NikoshBAN" pitchFamily="2" charset="0"/>
                  </a:rPr>
                  <a:t>যে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z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</m:oMath>
                </a14:m>
                <a:r>
                  <a:rPr lang="en-US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>
                  <a:latin typeface="NikoshBAN" pitchFamily="2" charset="0"/>
                  <a:ea typeface="Cambria Math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খ.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z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−</m:t>
                    </m:r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𝑧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এর মান নির্ণয় কর  । </a:t>
                </a: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গ.প্রমাণ কর যে ,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.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𝑧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74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5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9036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উদ্দিপক  এর সমাধান  দেওয়া হলো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ক.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𝑧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1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9</m:t>
                    </m:r>
                    <m:r>
                      <a:rPr lang="en-US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90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𝑧</m:t>
                        </m:r>
                      </m:e>
                      <m:sup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19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2</m:t>
                    </m:r>
                  </m:oMath>
                </a14:m>
                <a:r>
                  <a:rPr lang="en-US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90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  = 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10+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2. 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  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  <m:r>
                      <a:rPr lang="en-US" i="1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+9 </a:t>
                </a:r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10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+2.</a:t>
                </a:r>
                <a:r>
                  <a:rPr lang="en-US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+(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cs typeface="Times New Roman" pitchFamily="18" charset="0"/>
                          </a:rPr>
                          <m:t>   )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10</m:t>
                            </m:r>
                          </m:e>
                        </m:rad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10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+3  (</a:t>
                </a:r>
                <a:r>
                  <a:rPr lang="en-US" dirty="0" err="1" smtClean="0">
                    <a:latin typeface="NikoshBAN" pitchFamily="2" charset="0"/>
                    <a:cs typeface="NikoshBAN" pitchFamily="2" charset="0"/>
                  </a:rPr>
                  <a:t>প্রমাণিত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)  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8441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>
                    <a:cs typeface="NikoshBAN" pitchFamily="2" charset="0"/>
                  </a:rPr>
                  <a:t>খ.z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NikoshBAN" pitchFamily="2" charset="0"/>
                      </a:rPr>
                      <m:t>3</m:t>
                    </m:r>
                    <m:r>
                      <a:rPr lang="en-US" i="1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m:rPr>
                        <m:nor/>
                      </m:rPr>
                      <a:rPr lang="en-US" dirty="0">
                        <a:cs typeface="NikoshBAN" pitchFamily="2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10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10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)</m:t>
                            </m:r>
                          </m:e>
                        </m:rad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10</m:t>
                            </m:r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 )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10</m:t>
                            </m:r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10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−(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smtClean="0">
                                    <a:latin typeface="Cambria Math"/>
                                    <a:cs typeface="NikoshBAN" pitchFamily="2" charset="0"/>
                                  </a:rPr>
                                  <m:t>10</m:t>
                                </m:r>
                                <m:r>
                                  <a:rPr lang="en-US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rad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10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13125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</p:spPr>
            <p:txBody>
              <a:bodyPr/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10</m:t>
                            </m:r>
                          </m:e>
                        </m:rad>
                      </m:num>
                      <m:den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𝑧</m:t>
                        </m:r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Ans. 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97306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গ .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z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𝑧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  <a:cs typeface="NikoshBAN" pitchFamily="2" charset="0"/>
                      </a:rPr>
                      <m:t>+</m:t>
                    </m:r>
                  </m:oMath>
                </a14:m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=(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b="0" i="0" dirty="0" smtClean="0">
                            <a:latin typeface="Cambria Math"/>
                            <a:cs typeface="NikoshBAN" pitchFamily="2" charset="0"/>
                          </a:rPr>
                          <m:t>z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𝑧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b="0" i="0" dirty="0" smtClean="0">
                        <a:latin typeface="Cambria Math"/>
                        <a:cs typeface="NikoshBAN" pitchFamily="2" charset="0"/>
                      </a:rPr>
                      <m:t> −</m:t>
                    </m:r>
                  </m:oMath>
                </a14:m>
                <a:r>
                  <a:rPr lang="en-US" dirty="0" smtClean="0"/>
                  <a:t>3.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z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𝑧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(z+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𝑧</m:t>
                        </m:r>
                      </m:den>
                    </m:f>
                  </m:oMath>
                </a14:m>
                <a:r>
                  <a:rPr lang="en-US" dirty="0" smtClean="0"/>
                  <a:t>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=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  <a:cs typeface="NikoshBAN" pitchFamily="2" charset="0"/>
                              </a:rPr>
                              <m:t>10</m:t>
                            </m:r>
                            <m:r>
                              <a:rPr lang="en-US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r>
                  <a:rPr lang="en-US" dirty="0" smtClean="0"/>
                  <a:t>- </a:t>
                </a:r>
                <a:r>
                  <a:rPr lang="en-US" dirty="0"/>
                  <a:t>3.</a:t>
                </a:r>
                <a:r>
                  <a:rPr lang="en-US" dirty="0">
                    <a:cs typeface="NikoshBAN" pitchFamily="2" charset="0"/>
                  </a:rPr>
                  <a:t> </a:t>
                </a:r>
                <a:r>
                  <a:rPr lang="en-US" dirty="0" smtClean="0">
                    <a:cs typeface="NikoshBAN" pitchFamily="2" charset="0"/>
                  </a:rPr>
                  <a:t>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:r>
                  <a:rPr lang="en-US" dirty="0" smtClean="0">
                    <a:cs typeface="NikoshBAN" pitchFamily="2" charset="0"/>
                  </a:rPr>
                  <a:t>80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--- </a:t>
                </a:r>
                <a:r>
                  <a:rPr lang="en-US" dirty="0"/>
                  <a:t>6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 smtClean="0"/>
                  <a:t>   =</a:t>
                </a:r>
                <a:r>
                  <a:rPr lang="en-US" dirty="0"/>
                  <a:t> </a:t>
                </a:r>
                <a:r>
                  <a:rPr lang="en-US" dirty="0" smtClean="0"/>
                  <a:t>74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  <m:r>
                          <a:rPr lang="en-US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dirty="0" smtClean="0"/>
                  <a:t> Ans . 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1968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কর: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52600"/>
            <a:ext cx="8229600" cy="4876800"/>
          </a:xfrm>
        </p:spPr>
      </p:pic>
    </p:spTree>
    <p:extLst>
      <p:ext uri="{BB962C8B-B14F-4D97-AF65-F5344CB8AC3E}">
        <p14:creationId xmlns:p14="http://schemas.microsoft.com/office/powerpoint/2010/main" val="32069142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সমাধান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ক. X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eqArr>
                          <m:eqArr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i="1" dirty="0">
                                <a:latin typeface="Cambria Math"/>
                              </a:rPr>
                              <m:t> </m:t>
                            </m:r>
                          </m:e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e>
                        </m:eqAr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</a:rPr>
                      <m:t>−</m:t>
                    </m:r>
                    <m:r>
                      <a:rPr lang="en-US" b="0" i="1" dirty="0" smtClean="0">
                        <a:latin typeface="Cambria Math"/>
                      </a:rPr>
                      <m:t>1</m:t>
                    </m:r>
                    <m:r>
                      <a:rPr lang="en-US" b="0" i="1" dirty="0" smtClean="0">
                        <a:latin typeface="Cambria Math"/>
                      </a:rPr>
                      <m:t>=</m:t>
                    </m:r>
                    <m:r>
                      <a:rPr lang="en-US" b="0" i="1" dirty="0" smtClean="0">
                        <a:latin typeface="Cambria Math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dirty="0" smtClean="0"/>
                  <a:t> x =1 [ proved]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3595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খ. </a:t>
                </a:r>
                <a:r>
                  <a:rPr lang="en-US" dirty="0"/>
                  <a:t>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 </m:t>
                        </m:r>
                        <m:r>
                          <a:rPr lang="en-US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i="1" dirty="0" smtClean="0">
                            <a:latin typeface="Cambria Math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+4.x.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+4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   = 3+4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    =7</a:t>
                </a:r>
              </a:p>
              <a:p>
                <a:r>
                  <a:rPr lang="en-US" dirty="0" smtClean="0"/>
                  <a:t>X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dirty="0" smtClean="0"/>
                  <a:t>   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1208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r>
              <a:rPr lang="en-US" dirty="0" smtClean="0"/>
              <a:t>  সকলকে শুভেচ্ছা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574800"/>
            <a:ext cx="8382000" cy="214312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52800"/>
            <a:ext cx="5448300" cy="3352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600200"/>
            <a:ext cx="3352800" cy="1066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8301" y="3276600"/>
            <a:ext cx="3683000" cy="322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68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সকলকে শুভেচ্ছা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075" y="4886324"/>
            <a:ext cx="2857500" cy="204787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401" y="1625601"/>
            <a:ext cx="3309936" cy="50387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1600201"/>
            <a:ext cx="2847975" cy="5257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1475" y="1625601"/>
            <a:ext cx="2867026" cy="3286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22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L,H.S =23.(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=  23{(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}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=23.{(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=23.(7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2)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= 23.5   </a:t>
                </a:r>
              </a:p>
              <a:p>
                <a:r>
                  <a:rPr lang="en-US" smtClean="0"/>
                  <a:t>          =</a:t>
                </a:r>
                <a:r>
                  <a:rPr lang="en-US" dirty="0" smtClean="0"/>
                  <a:t>115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1950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 R .H.s 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/>
                  <a:t>R .H.s </a:t>
                </a:r>
                <a:r>
                  <a:rPr lang="en-US" dirty="0" smtClean="0"/>
                  <a:t> =5.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)</a:t>
                </a:r>
              </a:p>
              <a:p>
                <a:r>
                  <a:rPr lang="en-US" dirty="0" smtClean="0"/>
                  <a:t> 5.{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}= 5{(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dirty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b="0" i="1" dirty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}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 5.[{(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  <m:r>
                          <a:rPr lang="en-US" b="0" i="1" dirty="0" smtClean="0">
                            <a:latin typeface="Cambria Math"/>
                          </a:rPr>
                          <m:t>.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/>
                          </a:rPr>
                          <m:t>.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2]</a:t>
                </a:r>
              </a:p>
              <a:p>
                <a:r>
                  <a:rPr lang="en-US" dirty="0" smtClean="0"/>
                  <a:t>= 5[{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}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69781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= 5[{7-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}-2]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=5[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  <m:r>
                          <a:rPr lang="en-US" b="0" i="1" smtClean="0">
                            <a:latin typeface="Cambria Math"/>
                          </a:rPr>
                          <m:t>]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-2]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=5.[25-2]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=5.23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=115 </a:t>
                </a:r>
              </a:p>
              <a:p>
                <a:r>
                  <a:rPr lang="en-US" dirty="0"/>
                  <a:t>L</a:t>
                </a:r>
                <a:r>
                  <a:rPr lang="en-US" dirty="0" smtClean="0"/>
                  <a:t>.H.S = R.H.s [proved]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2124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সমাধান</a:t>
                </a:r>
                <a:r>
                  <a:rPr lang="en-US" dirty="0"/>
                  <a:t>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>
                        <a:latin typeface="Cambria Math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)</a:t>
                </a:r>
                <a:r>
                  <a:rPr lang="en-US" dirty="0" smtClean="0"/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)</m:t>
                            </m:r>
                          </m:sup>
                        </m:sSup>
                      </m:e>
                      <m:sup>
                        <m:r>
                          <a:rPr lang="en-US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)</m:t>
                                </m:r>
                              </m:sup>
                            </m:sSup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-2.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=[{(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-3.x.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0" dirty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/>
                      </a:rPr>
                      <m:t>x</m:t>
                    </m:r>
                    <m:r>
                      <a:rPr lang="en-US" b="0" i="0" dirty="0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/>
                          </a:rPr>
                          <m:t>)}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]-2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=[{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-3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7</m:t>
                            </m:r>
                          </m:e>
                        </m:rad>
                        <m:r>
                          <a:rPr lang="en-US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dirty="0" smtClean="0">
                        <a:latin typeface="Cambria Math"/>
                      </a:rPr>
                      <m:t>]</m:t>
                    </m:r>
                  </m:oMath>
                </a14:m>
                <a:r>
                  <a:rPr lang="en-US" dirty="0" smtClean="0"/>
                  <a:t>-2</a:t>
                </a:r>
              </a:p>
              <a:p>
                <a:r>
                  <a:rPr lang="en-US" dirty="0" smtClean="0"/>
                  <a:t>   ={7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latin typeface="Cambria Math"/>
                          </a:rPr>
                          <m:t>7</m:t>
                        </m:r>
                      </m:e>
                    </m:rad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3.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dirty="0" smtClean="0"/>
                  <a:t>2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  <a:blipFill rotWithShape="1">
                <a:blip r:embed="rId2"/>
                <a:stretch>
                  <a:fillRect l="-1630" t="-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39642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={ 4.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−</m:t>
                    </m:r>
                    <m:r>
                      <a:rPr lang="en-US" b="0" i="0" smtClean="0">
                        <a:latin typeface="Cambria Math"/>
                      </a:rPr>
                      <m:t>2</m:t>
                    </m:r>
                  </m:oMath>
                </a14:m>
                <a:endParaRPr lang="en-US" b="0" dirty="0" smtClean="0"/>
              </a:p>
              <a:p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.7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>
                        <a:latin typeface="Cambria Math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=16.7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>
                        <a:latin typeface="Cambria Math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=  112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−</m:t>
                    </m:r>
                    <m:r>
                      <a:rPr lang="en-US">
                        <a:latin typeface="Cambria Math"/>
                      </a:rPr>
                      <m:t>2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=110  Ans 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114800" y="2971800"/>
                <a:ext cx="4809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971800"/>
                <a:ext cx="480964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333" r="-16456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614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ছবি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8991600" cy="5410200"/>
          </a:xfrm>
        </p:spPr>
      </p:pic>
    </p:spTree>
    <p:extLst>
      <p:ext uri="{BB962C8B-B14F-4D97-AF65-F5344CB8AC3E}">
        <p14:creationId xmlns:p14="http://schemas.microsoft.com/office/powerpoint/2010/main" val="381922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কর: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24000"/>
            <a:ext cx="7467600" cy="4876800"/>
          </a:xfrm>
        </p:spPr>
      </p:pic>
    </p:spTree>
    <p:extLst>
      <p:ext uri="{BB962C8B-B14F-4D97-AF65-F5344CB8AC3E}">
        <p14:creationId xmlns:p14="http://schemas.microsoft.com/office/powerpoint/2010/main" val="358819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একক কাজ :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8382000" cy="48006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4262011" y="3228015"/>
                <a:ext cx="619978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i="1">
                              <a:latin typeface="Cambria Math"/>
                              <a:cs typeface="NikoshBAN" pitchFamily="2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latin typeface="Cambria Math"/>
                              <a:cs typeface="NikoshBAN" pitchFamily="2" charset="0"/>
                            </a:rPr>
                            <m:t>8</m:t>
                          </m:r>
                          <m:r>
                            <a:rPr lang="en-US" i="1">
                              <a:latin typeface="Cambria Math"/>
                              <a:cs typeface="NikoshBAN" pitchFamily="2" charset="0"/>
                            </a:rPr>
                            <m:t> </m:t>
                          </m:r>
                          <m:r>
                            <a:rPr lang="en-US" i="1">
                              <a:latin typeface="Cambria Math"/>
                              <a:cs typeface="NikoshBAN" pitchFamily="2" charset="0"/>
                            </a:rPr>
                            <m:t> 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2011" y="3228015"/>
                <a:ext cx="619978" cy="401970"/>
              </a:xfrm>
              <a:prstGeom prst="rect">
                <a:avLst/>
              </a:prstGeom>
              <a:blipFill rotWithShape="1">
                <a:blip r:embed="rId3"/>
                <a:stretch>
                  <a:fillRect r="-12745" b="-2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303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ছবি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8915399" cy="5410200"/>
          </a:xfrm>
        </p:spPr>
      </p:pic>
    </p:spTree>
    <p:extLst>
      <p:ext uri="{BB962C8B-B14F-4D97-AF65-F5344CB8AC3E}">
        <p14:creationId xmlns:p14="http://schemas.microsoft.com/office/powerpoint/2010/main" val="188880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8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মোঃ ইয়াছিন আলী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সহকারি শিক্ষক (গণিত)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খাদিজা খাতূন ইসলামিয়া আলিম মাদ্রাসা মোস্তফাপুর                                    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E-mail </a:t>
            </a:r>
            <a:r>
              <a:rPr lang="en-US" sz="4800" dirty="0" smtClean="0">
                <a:latin typeface="NikoshBAN" pitchFamily="2" charset="0"/>
                <a:cs typeface="NikoshBAN" pitchFamily="2" charset="0"/>
                <a:hlinkClick r:id="rId3"/>
              </a:rPr>
              <a:t>ayeasin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  <a:hlinkClick r:id="rId3"/>
              </a:rPr>
              <a:t>564@Gamil.com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মোবাইল নং ০১৭২৪১২১৭৫৪</a:t>
            </a: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06126"/>
            <a:ext cx="2260600" cy="216087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381000"/>
            <a:ext cx="1905000" cy="914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3860800"/>
            <a:ext cx="27813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85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2209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153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দলীয়কাজ: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</p:spPr>
            <p:txBody>
              <a:bodyPr>
                <a:noAutofit/>
              </a:bodyPr>
              <a:lstStyle/>
              <a:p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6</m:t>
                            </m:r>
                          </m:sup>
                        </m:sSup>
                      </m:den>
                    </m:f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e>
                    </m:rad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হলে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27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এর 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মান নিণয় কর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।</a:t>
                </a:r>
                <a:endParaRPr lang="en-US" sz="3200" dirty="0"/>
              </a:p>
            </p:txBody>
          </p:sp>
        </mc:Choice>
        <mc:Fallback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  <a:blipFill rotWithShape="1">
                <a:blip r:embed="rId3"/>
                <a:stretch>
                  <a:fillRect l="-1811" r="-4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693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ছবি 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0"/>
            <a:ext cx="5372100" cy="533400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399" y="1524000"/>
            <a:ext cx="3733799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5031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=2 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</m:sup>
                    </m:sSup>
                    <m:r>
                      <a:rPr lang="en-US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9</m:t>
                            </m:r>
                          </m:sup>
                        </m:sSup>
                      </m:den>
                    </m:f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e>
                    </m:rad>
                    <m:r>
                      <a:rPr lang="en-US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  <a:cs typeface="NikoshBAN" pitchFamily="2" charset="0"/>
                          </a:rPr>
                          <m:t>12</m:t>
                        </m:r>
                      </m:e>
                    </m:rad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হলে  ,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  <a:cs typeface="NikoshBAN" pitchFamily="2" charset="0"/>
                          </a:rPr>
                          <m:t>125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dirty="0">
                    <a:latin typeface="NikoshBAN" pitchFamily="2" charset="0"/>
                    <a:cs typeface="NikoshBAN" pitchFamily="2" charset="0"/>
                  </a:rPr>
                  <a:t>এর  মান নিণয় কর ।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000855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219200"/>
            <a:ext cx="8610600" cy="5638800"/>
          </a:xfrm>
        </p:spPr>
      </p:pic>
    </p:spTree>
    <p:extLst>
      <p:ext uri="{BB962C8B-B14F-4D97-AF65-F5344CB8AC3E}">
        <p14:creationId xmlns:p14="http://schemas.microsoft.com/office/powerpoint/2010/main" val="33714387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</p:spPr>
            <p:txBody>
              <a:bodyPr>
                <a:normAutofit/>
              </a:bodyPr>
              <a:lstStyle/>
              <a:p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44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𝑋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:r>
                  <a:rPr lang="en-US" sz="4400" dirty="0">
                    <a:latin typeface="Times New Roman" pitchFamily="18" charset="0"/>
                    <a:cs typeface="Times New Roman" pitchFamily="18" charset="0"/>
                  </a:rPr>
                  <a:t> 2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</m:sup>
                    </m:sSup>
                    <m:r>
                      <a:rPr lang="en-US" sz="4400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l-GR" sz="44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4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</m:t>
                            </m:r>
                            <m: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9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এর মান নির্ণয় কর ।</a:t>
                </a: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  <a:blipFill rotWithShape="1">
                <a:blip r:embed="rId2"/>
                <a:stretch>
                  <a:fillRect l="-2963" r="-23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52604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435100"/>
            <a:ext cx="8991600" cy="15906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350" y="2895600"/>
            <a:ext cx="3295650" cy="3962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25775"/>
            <a:ext cx="5848350" cy="383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4832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8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1371600"/>
            <a:ext cx="4267201" cy="3450696"/>
          </a:xfrm>
        </p:spPr>
        <p:txBody>
          <a:bodyPr>
            <a:normAutofit fontScale="92500"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সু্ত্রাবলী সংকান্ত আলোচনা ৩য়  অধ্যায়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শ্রেণিঃ – ৯ম ও 10ম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বিষয়ঃ গণিত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524000"/>
            <a:ext cx="4191000" cy="5257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724400"/>
            <a:ext cx="38100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0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25272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: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905000"/>
            <a:ext cx="8839200" cy="5562600"/>
          </a:xfrm>
        </p:spPr>
      </p:pic>
    </p:spTree>
    <p:extLst>
      <p:ext uri="{BB962C8B-B14F-4D97-AF65-F5344CB8AC3E}">
        <p14:creationId xmlns:p14="http://schemas.microsoft.com/office/powerpoint/2010/main" val="40583276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ছবি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412" y="3020219"/>
            <a:ext cx="1781175" cy="168592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450" y="2586037"/>
            <a:ext cx="2705100" cy="16859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89154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07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8800"/>
            <a:ext cx="7467600" cy="4495799"/>
          </a:xfrm>
        </p:spPr>
      </p:pic>
    </p:spTree>
    <p:extLst>
      <p:ext uri="{BB962C8B-B14F-4D97-AF65-F5344CB8AC3E}">
        <p14:creationId xmlns:p14="http://schemas.microsoft.com/office/powerpoint/2010/main" val="35818901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সকলকে শুভেচ্ছা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0"/>
            <a:ext cx="9144000" cy="5333999"/>
          </a:xfrm>
        </p:spPr>
      </p:pic>
    </p:spTree>
    <p:extLst>
      <p:ext uri="{BB962C8B-B14F-4D97-AF65-F5344CB8AC3E}">
        <p14:creationId xmlns:p14="http://schemas.microsoft.com/office/powerpoint/2010/main" val="162409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ঘোষনা : আজকের পাঠ সু্ত্রের সাহায্যে মান নির্ণয় 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8534399" cy="5029200"/>
          </a:xfrm>
        </p:spPr>
      </p:pic>
    </p:spTree>
    <p:extLst>
      <p:ext uri="{BB962C8B-B14F-4D97-AF65-F5344CB8AC3E}">
        <p14:creationId xmlns:p14="http://schemas.microsoft.com/office/powerpoint/2010/main" val="4642508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</TotalTime>
  <Words>1146</Words>
  <Application>Microsoft Office PowerPoint</Application>
  <PresentationFormat>On-screen Show (4:3)</PresentationFormat>
  <Paragraphs>120</Paragraphs>
  <Slides>35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স্বাগতম </vt:lpstr>
      <vt:lpstr>  সকলকে শুভেচ্ছা </vt:lpstr>
      <vt:lpstr>শিক্ষক পরিচিতি</vt:lpstr>
      <vt:lpstr>পাঠ পরিচিতি </vt:lpstr>
      <vt:lpstr>নিচেরসুত্রাবলী  লক্ষ্য কর :</vt:lpstr>
      <vt:lpstr>ছবি </vt:lpstr>
      <vt:lpstr>নিচেরসুত্রাবলী  লক্ষ্য কর :</vt:lpstr>
      <vt:lpstr>সকলকে শুভেচ্ছা</vt:lpstr>
      <vt:lpstr>পাঠ ঘোষনা : আজকের পাঠ সু্ত্রের সাহায্যে মান নির্ণয় </vt:lpstr>
      <vt:lpstr>শিখনফল </vt:lpstr>
      <vt:lpstr>সকলকে শুভেচ্ছা</vt:lpstr>
      <vt:lpstr>উদ্দিপক  নিচে দেওয়া হলো </vt:lpstr>
      <vt:lpstr>উদ্দিপক  এর সমাধান  দেওয়া হলো </vt:lpstr>
      <vt:lpstr>সমাধান </vt:lpstr>
      <vt:lpstr>PowerPoint Presentation</vt:lpstr>
      <vt:lpstr>সমাধান</vt:lpstr>
      <vt:lpstr>নিম্ন লিখিত মান নির্ণয় কর:</vt:lpstr>
      <vt:lpstr>সমাধান</vt:lpstr>
      <vt:lpstr>সমাধান</vt:lpstr>
      <vt:lpstr>সকলকে শুভেচ্ছা</vt:lpstr>
      <vt:lpstr>সমাধান</vt:lpstr>
      <vt:lpstr>সমাধান</vt:lpstr>
      <vt:lpstr>সমাধান</vt:lpstr>
      <vt:lpstr>সমাধান</vt:lpstr>
      <vt:lpstr>সমাধান</vt:lpstr>
      <vt:lpstr>ছবি </vt:lpstr>
      <vt:lpstr>নিম্ন লিখিত মান নির্ণয় কর:</vt:lpstr>
      <vt:lpstr>একক কাজ :</vt:lpstr>
      <vt:lpstr>ছবি </vt:lpstr>
      <vt:lpstr>দলীয়কাজ:  </vt:lpstr>
      <vt:lpstr>ছবি  </vt:lpstr>
      <vt:lpstr>মূল্যায়ন </vt:lpstr>
      <vt:lpstr>বাড়ীর কাজ </vt:lpstr>
      <vt:lpstr>বাড়ীর কাজ </vt:lpstr>
      <vt:lpstr>ধন্যবাদ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স্বাগম</dc:title>
  <dc:creator>FAHMIDA</dc:creator>
  <cp:lastModifiedBy>PC</cp:lastModifiedBy>
  <cp:revision>323</cp:revision>
  <dcterms:created xsi:type="dcterms:W3CDTF">2006-08-16T00:00:00Z</dcterms:created>
  <dcterms:modified xsi:type="dcterms:W3CDTF">2026-06-09T09:36:22Z</dcterms:modified>
</cp:coreProperties>
</file>