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63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6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C315-3208-43EF-8306-6989497209CE}" type="datetimeFigureOut">
              <a:rPr lang="en-US" smtClean="0"/>
              <a:t>07-Jul-26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47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C315-3208-43EF-8306-6989497209CE}" type="datetimeFigureOut">
              <a:rPr lang="en-US" smtClean="0"/>
              <a:t>07-Jul-26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071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C315-3208-43EF-8306-6989497209CE}" type="datetimeFigureOut">
              <a:rPr lang="en-US" smtClean="0"/>
              <a:t>07-Jul-26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9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C315-3208-43EF-8306-6989497209CE}" type="datetimeFigureOut">
              <a:rPr lang="en-US" smtClean="0"/>
              <a:t>07-Jul-26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899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C315-3208-43EF-8306-6989497209CE}" type="datetimeFigureOut">
              <a:rPr lang="en-US" smtClean="0"/>
              <a:t>07-Jul-26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7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C315-3208-43EF-8306-6989497209CE}" type="datetimeFigureOut">
              <a:rPr lang="en-US" smtClean="0"/>
              <a:t>07-Jul-26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72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C315-3208-43EF-8306-6989497209CE}" type="datetimeFigureOut">
              <a:rPr lang="en-US" smtClean="0"/>
              <a:t>07-Jul-26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556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C315-3208-43EF-8306-6989497209CE}" type="datetimeFigureOut">
              <a:rPr lang="en-US" smtClean="0"/>
              <a:t>07-Jul-26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056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C315-3208-43EF-8306-6989497209CE}" type="datetimeFigureOut">
              <a:rPr lang="en-US" smtClean="0"/>
              <a:t>07-Jul-26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301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C315-3208-43EF-8306-6989497209CE}" type="datetimeFigureOut">
              <a:rPr lang="en-US" smtClean="0"/>
              <a:t>07-Jul-26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440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C315-3208-43EF-8306-6989497209CE}" type="datetimeFigureOut">
              <a:rPr lang="en-US" smtClean="0"/>
              <a:t>07-Jul-26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886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1C315-3208-43EF-8306-6989497209CE}" type="datetimeFigureOut">
              <a:rPr lang="en-US" smtClean="0"/>
              <a:t>07-Jul-26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8DD51-8945-4835-A7EA-91F9561E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57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6.jpeg"/><Relationship Id="rId7" Type="http://schemas.openxmlformats.org/officeDocument/2006/relationships/image" Target="../media/image9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1"/>
            <a:ext cx="8458200" cy="1523999"/>
          </a:xfrm>
          <a:blipFill>
            <a:blip r:embed="rId2"/>
            <a:tile tx="0" ty="0" sx="100000" sy="100000" flip="none" algn="tl"/>
          </a:blipFill>
          <a:ln w="57150">
            <a:solidFill>
              <a:srgbClr val="FF0000"/>
            </a:solidFill>
            <a:prstDash val="dashDot"/>
          </a:ln>
        </p:spPr>
        <p:txBody>
          <a:bodyPr/>
          <a:lstStyle/>
          <a:p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আসসালামু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আলাইকুম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ওয়া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রহমাতুল্লাহ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/>
            </a:r>
            <a:b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</a:b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আজকের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ক্লাসে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সবাইকে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শুভেচ্ছা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ও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স্বাগতম</a:t>
            </a:r>
            <a:endParaRPr lang="en-US" dirty="0">
              <a:ln>
                <a:solidFill>
                  <a:srgbClr val="C00000"/>
                </a:solidFill>
              </a:ln>
              <a:solidFill>
                <a:srgbClr val="0070C0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905000"/>
            <a:ext cx="8153400" cy="4495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057400"/>
            <a:ext cx="85344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564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ln w="190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5400" dirty="0" err="1" smtClean="0">
                <a:latin typeface="SutonnyOMJ" pitchFamily="2" charset="0"/>
                <a:cs typeface="SutonnyOMJ" pitchFamily="2" charset="0"/>
              </a:rPr>
              <a:t>পরিচিতি</a:t>
            </a:r>
            <a:endParaRPr lang="en-US" sz="5400" dirty="0"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373564"/>
          </a:xfrm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pPr marL="0" indent="0" algn="ctr">
              <a:buNone/>
            </a:pPr>
            <a:r>
              <a:rPr lang="en-US" sz="4000" u="sng" dirty="0" err="1" smtClean="0">
                <a:latin typeface="SutonnyOMJ" pitchFamily="2" charset="0"/>
                <a:cs typeface="SutonnyOMJ" pitchFamily="2" charset="0"/>
              </a:rPr>
              <a:t>পাঠ</a:t>
            </a:r>
            <a:r>
              <a:rPr lang="en-US" sz="4000" u="sng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u="sng" dirty="0" err="1" smtClean="0">
                <a:latin typeface="SutonnyOMJ" pitchFamily="2" charset="0"/>
                <a:cs typeface="SutonnyOMJ" pitchFamily="2" charset="0"/>
              </a:rPr>
              <a:t>পরিচিতি</a:t>
            </a:r>
            <a:endParaRPr lang="en-US" sz="4000" u="sng" dirty="0" smtClean="0">
              <a:latin typeface="SutonnyOMJ" pitchFamily="2" charset="0"/>
              <a:cs typeface="SutonnyOMJ" pitchFamily="2" charset="0"/>
            </a:endParaRPr>
          </a:p>
          <a:p>
            <a:pPr marL="0" indent="0" algn="ctr">
              <a:buNone/>
            </a:pPr>
            <a:endParaRPr lang="en-US" sz="3600" u="sng" dirty="0">
              <a:latin typeface="SutonnyOMJ" pitchFamily="2" charset="0"/>
              <a:cs typeface="SutonnyOMJ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শ্রেণি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: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আলিম</a:t>
            </a:r>
            <a:endParaRPr lang="en-US" sz="3200" dirty="0" smtClean="0">
              <a:latin typeface="SutonnyOMJ" pitchFamily="2" charset="0"/>
              <a:cs typeface="SutonnyOMJ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বিষয়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: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ফিকহ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২য়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পত্র</a:t>
            </a:r>
            <a:endParaRPr lang="en-US" sz="3200" dirty="0" smtClean="0">
              <a:latin typeface="SutonnyOMJ" pitchFamily="2" charset="0"/>
              <a:cs typeface="SutonnyOMJ" pitchFamily="2" charset="0"/>
              <a:sym typeface="Wingdings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অধ্যায়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: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ফারায়েয</a:t>
            </a:r>
            <a:endParaRPr lang="en-US" sz="3200" dirty="0" smtClean="0">
              <a:latin typeface="SutonnyOMJ" pitchFamily="2" charset="0"/>
              <a:cs typeface="SutonnyOMJ" pitchFamily="2" charset="0"/>
              <a:sym typeface="Wingdings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পাঠ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: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ঔরসজাত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কন্যার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প্রাপ্য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ওয়ারিশ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।</a:t>
            </a:r>
            <a:endParaRPr lang="en-US" sz="3200" dirty="0"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373564"/>
          </a:xfrm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pPr marL="0" indent="0" algn="ctr">
              <a:buNone/>
            </a:pPr>
            <a:r>
              <a:rPr lang="en-US" sz="4000" u="sng" dirty="0" err="1" smtClean="0">
                <a:latin typeface="SutonnyOMJ" pitchFamily="2" charset="0"/>
                <a:cs typeface="SutonnyOMJ" pitchFamily="2" charset="0"/>
              </a:rPr>
              <a:t>শিক্ষক</a:t>
            </a:r>
            <a:r>
              <a:rPr lang="en-US" sz="4000" u="sng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u="sng" dirty="0" err="1" smtClean="0">
                <a:latin typeface="SutonnyOMJ" pitchFamily="2" charset="0"/>
                <a:cs typeface="SutonnyOMJ" pitchFamily="2" charset="0"/>
              </a:rPr>
              <a:t>পরিচিতি</a:t>
            </a:r>
            <a:endParaRPr lang="en-US" sz="4000" u="sng" dirty="0" smtClean="0">
              <a:latin typeface="SutonnyOMJ" pitchFamily="2" charset="0"/>
              <a:cs typeface="SutonnyOMJ" pitchFamily="2" charset="0"/>
            </a:endParaRPr>
          </a:p>
          <a:p>
            <a:pPr marL="0" indent="0" algn="ctr">
              <a:buNone/>
            </a:pPr>
            <a:endParaRPr lang="en-US" sz="3200" dirty="0">
              <a:latin typeface="SutonnyOMJ" pitchFamily="2" charset="0"/>
              <a:cs typeface="SutonnyOMJ" pitchFamily="2" charset="0"/>
            </a:endParaRPr>
          </a:p>
          <a:p>
            <a:pPr marL="0" indent="0" algn="ctr">
              <a:buNone/>
            </a:pP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ফারুক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হোসাইন</a:t>
            </a:r>
            <a:endParaRPr lang="en-US" sz="3200" dirty="0" smtClean="0">
              <a:latin typeface="SutonnyOMJ" pitchFamily="2" charset="0"/>
              <a:cs typeface="SutonnyOMJ" pitchFamily="2" charset="0"/>
            </a:endParaRPr>
          </a:p>
          <a:p>
            <a:pPr marL="0" indent="0" algn="ctr">
              <a:buNone/>
            </a:pPr>
            <a:r>
              <a:rPr lang="en-US" sz="3200" dirty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প্রভাষক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(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আরবি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)</a:t>
            </a:r>
          </a:p>
          <a:p>
            <a:pPr marL="0" indent="0" algn="ctr">
              <a:buNone/>
            </a:pP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গাজীপুর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ফাযিল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মাদ্রাসা</a:t>
            </a:r>
            <a:endParaRPr lang="en-US" sz="3200" dirty="0" smtClean="0">
              <a:latin typeface="SutonnyOMJ" pitchFamily="2" charset="0"/>
              <a:cs typeface="SutonnyOMJ" pitchFamily="2" charset="0"/>
            </a:endParaRPr>
          </a:p>
          <a:p>
            <a:pPr marL="0" indent="0" algn="ctr">
              <a:buNone/>
            </a:pP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শ্রীপুর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,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গাজীপুর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।</a:t>
            </a:r>
          </a:p>
          <a:p>
            <a:pPr marL="0" indent="0" algn="ctr">
              <a:buNone/>
            </a:pP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মোবাইল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: ০১৭২৪ ৩৫২ ৯৫৭</a:t>
            </a:r>
            <a:endParaRPr lang="en-US" dirty="0">
              <a:latin typeface="SutonnyOMJ" pitchFamily="2" charset="0"/>
              <a:cs typeface="SutonnyO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507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66749"/>
            <a:ext cx="8153400" cy="5657851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মহান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আল্লাহ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তায়ালা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বলেন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, “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এক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পুরুষের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অংশ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দুই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নারীর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অংশের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4000" dirty="0" err="1" smtClean="0">
                <a:latin typeface="SutonnyOMJ" pitchFamily="2" charset="0"/>
                <a:cs typeface="SutonnyOMJ" pitchFamily="2" charset="0"/>
              </a:rPr>
              <a:t>সমান</a:t>
            </a:r>
            <a:r>
              <a:rPr lang="en-US" sz="4000" dirty="0" smtClean="0">
                <a:latin typeface="SutonnyOMJ" pitchFamily="2" charset="0"/>
                <a:cs typeface="SutonnyOMJ" pitchFamily="2" charset="0"/>
              </a:rPr>
              <a:t>”।</a:t>
            </a:r>
            <a:r>
              <a:rPr lang="en-US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2800" dirty="0" err="1" smtClean="0">
                <a:latin typeface="SutonnyOMJ" pitchFamily="2" charset="0"/>
                <a:cs typeface="SutonnyOMJ" pitchFamily="2" charset="0"/>
              </a:rPr>
              <a:t>সুরা</a:t>
            </a:r>
            <a:r>
              <a:rPr lang="en-US" sz="28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2800" dirty="0" err="1" smtClean="0">
                <a:latin typeface="SutonnyOMJ" pitchFamily="2" charset="0"/>
                <a:cs typeface="SutonnyOMJ" pitchFamily="2" charset="0"/>
              </a:rPr>
              <a:t>নিসা</a:t>
            </a:r>
            <a:r>
              <a:rPr lang="en-US" sz="2800" dirty="0" smtClean="0">
                <a:latin typeface="SutonnyOMJ" pitchFamily="2" charset="0"/>
                <a:cs typeface="SutonnyOMJ" pitchFamily="2" charset="0"/>
              </a:rPr>
              <a:t>, </a:t>
            </a:r>
            <a:r>
              <a:rPr lang="en-US" sz="2800" dirty="0" err="1" smtClean="0">
                <a:latin typeface="SutonnyOMJ" pitchFamily="2" charset="0"/>
                <a:cs typeface="SutonnyOMJ" pitchFamily="2" charset="0"/>
              </a:rPr>
              <a:t>আয়াত</a:t>
            </a:r>
            <a:r>
              <a:rPr lang="en-US" sz="2800" dirty="0" smtClean="0">
                <a:latin typeface="SutonnyOMJ" pitchFamily="2" charset="0"/>
                <a:cs typeface="SutonnyOMJ" pitchFamily="2" charset="0"/>
              </a:rPr>
              <a:t> ১১</a:t>
            </a:r>
            <a:r>
              <a:rPr lang="en-US" sz="3600" dirty="0" smtClean="0">
                <a:latin typeface="SutonnyOMJ" pitchFamily="2" charset="0"/>
                <a:cs typeface="SutonnyOMJ" pitchFamily="2" charset="0"/>
              </a:rPr>
              <a:t/>
            </a:r>
            <a:br>
              <a:rPr lang="en-US" sz="3600" dirty="0" smtClean="0">
                <a:latin typeface="SutonnyOMJ" pitchFamily="2" charset="0"/>
                <a:cs typeface="SutonnyOMJ" pitchFamily="2" charset="0"/>
              </a:rPr>
            </a:br>
            <a:r>
              <a:rPr lang="en-US" sz="3600" dirty="0" smtClean="0">
                <a:latin typeface="SutonnyOMJ" pitchFamily="2" charset="0"/>
                <a:cs typeface="SutonnyOMJ" pitchFamily="2" charset="0"/>
              </a:rPr>
              <a:t/>
            </a:r>
            <a:br>
              <a:rPr lang="en-US" sz="3600" dirty="0" smtClean="0">
                <a:latin typeface="SutonnyOMJ" pitchFamily="2" charset="0"/>
                <a:cs typeface="SutonnyOMJ" pitchFamily="2" charset="0"/>
              </a:rPr>
            </a:br>
            <a:r>
              <a:rPr lang="en-US" u="sng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আজকের</a:t>
            </a:r>
            <a:r>
              <a:rPr lang="en-US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u="sng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পাঠ</a:t>
            </a:r>
            <a:r>
              <a:rPr lang="en-US" u="sng" dirty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/>
            </a:r>
            <a:br>
              <a:rPr lang="en-US" u="sng" dirty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</a:br>
            <a:r>
              <a:rPr lang="en-US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/>
            </a:r>
            <a:br>
              <a:rPr lang="en-US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</a:br>
            <a:r>
              <a:rPr lang="ar-SA" dirty="0"/>
              <a:t>اذكر احوال بنات الصلب </a:t>
            </a:r>
            <a:r>
              <a:rPr lang="ar-SA" dirty="0" smtClean="0"/>
              <a:t>ممثلا</a:t>
            </a:r>
            <a:r>
              <a:rPr lang="en-US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/>
            </a:r>
            <a:br>
              <a:rPr lang="en-US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</a:br>
            <a:r>
              <a:rPr lang="en-US" sz="3600" dirty="0" err="1" smtClean="0">
                <a:latin typeface="SutonnyOMJ" pitchFamily="2" charset="0"/>
                <a:cs typeface="SutonnyOMJ" pitchFamily="2" charset="0"/>
              </a:rPr>
              <a:t>উদাহরণসহ</a:t>
            </a:r>
            <a:r>
              <a:rPr lang="en-US" sz="36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600" dirty="0" err="1" smtClean="0">
                <a:latin typeface="SutonnyOMJ" pitchFamily="2" charset="0"/>
                <a:cs typeface="SutonnyOMJ" pitchFamily="2" charset="0"/>
              </a:rPr>
              <a:t>ঔরসজাত</a:t>
            </a:r>
            <a:r>
              <a:rPr lang="en-US" sz="36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600" dirty="0" err="1" smtClean="0">
                <a:latin typeface="SutonnyOMJ" pitchFamily="2" charset="0"/>
                <a:cs typeface="SutonnyOMJ" pitchFamily="2" charset="0"/>
              </a:rPr>
              <a:t>কন্যার</a:t>
            </a:r>
            <a:r>
              <a:rPr lang="en-US" sz="36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600" dirty="0" err="1" smtClean="0">
                <a:latin typeface="SutonnyOMJ" pitchFamily="2" charset="0"/>
                <a:cs typeface="SutonnyOMJ" pitchFamily="2" charset="0"/>
              </a:rPr>
              <a:t>অবস্থাগুলো</a:t>
            </a:r>
            <a:r>
              <a:rPr lang="en-US" sz="36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600" dirty="0" err="1" smtClean="0">
                <a:latin typeface="SutonnyOMJ" pitchFamily="2" charset="0"/>
                <a:cs typeface="SutonnyOMJ" pitchFamily="2" charset="0"/>
              </a:rPr>
              <a:t>উল্লেখ</a:t>
            </a:r>
            <a:r>
              <a:rPr lang="en-US" sz="36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600" dirty="0" err="1" smtClean="0">
                <a:latin typeface="SutonnyOMJ" pitchFamily="2" charset="0"/>
                <a:cs typeface="SutonnyOMJ" pitchFamily="2" charset="0"/>
              </a:rPr>
              <a:t>কর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37001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93194" y="228600"/>
            <a:ext cx="8017406" cy="533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28575">
            <a:solidFill>
              <a:srgbClr val="FF0000"/>
            </a:solidFill>
          </a:ln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পিতা</a:t>
            </a:r>
            <a:r>
              <a:rPr lang="en-US" sz="28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ও </a:t>
            </a:r>
            <a:r>
              <a:rPr lang="en-US" sz="28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মাতা</a:t>
            </a:r>
            <a:r>
              <a:rPr lang="en-US" sz="28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উভয়ের</a:t>
            </a:r>
            <a:r>
              <a:rPr lang="en-US" sz="28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সম্পদে</a:t>
            </a:r>
            <a:r>
              <a:rPr lang="en-US" sz="28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কন্যা</a:t>
            </a:r>
            <a:r>
              <a:rPr lang="en-US" sz="28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৩ </a:t>
            </a:r>
            <a:r>
              <a:rPr lang="en-US" sz="28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ভাবে</a:t>
            </a:r>
            <a:r>
              <a:rPr lang="en-US" sz="28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ওয়ারিশ</a:t>
            </a:r>
            <a:r>
              <a:rPr lang="en-US" sz="28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হয়</a:t>
            </a:r>
            <a:r>
              <a:rPr lang="en-US" sz="28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। </a:t>
            </a:r>
            <a:r>
              <a:rPr lang="en-US" sz="2800" dirty="0" err="1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যেমন</a:t>
            </a:r>
            <a:r>
              <a:rPr lang="en-US" sz="2800" dirty="0" smtClean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:</a:t>
            </a:r>
            <a:endParaRPr lang="en-US" sz="2800" dirty="0">
              <a:solidFill>
                <a:srgbClr val="002060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1143000"/>
            <a:ext cx="12954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১ম </a:t>
            </a:r>
            <a:r>
              <a:rPr lang="en-US" sz="24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অবস্থা</a:t>
            </a:r>
            <a:endParaRPr lang="en-US" sz="2400" dirty="0" smtClean="0">
              <a:solidFill>
                <a:srgbClr val="C00000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35974" y="4779622"/>
            <a:ext cx="2483426" cy="183878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সকল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সম্পদ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২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ভাগ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করে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কন্যা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১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ভাগ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অর্থ্যা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ৎ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অর্ধেক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পেল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। </a:t>
            </a:r>
          </a:p>
          <a:p>
            <a:pPr algn="ctr"/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  <a:p>
            <a:pPr algn="ctr"/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যদি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অন্য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কোন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ওয়ারিশ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না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থাকে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তবে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অবশিষ্ট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ঐ ১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ভাগ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সম্পদও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ঐ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কন্যা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ই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পাবে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।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3308974" y="1447800"/>
                <a:ext cx="2329826" cy="11430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 e¨w³i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Kb¨v</a:t>
                </a:r>
                <a:r>
                  <a:rPr lang="en-US" sz="20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GKvwaK</a:t>
                </a:r>
                <a:r>
                  <a:rPr lang="en-US" sz="20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_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sz="20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mKj</a:t>
                </a:r>
                <a:r>
                  <a:rPr lang="en-US" sz="20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m¤ú</a:t>
                </a:r>
                <a:r>
                  <a:rPr lang="en-US" sz="20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‡`i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000" b="0" i="0" smtClean="0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000" b="0" i="0" smtClean="0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fvM cv‡e</a:t>
                </a:r>
                <a:endParaRPr lang="en-US" sz="2000" dirty="0">
                  <a:solidFill>
                    <a:schemeClr val="tx1"/>
                  </a:solidFill>
                  <a:latin typeface="SutonnyMJ" pitchFamily="2" charset="0"/>
                  <a:cs typeface="SutonnyMJ" pitchFamily="2" charset="0"/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8974" y="1447800"/>
                <a:ext cx="2329826" cy="1143000"/>
              </a:xfrm>
              <a:prstGeom prst="rect">
                <a:avLst/>
              </a:prstGeom>
              <a:blipFill rotWithShape="1">
                <a:blip r:embed="rId4"/>
                <a:stretch>
                  <a:fillRect t="-2618" r="-1554" b="-8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21"/>
          <p:cNvSpPr/>
          <p:nvPr/>
        </p:nvSpPr>
        <p:spPr>
          <a:xfrm>
            <a:off x="3733800" y="914400"/>
            <a:ext cx="1371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২য় </a:t>
            </a:r>
            <a:r>
              <a:rPr lang="en-US" sz="24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অবস্থা</a:t>
            </a:r>
            <a:endParaRPr lang="en-US" sz="2400" dirty="0" smtClean="0">
              <a:solidFill>
                <a:srgbClr val="C00000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901390" y="1066800"/>
            <a:ext cx="1466753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৩</a:t>
            </a:r>
            <a:r>
              <a:rPr lang="en-US" sz="2400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য় </a:t>
            </a:r>
            <a:r>
              <a:rPr lang="en-US" sz="2400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অবস্থা</a:t>
            </a:r>
            <a:endParaRPr lang="en-US" sz="2400" dirty="0" smtClean="0">
              <a:solidFill>
                <a:srgbClr val="C00000"/>
              </a:solidFill>
              <a:latin typeface="SutonnyOMJ" pitchFamily="2" charset="0"/>
              <a:cs typeface="SutonnyOMJ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5" name="Rectangle 44"/>
              <p:cNvSpPr/>
              <p:nvPr/>
            </p:nvSpPr>
            <p:spPr>
              <a:xfrm>
                <a:off x="3307774" y="4800600"/>
                <a:ext cx="2559626" cy="19050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সকল 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সম্পদ</a:t>
                </a:r>
                <a:r>
                  <a:rPr lang="en-US" dirty="0" smtClean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 ৩ 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ভাগ</a:t>
                </a:r>
                <a:r>
                  <a:rPr lang="en-US" dirty="0" smtClean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করে</a:t>
                </a:r>
                <a:r>
                  <a:rPr lang="en-US" dirty="0" smtClean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একাধিক</a:t>
                </a:r>
                <a:r>
                  <a:rPr lang="en-US" dirty="0" smtClean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কন্যা</a:t>
                </a:r>
                <a:r>
                  <a:rPr lang="en-US" dirty="0" smtClean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3</m:t>
                        </m:r>
                      </m:den>
                    </m:f>
                    <m:r>
                      <a:rPr lang="en-US" i="1">
                        <a:solidFill>
                          <a:schemeClr val="tx1"/>
                        </a:solidFill>
                        <a:latin typeface="Cambria Math"/>
                        <a:cs typeface="SutonnyMJ" pitchFamily="2" charset="0"/>
                      </a:rPr>
                      <m:t> 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ভাগ</a:t>
                </a:r>
                <a:r>
                  <a:rPr lang="en-US" dirty="0" smtClean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পেল</a:t>
                </a:r>
                <a:r>
                  <a:rPr lang="en-US" dirty="0" smtClean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।</a:t>
                </a:r>
              </a:p>
              <a:p>
                <a:pPr algn="ctr"/>
                <a:endParaRPr lang="en-US" dirty="0" smtClean="0">
                  <a:solidFill>
                    <a:schemeClr val="tx1"/>
                  </a:solidFill>
                  <a:latin typeface="SutonnyOMJ" pitchFamily="2" charset="0"/>
                  <a:cs typeface="SutonnyOMJ" pitchFamily="2" charset="0"/>
                </a:endParaRPr>
              </a:p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যদি</a:t>
                </a:r>
                <a:r>
                  <a:rPr lang="en-US" dirty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অন্য</a:t>
                </a:r>
                <a:r>
                  <a:rPr lang="en-US" dirty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কোন</a:t>
                </a:r>
                <a:r>
                  <a:rPr lang="en-US" dirty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ওয়ারিশ</a:t>
                </a:r>
                <a:r>
                  <a:rPr lang="en-US" dirty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না</a:t>
                </a:r>
                <a:r>
                  <a:rPr lang="en-US" dirty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থাকে</a:t>
                </a:r>
                <a:r>
                  <a:rPr lang="en-US" dirty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তবে</a:t>
                </a:r>
                <a:r>
                  <a:rPr lang="en-US" dirty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 </a:t>
                </a:r>
                <a:r>
                  <a:rPr lang="en-US" smtClean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অবশিষ্ট </a:t>
                </a:r>
                <a:r>
                  <a:rPr lang="en-US" dirty="0" smtClean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ঐ ১ </a:t>
                </a:r>
                <a:r>
                  <a:rPr lang="en-US" dirty="0" err="1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ভাগ</a:t>
                </a:r>
                <a:r>
                  <a:rPr lang="en-US" dirty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সম্পদও</a:t>
                </a:r>
                <a:endParaRPr lang="en-US" dirty="0">
                  <a:solidFill>
                    <a:schemeClr val="tx1"/>
                  </a:solidFill>
                  <a:latin typeface="SutonnyOMJ" pitchFamily="2" charset="0"/>
                  <a:cs typeface="SutonnyOMJ" pitchFamily="2" charset="0"/>
                </a:endParaRPr>
              </a:p>
              <a:p>
                <a:pPr algn="ctr"/>
                <a:r>
                  <a:rPr lang="en-US" dirty="0" smtClean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ঐ </a:t>
                </a:r>
                <a:r>
                  <a:rPr lang="en-US" dirty="0" err="1" smtClean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কন্যারা</a:t>
                </a:r>
                <a:r>
                  <a:rPr lang="en-US" dirty="0" smtClean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 ই </a:t>
                </a:r>
                <a:r>
                  <a:rPr lang="en-US" dirty="0" err="1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পাবে</a:t>
                </a:r>
                <a:r>
                  <a:rPr lang="en-US" dirty="0" smtClean="0">
                    <a:solidFill>
                      <a:schemeClr val="tx1"/>
                    </a:solidFill>
                    <a:latin typeface="SutonnyOMJ" pitchFamily="2" charset="0"/>
                    <a:cs typeface="SutonnyOMJ" pitchFamily="2" charset="0"/>
                  </a:rPr>
                  <a:t>।</a:t>
                </a:r>
                <a:endParaRPr lang="en-US" dirty="0">
                  <a:solidFill>
                    <a:schemeClr val="tx1"/>
                  </a:solidFill>
                  <a:latin typeface="SutonnyOMJ" pitchFamily="2" charset="0"/>
                  <a:cs typeface="SutonnyOMJ" pitchFamily="2" charset="0"/>
                </a:endParaRPr>
              </a:p>
            </p:txBody>
          </p:sp>
        </mc:Choice>
        <mc:Fallback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7774" y="4800600"/>
                <a:ext cx="2559626" cy="1905000"/>
              </a:xfrm>
              <a:prstGeom prst="rect">
                <a:avLst/>
              </a:prstGeom>
              <a:blipFill rotWithShape="1">
                <a:blip r:embed="rId5"/>
                <a:stretch>
                  <a:fillRect l="-943" r="-3302" b="-37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Rectangle 45"/>
          <p:cNvSpPr/>
          <p:nvPr/>
        </p:nvSpPr>
        <p:spPr>
          <a:xfrm>
            <a:off x="6470516" y="5715000"/>
            <a:ext cx="2331026" cy="90340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সকল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সম্পদ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৩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ভাগ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করে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কন্যা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পেল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১,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আর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পুত্র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পেল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২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ভাগ</a:t>
            </a:r>
            <a:endParaRPr lang="en-US" dirty="0" smtClean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Snip Diagonal Corner Rectangle 4"/>
              <p:cNvSpPr/>
              <p:nvPr/>
            </p:nvSpPr>
            <p:spPr>
              <a:xfrm>
                <a:off x="335974" y="1752600"/>
                <a:ext cx="2483426" cy="1255363"/>
              </a:xfrm>
              <a:prstGeom prst="snip2DiagRect">
                <a:avLst/>
              </a:prstGeom>
              <a:blipFill>
                <a:blip r:embed="rId3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 e¨w³i </a:t>
                </a:r>
                <a:r>
                  <a:rPr lang="en-US" sz="20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Kb¨v</a:t>
                </a:r>
                <a:endParaRPr lang="en-US" sz="2000" dirty="0">
                  <a:solidFill>
                    <a:schemeClr val="tx1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pPr algn="ctr"/>
                <a:r>
                  <a:rPr lang="en-US" sz="20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1 </a:t>
                </a:r>
                <a:r>
                  <a:rPr lang="en-US" sz="20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Rb</a:t>
                </a:r>
                <a:r>
                  <a:rPr lang="en-US" sz="20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_</a:t>
                </a:r>
                <a:r>
                  <a:rPr lang="en-US" sz="20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sz="20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20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mKj</a:t>
                </a:r>
                <a:endParaRPr lang="en-US" sz="2000" dirty="0">
                  <a:solidFill>
                    <a:schemeClr val="tx1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pPr algn="ctr"/>
                <a:r>
                  <a:rPr lang="en-US" sz="20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m¤ú</a:t>
                </a:r>
                <a:r>
                  <a:rPr lang="en-US" sz="20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‡`i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000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000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den>
                    </m:f>
                    <m:r>
                      <a:rPr lang="en-US" sz="200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A‡a©K</a:t>
                </a:r>
                <a:r>
                  <a:rPr lang="en-US" sz="20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)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cv‡e</a:t>
                </a:r>
                <a:endParaRPr lang="en-US" sz="2000" dirty="0">
                  <a:solidFill>
                    <a:schemeClr val="tx1"/>
                  </a:solidFill>
                  <a:latin typeface="SutonnyMJ" pitchFamily="2" charset="0"/>
                  <a:cs typeface="SutonnyMJ" pitchFamily="2" charset="0"/>
                </a:endParaRPr>
              </a:p>
            </p:txBody>
          </p:sp>
        </mc:Choice>
        <mc:Fallback xmlns="">
          <p:sp>
            <p:nvSpPr>
              <p:cNvPr id="5" name="Snip Diagonal Corner 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974" y="1752600"/>
                <a:ext cx="2483426" cy="1255363"/>
              </a:xfrm>
              <a:prstGeom prst="snip2Diag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94" y="3200400"/>
            <a:ext cx="603516" cy="603516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1484" y="3200400"/>
            <a:ext cx="603516" cy="6035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80" y="3822878"/>
            <a:ext cx="736120" cy="767753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9150" y="2667000"/>
            <a:ext cx="603516" cy="603516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440" y="2667000"/>
            <a:ext cx="603516" cy="603516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5236" y="3276600"/>
            <a:ext cx="637430" cy="664822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2667000"/>
            <a:ext cx="603516" cy="603516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5236" y="3962400"/>
            <a:ext cx="637430" cy="664822"/>
          </a:xfrm>
          <a:prstGeom prst="rect">
            <a:avLst/>
          </a:prstGeom>
        </p:spPr>
      </p:pic>
      <p:sp>
        <p:nvSpPr>
          <p:cNvPr id="49" name="Snip Diagonal Corner Rectangle 48"/>
          <p:cNvSpPr/>
          <p:nvPr/>
        </p:nvSpPr>
        <p:spPr>
          <a:xfrm>
            <a:off x="6605070" y="1934797"/>
            <a:ext cx="2172588" cy="1113203"/>
          </a:xfrm>
          <a:prstGeom prst="snip2Diag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g„Z</a:t>
            </a:r>
            <a:r>
              <a:rPr lang="en-US" sz="20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e¨w³i </a:t>
            </a:r>
            <a:r>
              <a:rPr lang="en-US" sz="2000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Kb¨vi</a:t>
            </a:r>
            <a:r>
              <a:rPr lang="en-US" sz="20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mv‡_ </a:t>
            </a:r>
            <a:r>
              <a:rPr lang="en-US" sz="2000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cyÎ</a:t>
            </a:r>
            <a:r>
              <a:rPr lang="en-US" sz="20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_</a:t>
            </a:r>
            <a:r>
              <a:rPr lang="en-US" sz="2000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vK‡j</a:t>
            </a:r>
            <a:r>
              <a:rPr lang="en-US" sz="20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Kb¨v</a:t>
            </a:r>
            <a:r>
              <a:rPr lang="en-US" sz="20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cy‡Îi</a:t>
            </a:r>
            <a:r>
              <a:rPr lang="en-US" sz="20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A‡a©K</a:t>
            </a:r>
            <a:r>
              <a:rPr lang="en-US" sz="20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cv‡e</a:t>
            </a:r>
            <a:endParaRPr lang="en-US" sz="2000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834" y="3429000"/>
            <a:ext cx="603516" cy="603516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0124" y="3429000"/>
            <a:ext cx="603516" cy="603516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484" y="3429000"/>
            <a:ext cx="603516" cy="603516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3970" y="4114800"/>
            <a:ext cx="637430" cy="66482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3405" y="4800600"/>
            <a:ext cx="677995" cy="660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927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8.23312E-7 L -0.00035 0.1105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55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7.58557E-7 L -0.00764 0.11147 " pathEditMode="relative" rAng="0" ptsTypes="AA">
                                      <p:cBhvr>
                                        <p:cTn id="18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2" y="5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7.58557E-7 L 5.55556E-7 0.10569 C 5.55556E-7 0.15287 -0.02309 0.21138 -0.04149 0.21138 L -0.08299 0.21138 " pathEditMode="relative" rAng="0" ptsTypes="FfFF">
                                      <p:cBhvr>
                                        <p:cTn id="18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49" y="10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7.58557E-7 L 1.11022E-16 0.21138 " pathEditMode="relative" rAng="0" ptsTypes="AA">
                                      <p:cBhvr>
                                        <p:cTn id="27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569"/>
                                    </p:animMotion>
                                  </p:childTnLst>
                                </p:cTn>
                              </p:par>
                              <p:par>
                                <p:cTn id="27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7.58557E-7 L -0.00035 0.21138 " pathEditMode="relative" rAng="0" ptsTypes="AA">
                                      <p:cBhvr>
                                        <p:cTn id="27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10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7.58557E-7 L 0.06927 0.11147 " pathEditMode="relative" rAng="0" ptsTypes="AA">
                                      <p:cBhvr>
                                        <p:cTn id="282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55" y="5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9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17" grpId="0" animBg="1"/>
      <p:bldP spid="18" grpId="0" animBg="1"/>
      <p:bldP spid="22" grpId="0" animBg="1"/>
      <p:bldP spid="36" grpId="0" animBg="1"/>
      <p:bldP spid="45" grpId="0" animBg="1"/>
      <p:bldP spid="46" grpId="0" animBg="1"/>
      <p:bldP spid="5" grpId="0" animBg="1"/>
      <p:bldP spid="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04800" y="2286000"/>
                <a:ext cx="8610600" cy="43434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(1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)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JimRvZ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Kb¨v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GKRb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_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, cwiZ¨³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m¤úwËi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600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fvM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cv‡e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| †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hgb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:</a:t>
                </a:r>
              </a:p>
              <a:p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</a:t>
                </a:r>
                <a:r>
                  <a:rPr lang="en-US" sz="1600" u="sng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sz="1600" u="sng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: 2     </a:t>
                </a:r>
                <a:r>
                  <a:rPr lang="en-US" sz="1400" u="sng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</a:t>
                </a:r>
                <a:r>
                  <a:rPr lang="en-US" sz="1400" u="sng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sz="1400" u="sng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400" u="sng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gv‡b</a:t>
                </a:r>
                <a:r>
                  <a:rPr lang="en-US" sz="1400" u="sng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400" u="sng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- </a:t>
                </a:r>
                <a:r>
                  <a:rPr lang="en-US" sz="1400" u="sng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m¤ú</a:t>
                </a:r>
                <a:r>
                  <a:rPr lang="en-US" sz="1400" u="sng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‡`i †</a:t>
                </a:r>
                <a:r>
                  <a:rPr lang="en-US" sz="1400" u="sng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gvU</a:t>
                </a:r>
                <a:r>
                  <a:rPr lang="en-US" sz="1400" u="sng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400" u="sng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e›Ub</a:t>
                </a:r>
                <a:r>
                  <a:rPr lang="en-US" sz="1400" u="sng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400" u="sng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msL¨v</a:t>
                </a:r>
                <a:r>
                  <a:rPr lang="en-US" sz="1400" u="sng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)</a:t>
                </a:r>
                <a:r>
                  <a:rPr lang="en-US" sz="1400" u="sng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|</a:t>
                </a:r>
                <a:endParaRPr lang="en-US" sz="1400" dirty="0" smtClean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  <a:sym typeface="Wingdings"/>
                  </a:rPr>
                  <a:t>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Rvgvj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-  </a:t>
                </a:r>
                <a:r>
                  <a:rPr lang="en-US" sz="1600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Kb¨v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60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PvPv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(Av)</a:t>
                </a: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1</a:t>
                </a:r>
              </a:p>
              <a:p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(2)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JimRvZ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Kb¨v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GKvwaK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_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, cwiZ¨³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m¤úwËi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600">
                            <a:solidFill>
                              <a:schemeClr val="tx1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fvM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cv‡e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| †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hgb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:</a:t>
                </a:r>
              </a:p>
              <a:p>
                <a:r>
                  <a:rPr lang="en-US" sz="160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   </a:t>
                </a:r>
                <a:r>
                  <a:rPr lang="en-US" sz="1600" u="sng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sz="1600" u="sng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: 3                        |</a:t>
                </a:r>
                <a:endParaRPr lang="en-US" sz="1600" dirty="0" smtClean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  <a:sym typeface="Wingdings"/>
                  </a:rPr>
                  <a:t>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g„Zv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mvw`qv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- </a:t>
                </a:r>
                <a:r>
                  <a:rPr lang="en-US" sz="1600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Kb¨v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60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600">
                            <a:solidFill>
                              <a:srgbClr val="C00000"/>
                            </a:solidFill>
                            <a:latin typeface="SutonnyMJ" pitchFamily="2" charset="0"/>
                            <a:cs typeface="SutonnyMJ" pitchFamily="2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Kb¨v        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PvPv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(Av)</a:t>
                </a: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1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1</a:t>
                </a:r>
              </a:p>
              <a:p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(3)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e¨w³i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JimRvZ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Kb¨vi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mv‡_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cyÎ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_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vK‡j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,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cÖ‡Z¨K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Kb¨v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cy‡Îi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A‡a©K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cv‡e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,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A_©¨r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Kb¨v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1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fvM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,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cyÎ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2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fvM</a:t>
                </a:r>
                <a:r>
                  <a:rPr lang="en-US" sz="1600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| †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hgb</a:t>
                </a:r>
                <a:r>
                  <a:rPr lang="en-US" sz="1600" dirty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:</a:t>
                </a: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</a:t>
                </a:r>
                <a:r>
                  <a:rPr lang="en-US" sz="1600" u="sng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gvmAvjv</a:t>
                </a:r>
                <a:r>
                  <a:rPr lang="en-US" sz="1600" u="sng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: 8</a:t>
                </a:r>
                <a:r>
                  <a:rPr lang="en-US" sz="1600" u="sng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                                          |                                                  </a:t>
                </a:r>
                <a:endParaRPr lang="en-US" sz="1600" u="sng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  <a:sym typeface="Wingdings"/>
                  </a:rPr>
                  <a:t>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g„Z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Kvgvj</a:t>
                </a:r>
                <a:r>
                  <a:rPr lang="en-US" sz="1600" dirty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- 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</a:t>
                </a:r>
                <a:r>
                  <a:rPr lang="en-US" sz="1600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Kb¨v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</a:t>
                </a:r>
                <a:r>
                  <a:rPr lang="en-US" sz="1600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Kb¨v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</a:t>
                </a:r>
                <a:r>
                  <a:rPr lang="en-US" sz="1600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cyÎ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</a:t>
                </a:r>
                <a:r>
                  <a:rPr lang="en-US" sz="1600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cyÎ</a:t>
                </a:r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</a:t>
                </a:r>
                <a:r>
                  <a:rPr lang="en-US" sz="1600" dirty="0" err="1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cyÎ</a:t>
                </a:r>
                <a:endParaRPr lang="en-US" sz="1600" dirty="0">
                  <a:solidFill>
                    <a:srgbClr val="C00000"/>
                  </a:solidFill>
                  <a:latin typeface="SutonnyMJ" pitchFamily="2" charset="0"/>
                  <a:cs typeface="SutonnyMJ" pitchFamily="2" charset="0"/>
                </a:endParaRPr>
              </a:p>
              <a:p>
                <a:pPr lvl="0"/>
                <a:r>
                  <a:rPr lang="en-US" sz="1600" dirty="0" smtClean="0">
                    <a:solidFill>
                      <a:srgbClr val="C00000"/>
                    </a:solidFill>
                    <a:latin typeface="SutonnyMJ" pitchFamily="2" charset="0"/>
                    <a:cs typeface="SutonnyMJ" pitchFamily="2" charset="0"/>
                  </a:rPr>
                  <a:t>                       1             1               2                 2                    2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286000"/>
                <a:ext cx="8610600" cy="4343400"/>
              </a:xfrm>
              <a:prstGeom prst="rect">
                <a:avLst/>
              </a:prstGeom>
              <a:blipFill rotWithShape="1">
                <a:blip r:embed="rId2"/>
                <a:stretch>
                  <a:fillRect l="-2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304800" y="145968"/>
            <a:ext cx="8610600" cy="183523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cixÿvq</a:t>
            </a:r>
            <a:r>
              <a:rPr lang="en-US" sz="32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2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hfv‡e</a:t>
            </a:r>
            <a:r>
              <a:rPr lang="en-US" sz="32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DËi</a:t>
            </a:r>
            <a:r>
              <a:rPr lang="en-US" sz="32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wjL‡e</a:t>
            </a:r>
            <a:endParaRPr lang="en-US" sz="3200" dirty="0" smtClean="0">
              <a:solidFill>
                <a:srgbClr val="002060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r>
              <a:rPr lang="en-US" sz="2800" u="sng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9bs </a:t>
            </a:r>
            <a:r>
              <a:rPr lang="en-US" sz="2800" u="sng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cÖ</a:t>
            </a:r>
            <a:r>
              <a:rPr lang="en-US" sz="2800" u="sng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: D</a:t>
            </a:r>
            <a:r>
              <a:rPr lang="en-US" sz="28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:</a:t>
            </a:r>
          </a:p>
          <a:p>
            <a:pPr algn="ctr"/>
            <a:r>
              <a:rPr lang="en-US" sz="28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JimRvZ</a:t>
            </a:r>
            <a:r>
              <a:rPr lang="en-US" sz="28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Kb¨vi</a:t>
            </a:r>
            <a:r>
              <a:rPr lang="en-US" sz="28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Ae</a:t>
            </a:r>
            <a:r>
              <a:rPr lang="en-US" sz="28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¯’v 3 </a:t>
            </a:r>
            <a:r>
              <a:rPr lang="en-US" sz="28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wU</a:t>
            </a:r>
            <a:r>
              <a:rPr lang="en-US" sz="28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| </a:t>
            </a:r>
            <a:r>
              <a:rPr lang="en-US" sz="28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h_v</a:t>
            </a:r>
            <a:r>
              <a:rPr lang="en-US" sz="28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:</a:t>
            </a:r>
            <a:endParaRPr lang="en-US" sz="2000" dirty="0">
              <a:solidFill>
                <a:srgbClr val="002060"/>
              </a:solidFill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526" y="2895600"/>
            <a:ext cx="315558" cy="3048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1084" y="2895600"/>
            <a:ext cx="315558" cy="3048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0126" y="4419600"/>
            <a:ext cx="315558" cy="3048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242" y="4419600"/>
            <a:ext cx="315558" cy="3048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684" y="4419600"/>
            <a:ext cx="315558" cy="3048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8863" y="5715000"/>
            <a:ext cx="315558" cy="3048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9979" y="5715000"/>
            <a:ext cx="315558" cy="3048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4421" y="5715000"/>
            <a:ext cx="315558" cy="3048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0724" y="5705475"/>
            <a:ext cx="315558" cy="3048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1840" y="5705475"/>
            <a:ext cx="315558" cy="3048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282" y="5705475"/>
            <a:ext cx="315558" cy="3048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4500" y="5705475"/>
            <a:ext cx="315558" cy="3048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942" y="5705475"/>
            <a:ext cx="315558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818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3.3025E-6 L 4.72222E-6 0.04441 C 4.72222E-6 0.0643 -0.10278 0.08881 -0.18612 0.08881 L -0.37205 0.08881 " pathEditMode="relative" rAng="0" ptsTypes="FfFF">
                                      <p:cBhvr>
                                        <p:cTn id="5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11" y="4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3025E-6 L -2.77778E-7 0.04441 C -2.77778E-7 0.0643 -0.08455 0.08881 -0.1533 0.08881 L -0.30642 0.08881 " pathEditMode="relative" rAng="0" ptsTypes="FfFF">
                                      <p:cBhvr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30" y="4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62535E-8 L 1.38889E-6 0.03885 C 1.38889E-6 0.0562 -0.06823 0.07771 -0.12361 0.07771 L -0.24705 0.07771 " pathEditMode="relative" rAng="0" ptsTypes="FfFF">
                                      <p:cBhvr>
                                        <p:cTn id="1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61" y="38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62535E-8 L -3.61111E-6 0.03885 C -3.61111E-6 0.0562 -0.05017 0.07771 -0.09079 0.07771 L -0.18142 0.07771 " pathEditMode="relative" rAng="0" ptsTypes="FfFF">
                                      <p:cBhvr>
                                        <p:cTn id="11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80" y="38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62535E-8 L -2.22222E-6 0.03885 C -2.22222E-6 0.0562 -0.03437 0.07771 -0.06215 0.07771 L -0.1243 0.07771 " pathEditMode="relative" rAng="0" ptsTypes="FfFF">
                                      <p:cBhvr>
                                        <p:cTn id="1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15" y="38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51689E-7 L -1.38889E-6 0.03332 C -1.38889E-6 0.04813 -0.11927 0.06664 -0.21632 0.06664 L -0.43212 0.06664 " pathEditMode="relative" rAng="0" ptsTypes="FfFF">
                                      <p:cBhvr>
                                        <p:cTn id="25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615" y="3332"/>
                                    </p:animMotion>
                                  </p:childTnLst>
                                </p:cTn>
                              </p:par>
                              <p:par>
                                <p:cTn id="258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4.44444E-6 L 1.11022E-16 0.03333 C 1.11022E-16 0.04814 -0.10573 0.06666 -0.19184 0.06666 L -0.38333 0.06666 " pathEditMode="relative" rAng="0" ptsTypes="FfFF">
                                      <p:cBhvr>
                                        <p:cTn id="25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67" y="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51689E-7 L 5E-6 0.03332 C 5E-6 0.04813 -0.0809 0.06664 -0.14636 0.06664 L -0.29271 0.06664 " pathEditMode="relative" rAng="0" ptsTypes="FfFF">
                                      <p:cBhvr>
                                        <p:cTn id="26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35" y="3332"/>
                                    </p:animMotion>
                                  </p:childTnLst>
                                </p:cTn>
                              </p:par>
                              <p:par>
                                <p:cTn id="264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1.40213E-6 L -3.05556E-6 0.03401 C -3.05556E-6 0.04882 -0.09861 0.06803 -0.17847 0.06803 L -0.35607 0.06803 " pathEditMode="relative" rAng="0" ptsTypes="FfFF">
                                      <p:cBhvr>
                                        <p:cTn id="26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12" y="34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90701E-6 L -1.66667E-6 0.03401 C -1.66667E-6 0.04904 -0.07569 0.06801 -0.13698 0.06801 L -0.27396 0.06801 " pathEditMode="relative" rAng="0" ptsTypes="FfFF">
                                      <p:cBhvr>
                                        <p:cTn id="26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98" y="3400"/>
                                    </p:animMotion>
                                  </p:childTnLst>
                                </p:cTn>
                              </p:par>
                              <p:par>
                                <p:cTn id="270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90701E-6 L -2.77778E-7 0.03401 C -2.77778E-7 0.04904 -0.0783 0.06801 -0.14184 0.06801 L -0.28351 0.06801 " pathEditMode="relative" rAng="0" ptsTypes="FfFF">
                                      <p:cBhvr>
                                        <p:cTn id="27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84" y="3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49676E-6 L -4.16667E-6 0.03399 C -4.16667E-6 0.04903 -0.05138 0.06799 -0.09305 0.06799 L -0.18593 0.06799 " pathEditMode="relative" rAng="0" ptsTypes="FfFF">
                                      <p:cBhvr>
                                        <p:cTn id="27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06" y="3400"/>
                                    </p:animMotion>
                                  </p:childTnLst>
                                </p:cTn>
                              </p:par>
                              <p:par>
                                <p:cTn id="276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49676E-6 L -2.77778E-6 0.03399 C -2.77778E-6 0.04903 -0.07014 0.06799 -0.12691 0.06799 L -0.25382 0.06799 " pathEditMode="relative" rAng="0" ptsTypes="FfFF">
                                      <p:cBhvr>
                                        <p:cTn id="27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91" y="3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 err="1" smtClean="0">
                <a:latin typeface="SutonnyOMJ" pitchFamily="2" charset="0"/>
                <a:cs typeface="SutonnyOMJ" pitchFamily="2" charset="0"/>
              </a:rPr>
              <a:t>সবাইকে</a:t>
            </a:r>
            <a:r>
              <a:rPr lang="en-US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atin typeface="SutonnyOMJ" pitchFamily="2" charset="0"/>
                <a:cs typeface="SutonnyOMJ" pitchFamily="2" charset="0"/>
              </a:rPr>
              <a:t>ধন্যবাদ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52006"/>
            <a:ext cx="8305800" cy="5024994"/>
          </a:xfrm>
        </p:spPr>
      </p:pic>
    </p:spTree>
    <p:extLst>
      <p:ext uri="{BB962C8B-B14F-4D97-AF65-F5344CB8AC3E}">
        <p14:creationId xmlns:p14="http://schemas.microsoft.com/office/powerpoint/2010/main" val="2320928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430</TotalTime>
  <Words>395</Words>
  <Application>Microsoft Office PowerPoint</Application>
  <PresentationFormat>On-screen Show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আসসালামু আলাইকুম ওয়া রহমাতুল্লাহ আজকের ক্লাসে সবাইকে শুভেচ্ছা ও স্বাগতম</vt:lpstr>
      <vt:lpstr>পরিচিতি</vt:lpstr>
      <vt:lpstr>মহান আল্লাহ তায়ালা বলেন, “এক পুরুষের অংশ দুই নারীর অংশের সমান”। সুরা নিসা, আয়াত ১১  আজকের পাঠ  اذكر احوال بنات الصلب ممثلا উদাহরণসহ ঔরসজাত কন্যার অবস্থাগুলো উল্লেখ কর</vt:lpstr>
      <vt:lpstr>PowerPoint Presentation</vt:lpstr>
      <vt:lpstr>PowerPoint Presentation</vt:lpstr>
      <vt:lpstr>সবাইকে ধন্যবাদ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আসসালামু আলাইকুম ওয়া রহমাতুল্লাহ আজকের ক্লাসে সবাইকে শুভেচ্ছা ও স্বাগতম</dc:title>
  <dc:creator>FARUK</dc:creator>
  <cp:lastModifiedBy>FARUK</cp:lastModifiedBy>
  <cp:revision>88</cp:revision>
  <dcterms:created xsi:type="dcterms:W3CDTF">2026-07-02T03:27:56Z</dcterms:created>
  <dcterms:modified xsi:type="dcterms:W3CDTF">2026-07-07T13:41:23Z</dcterms:modified>
</cp:coreProperties>
</file>