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4" r:id="rId1"/>
  </p:sldMasterIdLst>
  <p:notesMasterIdLst>
    <p:notesMasterId r:id="rId22"/>
  </p:notesMasterIdLst>
  <p:sldIdLst>
    <p:sldId id="337" r:id="rId2"/>
    <p:sldId id="256" r:id="rId3"/>
    <p:sldId id="259" r:id="rId4"/>
    <p:sldId id="338" r:id="rId5"/>
    <p:sldId id="340" r:id="rId6"/>
    <p:sldId id="339" r:id="rId7"/>
    <p:sldId id="264" r:id="rId8"/>
    <p:sldId id="341" r:id="rId9"/>
    <p:sldId id="265" r:id="rId10"/>
    <p:sldId id="342" r:id="rId11"/>
    <p:sldId id="343" r:id="rId12"/>
    <p:sldId id="344" r:id="rId13"/>
    <p:sldId id="345" r:id="rId14"/>
    <p:sldId id="346" r:id="rId15"/>
    <p:sldId id="347" r:id="rId16"/>
    <p:sldId id="257" r:id="rId17"/>
    <p:sldId id="351" r:id="rId18"/>
    <p:sldId id="350" r:id="rId19"/>
    <p:sldId id="348" r:id="rId20"/>
    <p:sldId id="349" r:id="rId21"/>
  </p:sldIdLst>
  <p:sldSz cx="9144000" cy="5143500" type="screen16x9"/>
  <p:notesSz cx="6858000" cy="9144000"/>
  <p:embeddedFontLst>
    <p:embeddedFont>
      <p:font typeface="Coming Soon" charset="0"/>
      <p:regular r:id="rId23"/>
    </p:embeddedFont>
    <p:embeddedFont>
      <p:font typeface="Roboto Mono Medium" charset="0"/>
      <p:regular r:id="rId24"/>
      <p:bold r:id="rId25"/>
      <p:italic r:id="rId26"/>
      <p:boldItalic r:id="rId27"/>
    </p:embeddedFont>
    <p:embeddedFont>
      <p:font typeface="NikoshBAN" pitchFamily="2" charset="0"/>
      <p:regular r:id="rId28"/>
    </p:embeddedFont>
    <p:embeddedFont>
      <p:font typeface="Concert One" charset="0"/>
      <p:regular r:id="rId29"/>
    </p:embeddedFont>
    <p:embeddedFont>
      <p:font typeface="Arabic Typesetting" pitchFamily="66" charset="-78"/>
      <p:regular r:id="rId30"/>
    </p:embeddedFont>
    <p:embeddedFont>
      <p:font typeface="Calibri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A8D9C87-F5C6-495E-8BD4-F3FE64686125}">
  <a:tblStyle styleId="{BA8D9C87-F5C6-495E-8BD4-F3FE646861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64" y="-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3817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209571f4d9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209571f4d9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4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401825"/>
            <a:ext cx="69633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7975">
              <a:spcBef>
                <a:spcPts val="0"/>
              </a:spcBef>
              <a:spcAft>
                <a:spcPts val="0"/>
              </a:spcAft>
              <a:buSzPts val="1250"/>
              <a:buFont typeface="Concert One"/>
              <a:buAutoNum type="arabicPeriod"/>
              <a:defRPr sz="950">
                <a:solidFill>
                  <a:schemeClr val="dk2"/>
                </a:solidFill>
              </a:defRPr>
            </a:lvl1pPr>
            <a:lvl2pPr marL="914400" lvl="1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2pPr>
            <a:lvl3pPr marL="1371600" lvl="2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3pPr>
            <a:lvl4pPr marL="1828800" lvl="3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950">
                <a:solidFill>
                  <a:schemeClr val="dk2"/>
                </a:solidFill>
              </a:defRPr>
            </a:lvl4pPr>
            <a:lvl5pPr marL="2286000" lvl="4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5pPr>
            <a:lvl6pPr marL="2743200" lvl="5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6pPr>
            <a:lvl7pPr marL="3200400" lvl="6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rabicPeriod"/>
              <a:defRPr sz="950">
                <a:solidFill>
                  <a:schemeClr val="dk2"/>
                </a:solidFill>
              </a:defRPr>
            </a:lvl7pPr>
            <a:lvl8pPr marL="3657600" lvl="7" indent="-292100">
              <a:spcBef>
                <a:spcPts val="1600"/>
              </a:spcBef>
              <a:spcAft>
                <a:spcPts val="0"/>
              </a:spcAft>
              <a:buClr>
                <a:srgbClr val="4D719D"/>
              </a:buClr>
              <a:buSzPts val="1000"/>
              <a:buFont typeface="Muli"/>
              <a:buAutoNum type="alphaLcPeriod"/>
              <a:defRPr sz="950">
                <a:solidFill>
                  <a:schemeClr val="dk2"/>
                </a:solidFill>
              </a:defRPr>
            </a:lvl8pPr>
            <a:lvl9pPr marL="4114800" lvl="8" indent="-292100">
              <a:spcBef>
                <a:spcPts val="1600"/>
              </a:spcBef>
              <a:spcAft>
                <a:spcPts val="1600"/>
              </a:spcAft>
              <a:buClr>
                <a:srgbClr val="4D719D"/>
              </a:buClr>
              <a:buSzPts val="1000"/>
              <a:buFont typeface="Muli"/>
              <a:buAutoNum type="romanLcPeriod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43763" y="1551725"/>
            <a:ext cx="3593400" cy="28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954771" y="1551725"/>
            <a:ext cx="3593400" cy="282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 u="sng">
                <a:solidFill>
                  <a:schemeClr val="dk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142343">
            <a:off x="6222976" y="2291982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1920292">
            <a:off x="925352" y="1011382"/>
            <a:ext cx="2068424" cy="1772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2426100" y="1386676"/>
            <a:ext cx="4291800" cy="24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8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948000" y="2519950"/>
            <a:ext cx="3224400" cy="12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948000" y="1218000"/>
            <a:ext cx="27558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8" r:id="rId6"/>
    <p:sldLayoutId id="2147483662" r:id="rId7"/>
    <p:sldLayoutId id="2147483669" r:id="rId8"/>
    <p:sldLayoutId id="2147483687" r:id="rId9"/>
    <p:sldLayoutId id="2147483688" r:id="rId10"/>
    <p:sldLayoutId id="2147483689" r:id="rId11"/>
    <p:sldLayoutId id="2147483690" r:id="rId12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23950"/>
            <a:ext cx="4876800" cy="327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2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199" y="2038350"/>
            <a:ext cx="342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latin typeface="Calibri" pitchFamily="34" charset="0"/>
                <a:cs typeface="Calibri" pitchFamily="34" charset="0"/>
              </a:rPr>
              <a:t>يَا وَاعِظَ النَّاسِ عَمَّا أَنْتَ فَاعِلُهُ</a:t>
            </a:r>
            <a:br>
              <a:rPr lang="ar-SA" sz="2000" b="1" dirty="0">
                <a:latin typeface="Calibri" pitchFamily="34" charset="0"/>
                <a:cs typeface="Calibri" pitchFamily="34" charset="0"/>
              </a:rPr>
            </a:br>
            <a:r>
              <a:rPr lang="ar-SA" sz="2000" b="1" dirty="0">
                <a:latin typeface="Calibri" pitchFamily="34" charset="0"/>
                <a:cs typeface="Calibri" pitchFamily="34" charset="0"/>
              </a:rPr>
              <a:t>يَا مَنْ يُعَدُّ عَلَيْهِ الْعُمْرُ </a:t>
            </a:r>
            <a:r>
              <a:rPr lang="ar-SA" sz="2000" b="1" dirty="0" smtClean="0">
                <a:latin typeface="Calibri" pitchFamily="34" charset="0"/>
                <a:cs typeface="Calibri" pitchFamily="34" charset="0"/>
              </a:rPr>
              <a:t>بِالنَّفَسِ</a:t>
            </a:r>
          </a:p>
          <a:p>
            <a:pPr algn="ctr" rtl="1"/>
            <a:endParaRPr lang="ar-SA" sz="2000" dirty="0">
              <a:latin typeface="Calibri" pitchFamily="34" charset="0"/>
              <a:cs typeface="Calibri" pitchFamily="34" charset="0"/>
            </a:endParaRPr>
          </a:p>
          <a:p>
            <a:pPr algn="r" rtl="1"/>
            <a:r>
              <a:rPr lang="ar-SA" sz="2000" b="1" dirty="0">
                <a:latin typeface="Calibri" pitchFamily="34" charset="0"/>
                <a:cs typeface="Calibri" pitchFamily="34" charset="0"/>
              </a:rPr>
              <a:t>الشرح:</a:t>
            </a:r>
            <a:r>
              <a:rPr lang="ar-SA" sz="2000" dirty="0">
                <a:latin typeface="Calibri" pitchFamily="34" charset="0"/>
                <a:cs typeface="Calibri" pitchFamily="34" charset="0"/>
              </a:rPr>
              <a:t/>
            </a:r>
            <a:br>
              <a:rPr lang="ar-SA" sz="2000" dirty="0">
                <a:latin typeface="Calibri" pitchFamily="34" charset="0"/>
                <a:cs typeface="Calibri" pitchFamily="34" charset="0"/>
              </a:rPr>
            </a:br>
            <a:r>
              <a:rPr lang="ar-SA" sz="2000" dirty="0">
                <a:latin typeface="Calibri" pitchFamily="34" charset="0"/>
                <a:cs typeface="Calibri" pitchFamily="34" charset="0"/>
              </a:rPr>
              <a:t>يَنْهَى الشاعرُ الإنسانَ أن يَعِظَ الناسَ بشيءٍ لا يَعْمَلُ به، ويُذَكِّرُهُ أنَّ عمرَ الإنسانِ يَنقُصُ مع كلِّ نَفَسٍ.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9834" y="514350"/>
            <a:ext cx="224773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2800" dirty="0"/>
              <a:t>شَرْحٌ سَهْلٌ </a:t>
            </a:r>
            <a:r>
              <a:rPr lang="ar-SA" sz="2800" dirty="0" smtClean="0"/>
              <a:t>لِقَصِيدَةِ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09599" y="1352550"/>
            <a:ext cx="3505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/>
              <a:t>অনুবাদ</a:t>
            </a:r>
            <a:endParaRPr lang="ar-SA" dirty="0" smtClean="0"/>
          </a:p>
          <a:p>
            <a:r>
              <a:rPr lang="as-IN" dirty="0" smtClean="0"/>
              <a:t>হে </a:t>
            </a:r>
            <a:r>
              <a:rPr lang="as-IN" dirty="0"/>
              <a:t>সেই ব্যক্তি, যে মানুষকে উপদেশ দাও কিন্তু নিজে তা মানো না!</a:t>
            </a:r>
            <a:br>
              <a:rPr lang="as-IN" dirty="0"/>
            </a:br>
            <a:r>
              <a:rPr lang="as-IN" dirty="0"/>
              <a:t>হে মানুষ, যার জীবন প্রতিটি নিঃশ্বাসে কমে যাচ্ছে</a:t>
            </a:r>
            <a:r>
              <a:rPr lang="as-IN" dirty="0" smtClean="0"/>
              <a:t>।</a:t>
            </a:r>
            <a:endParaRPr lang="ar-SA" dirty="0" smtClean="0"/>
          </a:p>
          <a:p>
            <a:endParaRPr lang="ar-SA" dirty="0"/>
          </a:p>
          <a:p>
            <a:r>
              <a:rPr lang="as-IN" b="1" dirty="0"/>
              <a:t>ব্যাখ্যা</a:t>
            </a:r>
          </a:p>
          <a:p>
            <a:pPr algn="just"/>
            <a:r>
              <a:rPr lang="as-IN" dirty="0"/>
              <a:t>কবি মানুষকে এমন </a:t>
            </a:r>
            <a:r>
              <a:rPr lang="en-US" dirty="0" err="1" smtClean="0"/>
              <a:t>উপদেশ</a:t>
            </a:r>
            <a:r>
              <a:rPr lang="en-US" dirty="0" smtClean="0"/>
              <a:t> </a:t>
            </a:r>
            <a:r>
              <a:rPr lang="en-US" dirty="0" err="1" smtClean="0"/>
              <a:t>দিতে</a:t>
            </a:r>
            <a:r>
              <a:rPr lang="en-US" dirty="0" smtClean="0"/>
              <a:t> </a:t>
            </a:r>
            <a:r>
              <a:rPr lang="as-IN" dirty="0" smtClean="0"/>
              <a:t>নিষেধ </a:t>
            </a:r>
            <a:r>
              <a:rPr lang="as-IN" dirty="0"/>
              <a:t>করেছেন যা সে নিজে করে না, এবং তাকে মনে করিয়ে দিয়েছেন যে প্রতিটি নিঃশ্বাসের সাথে সাথে মানুষের আয়ু কমে যায়।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65773" y="498054"/>
            <a:ext cx="199285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2800" dirty="0" smtClean="0"/>
              <a:t>الترجمة البنغالية</a:t>
            </a:r>
            <a:endParaRPr lang="en-US" sz="2800" dirty="0"/>
          </a:p>
        </p:txBody>
      </p:sp>
      <p:pic>
        <p:nvPicPr>
          <p:cNvPr id="8" name="Google Shape;482;p62"/>
          <p:cNvPicPr preferRelativeResize="0"/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 rot="9455883" flipH="1">
            <a:off x="6412930" y="1209672"/>
            <a:ext cx="808684" cy="6236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544022" y="1290680"/>
            <a:ext cx="76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532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96533" y="1962150"/>
            <a:ext cx="3429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latin typeface="Calibri" pitchFamily="34" charset="0"/>
                <a:cs typeface="Calibri" pitchFamily="34" charset="0"/>
              </a:rPr>
              <a:t>أَحْفَظْ لِشَيْبِكَ مِنْ عَيْبٍ يُدَنِّسُهُ</a:t>
            </a:r>
            <a:br>
              <a:rPr lang="ar-SA" sz="2000" b="1" dirty="0">
                <a:latin typeface="Calibri" pitchFamily="34" charset="0"/>
                <a:cs typeface="Calibri" pitchFamily="34" charset="0"/>
              </a:rPr>
            </a:br>
            <a:r>
              <a:rPr lang="ar-SA" sz="2000" b="1" dirty="0">
                <a:latin typeface="Calibri" pitchFamily="34" charset="0"/>
                <a:cs typeface="Calibri" pitchFamily="34" charset="0"/>
              </a:rPr>
              <a:t>إِنَّ الْبَيَاضَ قَلِيلُ الْحَمْلِ </a:t>
            </a:r>
            <a:r>
              <a:rPr lang="ar-SA" sz="2000" b="1" dirty="0" smtClean="0">
                <a:latin typeface="Calibri" pitchFamily="34" charset="0"/>
                <a:cs typeface="Calibri" pitchFamily="34" charset="0"/>
              </a:rPr>
              <a:t>لِلدَّنَسِ</a:t>
            </a:r>
          </a:p>
          <a:p>
            <a:pPr algn="r" rtl="1"/>
            <a:endParaRPr lang="ar-SA" sz="2000" dirty="0">
              <a:latin typeface="Calibri" pitchFamily="34" charset="0"/>
              <a:cs typeface="Calibri" pitchFamily="34" charset="0"/>
            </a:endParaRPr>
          </a:p>
          <a:p>
            <a:pPr algn="r" rtl="1"/>
            <a:r>
              <a:rPr lang="ar-SA" sz="2000" b="1" dirty="0">
                <a:latin typeface="Calibri" pitchFamily="34" charset="0"/>
                <a:cs typeface="Calibri" pitchFamily="34" charset="0"/>
              </a:rPr>
              <a:t>الشرح:</a:t>
            </a:r>
            <a:r>
              <a:rPr lang="ar-SA" sz="2000" dirty="0">
                <a:latin typeface="Calibri" pitchFamily="34" charset="0"/>
                <a:cs typeface="Calibri" pitchFamily="34" charset="0"/>
              </a:rPr>
              <a:t/>
            </a:r>
            <a:br>
              <a:rPr lang="ar-SA" sz="2000" dirty="0">
                <a:latin typeface="Calibri" pitchFamily="34" charset="0"/>
                <a:cs typeface="Calibri" pitchFamily="34" charset="0"/>
              </a:rPr>
            </a:br>
            <a:r>
              <a:rPr lang="ar-SA" sz="2000" dirty="0">
                <a:latin typeface="Calibri" pitchFamily="34" charset="0"/>
                <a:cs typeface="Calibri" pitchFamily="34" charset="0"/>
              </a:rPr>
              <a:t>يَنْصَحُ الشاعرُ الإنسانَ الكبيرَ في السِّنِّ أن يَحْفَظَ نَفْسَهُ من الذنوب، لأنَّ الشَّيْبَ علامةُ الوقار، والشيءُ الأبيضُ يظهرُ فيه الوسخُ سريعًا.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9834" y="514350"/>
            <a:ext cx="224773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2800" dirty="0"/>
              <a:t>شَرْحٌ سَهْلٌ </a:t>
            </a:r>
            <a:r>
              <a:rPr lang="ar-SA" sz="2800" dirty="0" smtClean="0"/>
              <a:t>لِقَصِيدَةِ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09599" y="1352550"/>
            <a:ext cx="350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/>
              <a:t>অনুবাদ</a:t>
            </a:r>
          </a:p>
          <a:p>
            <a:r>
              <a:rPr lang="as-IN" dirty="0"/>
              <a:t>তোমার সাদা চুলকে এমন দোষ থেকে রক্ষা করো যা তাকে কলঙ্কিত করে।</a:t>
            </a:r>
            <a:br>
              <a:rPr lang="as-IN" dirty="0"/>
            </a:br>
            <a:r>
              <a:rPr lang="as-IN" dirty="0"/>
              <a:t>কারণ সাদা রঙ খুব সামান্য ময়লাও সহ্য করতে পারে না</a:t>
            </a:r>
            <a:r>
              <a:rPr lang="as-IN" dirty="0" smtClean="0"/>
              <a:t>।</a:t>
            </a:r>
            <a:endParaRPr lang="ar-SA" dirty="0" smtClean="0"/>
          </a:p>
          <a:p>
            <a:endParaRPr lang="as-IN" dirty="0"/>
          </a:p>
          <a:p>
            <a:r>
              <a:rPr lang="as-IN" b="1" dirty="0"/>
              <a:t>ব্যাখ্যা</a:t>
            </a:r>
          </a:p>
          <a:p>
            <a:r>
              <a:rPr lang="as-IN" dirty="0"/>
              <a:t>বয়স বাড়লে মানুষের মর্যাদা বাড়ে। তাই বৃদ্ধ বয়সে পাপ করলে তা আরও লজ্জাজনক হয়।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5773" y="498054"/>
            <a:ext cx="199285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2800" dirty="0" smtClean="0"/>
              <a:t>الترجمة البنغالية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360739" y="1325919"/>
            <a:ext cx="76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oogle Shape;482;p62"/>
          <p:cNvPicPr preferRelativeResize="0"/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 rot="9455883" flipH="1">
            <a:off x="6229647" y="1244911"/>
            <a:ext cx="808684" cy="623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2708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96533" y="2038350"/>
            <a:ext cx="342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>
                <a:latin typeface="Calibri" pitchFamily="34" charset="0"/>
                <a:cs typeface="Calibri" pitchFamily="34" charset="0"/>
              </a:rPr>
              <a:t>كَحَامِلٍ لِثِيَابِ النَّاسِ يَغْسِلُهَا</a:t>
            </a:r>
            <a:br>
              <a:rPr lang="ar-SA" sz="2000" b="1" dirty="0">
                <a:latin typeface="Calibri" pitchFamily="34" charset="0"/>
                <a:cs typeface="Calibri" pitchFamily="34" charset="0"/>
              </a:rPr>
            </a:br>
            <a:r>
              <a:rPr lang="ar-SA" sz="2000" b="1" dirty="0" smtClean="0">
                <a:latin typeface="Calibri" pitchFamily="34" charset="0"/>
                <a:cs typeface="Calibri" pitchFamily="34" charset="0"/>
              </a:rPr>
              <a:t>وَثَوْبُهُ </a:t>
            </a:r>
            <a:r>
              <a:rPr lang="ar-SA" sz="2000" b="1" dirty="0">
                <a:latin typeface="Calibri" pitchFamily="34" charset="0"/>
                <a:cs typeface="Calibri" pitchFamily="34" charset="0"/>
              </a:rPr>
              <a:t>غَارِقٌ فِي الرِّجْسِ </a:t>
            </a:r>
            <a:r>
              <a:rPr lang="ar-SA" sz="2000" b="1" dirty="0" smtClean="0">
                <a:latin typeface="Calibri" pitchFamily="34" charset="0"/>
                <a:cs typeface="Calibri" pitchFamily="34" charset="0"/>
              </a:rPr>
              <a:t>وَالنَّجَسِ</a:t>
            </a:r>
          </a:p>
          <a:p>
            <a:pPr algn="ctr"/>
            <a:endParaRPr lang="ar-SA" sz="2000" dirty="0">
              <a:latin typeface="Calibri" pitchFamily="34" charset="0"/>
              <a:cs typeface="Calibri" pitchFamily="34" charset="0"/>
            </a:endParaRPr>
          </a:p>
          <a:p>
            <a:pPr algn="r" rtl="1"/>
            <a:r>
              <a:rPr lang="ar-SA" sz="2000" b="1" dirty="0">
                <a:latin typeface="Calibri" pitchFamily="34" charset="0"/>
                <a:cs typeface="Calibri" pitchFamily="34" charset="0"/>
              </a:rPr>
              <a:t>الشرح:</a:t>
            </a:r>
            <a:r>
              <a:rPr lang="ar-SA" sz="2000" dirty="0">
                <a:latin typeface="Calibri" pitchFamily="34" charset="0"/>
                <a:cs typeface="Calibri" pitchFamily="34" charset="0"/>
              </a:rPr>
              <a:t/>
            </a:r>
            <a:br>
              <a:rPr lang="ar-SA" sz="2000" dirty="0">
                <a:latin typeface="Calibri" pitchFamily="34" charset="0"/>
                <a:cs typeface="Calibri" pitchFamily="34" charset="0"/>
              </a:rPr>
            </a:br>
            <a:r>
              <a:rPr lang="ar-SA" sz="2000" dirty="0">
                <a:latin typeface="Calibri" pitchFamily="34" charset="0"/>
                <a:cs typeface="Calibri" pitchFamily="34" charset="0"/>
              </a:rPr>
              <a:t>يُشَبِّهُ الشاعرُ من يَعِظُ الناسَ ولا يُصْلِحُ نَفْسَهُ برجلٍ يَغْسِلُ ثيابَ الناسِ بينما ثوبُهُ هو متَّسِخٌ.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9834" y="514350"/>
            <a:ext cx="224773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2800" dirty="0"/>
              <a:t>شَرْحٌ سَهْلٌ </a:t>
            </a:r>
            <a:r>
              <a:rPr lang="ar-SA" sz="2800" dirty="0" smtClean="0"/>
              <a:t>لِقَصِيدَةِ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09599" y="1352550"/>
            <a:ext cx="3505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/>
              <a:t>অনুবাদ</a:t>
            </a:r>
          </a:p>
          <a:p>
            <a:r>
              <a:rPr lang="as-IN" dirty="0"/>
              <a:t>সে যেন সেই ব্যক্তির মতো, যে অন্যের কাপড় ধুয়ে দেয়</a:t>
            </a:r>
            <a:br>
              <a:rPr lang="as-IN" dirty="0"/>
            </a:br>
            <a:r>
              <a:rPr lang="as-IN" dirty="0"/>
              <a:t>কিন্তু নিজের কাপড়ই নোংরা ও অপবিত্র</a:t>
            </a:r>
            <a:r>
              <a:rPr lang="as-IN" dirty="0" smtClean="0"/>
              <a:t>।</a:t>
            </a:r>
            <a:endParaRPr lang="ar-SA" dirty="0" smtClean="0"/>
          </a:p>
          <a:p>
            <a:endParaRPr lang="ar-SA" dirty="0"/>
          </a:p>
          <a:p>
            <a:endParaRPr lang="as-IN" dirty="0"/>
          </a:p>
          <a:p>
            <a:r>
              <a:rPr lang="as-IN" b="1" dirty="0" smtClean="0"/>
              <a:t>ব্যাখ্যা</a:t>
            </a:r>
            <a:endParaRPr lang="as-IN" b="1" dirty="0"/>
          </a:p>
          <a:p>
            <a:r>
              <a:rPr lang="as-IN" dirty="0"/>
              <a:t>যে মানুষ অন্যকে নীতি শেখায় কিন্তু নিজে তা পালন করে না—সে ভণ্ড।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5773" y="498054"/>
            <a:ext cx="199285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2800" dirty="0" smtClean="0"/>
              <a:t>الترجمة البنغالية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360739" y="1325919"/>
            <a:ext cx="76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Google Shape;482;p62"/>
          <p:cNvPicPr preferRelativeResize="0"/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 rot="9455883" flipH="1">
            <a:off x="6229647" y="1245092"/>
            <a:ext cx="808684" cy="623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7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75417" y="2000170"/>
            <a:ext cx="342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latin typeface="Calibri" pitchFamily="34" charset="0"/>
                <a:cs typeface="Calibri" pitchFamily="34" charset="0"/>
              </a:rPr>
              <a:t>تَبْغِي النَّجَاةَ وَلَمْ تَمْلِكْ طَرِيقَتَهَا</a:t>
            </a:r>
            <a:br>
              <a:rPr lang="ar-SA" sz="2000" b="1" dirty="0">
                <a:latin typeface="Calibri" pitchFamily="34" charset="0"/>
                <a:cs typeface="Calibri" pitchFamily="34" charset="0"/>
              </a:rPr>
            </a:br>
            <a:r>
              <a:rPr lang="ar-SA" sz="2000" b="1" dirty="0">
                <a:latin typeface="Calibri" pitchFamily="34" charset="0"/>
                <a:cs typeface="Calibri" pitchFamily="34" charset="0"/>
              </a:rPr>
              <a:t>إِنَّ السَّفِينَةَ لَا تَجْرِي عَلَى </a:t>
            </a:r>
            <a:r>
              <a:rPr lang="ar-SA" sz="2000" b="1" dirty="0" smtClean="0">
                <a:latin typeface="Calibri" pitchFamily="34" charset="0"/>
                <a:cs typeface="Calibri" pitchFamily="34" charset="0"/>
              </a:rPr>
              <a:t>الْيَبَسِ</a:t>
            </a:r>
          </a:p>
          <a:p>
            <a:pPr algn="r" rtl="1"/>
            <a:endParaRPr lang="ar-SA" sz="2000" dirty="0">
              <a:latin typeface="Calibri" pitchFamily="34" charset="0"/>
              <a:cs typeface="Calibri" pitchFamily="34" charset="0"/>
            </a:endParaRPr>
          </a:p>
          <a:p>
            <a:pPr algn="r" rtl="1"/>
            <a:r>
              <a:rPr lang="ar-SA" sz="2000" b="1" dirty="0">
                <a:latin typeface="Calibri" pitchFamily="34" charset="0"/>
                <a:cs typeface="Calibri" pitchFamily="34" charset="0"/>
              </a:rPr>
              <a:t>الشرح:</a:t>
            </a:r>
            <a:r>
              <a:rPr lang="ar-SA" sz="2000" dirty="0">
                <a:latin typeface="Calibri" pitchFamily="34" charset="0"/>
                <a:cs typeface="Calibri" pitchFamily="34" charset="0"/>
              </a:rPr>
              <a:t/>
            </a:r>
            <a:br>
              <a:rPr lang="ar-SA" sz="2000" dirty="0">
                <a:latin typeface="Calibri" pitchFamily="34" charset="0"/>
                <a:cs typeface="Calibri" pitchFamily="34" charset="0"/>
              </a:rPr>
            </a:br>
            <a:r>
              <a:rPr lang="ar-SA" sz="2000" dirty="0">
                <a:latin typeface="Calibri" pitchFamily="34" charset="0"/>
                <a:cs typeface="Calibri" pitchFamily="34" charset="0"/>
              </a:rPr>
              <a:t>مَن يُرِيدُ النَّجاةَ في الآخرةِ يجبُ أن يَسْلُكَ طريقَها، لأنَّ السفينةَ لا تسيرُ على الأرضِ اليابسة.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9834" y="514350"/>
            <a:ext cx="224773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2800" dirty="0"/>
              <a:t>شَرْحٌ سَهْلٌ </a:t>
            </a:r>
            <a:r>
              <a:rPr lang="ar-SA" sz="2800" dirty="0" smtClean="0"/>
              <a:t>لِقَصِيدَةِ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09599" y="1352550"/>
            <a:ext cx="350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/>
              <a:t>অনুবাদ</a:t>
            </a:r>
          </a:p>
          <a:p>
            <a:r>
              <a:rPr lang="as-IN" dirty="0"/>
              <a:t>তুমি মুক্তি চাও কিন্তু তার পথ অনুসরণ করো না।</a:t>
            </a:r>
            <a:br>
              <a:rPr lang="as-IN" dirty="0"/>
            </a:br>
            <a:r>
              <a:rPr lang="as-IN" dirty="0"/>
              <a:t>নৌকা কখনো শুকনো জমিতে চলতে পারে না</a:t>
            </a:r>
            <a:r>
              <a:rPr lang="as-IN" dirty="0" smtClean="0"/>
              <a:t>।</a:t>
            </a:r>
            <a:endParaRPr lang="ar-SA" dirty="0" smtClean="0"/>
          </a:p>
          <a:p>
            <a:endParaRPr lang="ar-SA" dirty="0"/>
          </a:p>
          <a:p>
            <a:endParaRPr lang="as-IN" dirty="0"/>
          </a:p>
          <a:p>
            <a:r>
              <a:rPr lang="as-IN" b="1" dirty="0"/>
              <a:t>ব্যাখ্যা</a:t>
            </a:r>
          </a:p>
          <a:p>
            <a:r>
              <a:rPr lang="as-IN" dirty="0"/>
              <a:t>সাফল্য বা মুক্তি চাইলে তার সঠিক পথ অনুসরণ করতে হবে।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5773" y="498054"/>
            <a:ext cx="199285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2800" dirty="0" smtClean="0"/>
              <a:t>الترجمة البنغالية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461518" y="1325919"/>
            <a:ext cx="76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Google Shape;482;p62"/>
          <p:cNvPicPr preferRelativeResize="0"/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 rot="9455883" flipH="1">
            <a:off x="6385574" y="1268651"/>
            <a:ext cx="808684" cy="623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81283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75417" y="2000170"/>
            <a:ext cx="342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latin typeface="Calibri" pitchFamily="34" charset="0"/>
                <a:cs typeface="Calibri" pitchFamily="34" charset="0"/>
              </a:rPr>
              <a:t>رُكُوبُكَ النَّعْشَ يُنْسِيكَ الرُّكُوبَ عَلَى</a:t>
            </a:r>
            <a:br>
              <a:rPr lang="ar-SA" sz="2000" b="1" dirty="0">
                <a:latin typeface="Calibri" pitchFamily="34" charset="0"/>
                <a:cs typeface="Calibri" pitchFamily="34" charset="0"/>
              </a:rPr>
            </a:br>
            <a:r>
              <a:rPr lang="ar-SA" sz="2000" b="1" dirty="0">
                <a:latin typeface="Calibri" pitchFamily="34" charset="0"/>
                <a:cs typeface="Calibri" pitchFamily="34" charset="0"/>
              </a:rPr>
              <a:t>مَا كُنْتَ تَرْكَبُ مِنْ بَغْلٍ وَمِنْ </a:t>
            </a:r>
            <a:r>
              <a:rPr lang="ar-SA" sz="2000" b="1" dirty="0" smtClean="0">
                <a:latin typeface="Calibri" pitchFamily="34" charset="0"/>
                <a:cs typeface="Calibri" pitchFamily="34" charset="0"/>
              </a:rPr>
              <a:t>فَرَسِ</a:t>
            </a:r>
          </a:p>
          <a:p>
            <a:pPr algn="r" rtl="1"/>
            <a:endParaRPr lang="ar-SA" sz="2000" dirty="0">
              <a:latin typeface="Calibri" pitchFamily="34" charset="0"/>
              <a:cs typeface="Calibri" pitchFamily="34" charset="0"/>
            </a:endParaRPr>
          </a:p>
          <a:p>
            <a:pPr algn="r" rtl="1"/>
            <a:r>
              <a:rPr lang="ar-SA" sz="2000" b="1" dirty="0">
                <a:latin typeface="Calibri" pitchFamily="34" charset="0"/>
                <a:cs typeface="Calibri" pitchFamily="34" charset="0"/>
              </a:rPr>
              <a:t>الشرح:</a:t>
            </a:r>
            <a:r>
              <a:rPr lang="ar-SA" sz="2000" dirty="0">
                <a:latin typeface="Calibri" pitchFamily="34" charset="0"/>
                <a:cs typeface="Calibri" pitchFamily="34" charset="0"/>
              </a:rPr>
              <a:t/>
            </a:r>
            <a:br>
              <a:rPr lang="ar-SA" sz="2000" dirty="0">
                <a:latin typeface="Calibri" pitchFamily="34" charset="0"/>
                <a:cs typeface="Calibri" pitchFamily="34" charset="0"/>
              </a:rPr>
            </a:br>
            <a:r>
              <a:rPr lang="ar-SA" sz="2000" dirty="0">
                <a:latin typeface="Calibri" pitchFamily="34" charset="0"/>
                <a:cs typeface="Calibri" pitchFamily="34" charset="0"/>
              </a:rPr>
              <a:t>عندما يموت الإنسانُ ويُحمَلُ على النعش، ينسى كلَّ مظاهرِ القوةِ والرفاهيةِ التي كان يعيشُها في الدنيا.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9834" y="514350"/>
            <a:ext cx="224773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2800" dirty="0"/>
              <a:t>شَرْحٌ سَهْلٌ </a:t>
            </a:r>
            <a:r>
              <a:rPr lang="ar-SA" sz="2800" dirty="0" smtClean="0"/>
              <a:t>لِقَصِيدَةِ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09599" y="1352550"/>
            <a:ext cx="350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/>
              <a:t>অনুবাদ</a:t>
            </a:r>
          </a:p>
          <a:p>
            <a:r>
              <a:rPr lang="as-IN" dirty="0"/>
              <a:t>যখন তোমাকে জানাজার খাটে বহন করা হবে</a:t>
            </a:r>
            <a:br>
              <a:rPr lang="as-IN" dirty="0"/>
            </a:br>
            <a:r>
              <a:rPr lang="as-IN" dirty="0"/>
              <a:t>তখন তুমি ভুলে যাবে যে তুমি একদিন ঘোড়া বা বাহনে চড়তে</a:t>
            </a:r>
            <a:r>
              <a:rPr lang="as-IN" dirty="0" smtClean="0"/>
              <a:t>।</a:t>
            </a:r>
            <a:endParaRPr lang="ar-SA" dirty="0" smtClean="0"/>
          </a:p>
          <a:p>
            <a:endParaRPr lang="as-IN" dirty="0"/>
          </a:p>
          <a:p>
            <a:r>
              <a:rPr lang="as-IN" b="1" dirty="0"/>
              <a:t>ব্যাখ্যা</a:t>
            </a:r>
          </a:p>
          <a:p>
            <a:r>
              <a:rPr lang="as-IN" dirty="0"/>
              <a:t>মৃত্যুর সময় মানুষের সব অহংকার ও ক্ষমতা শেষ হয়ে যায়।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5773" y="498054"/>
            <a:ext cx="199285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2800" dirty="0" smtClean="0"/>
              <a:t>الترجمة البنغالية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461518" y="1325919"/>
            <a:ext cx="76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Google Shape;482;p62"/>
          <p:cNvPicPr preferRelativeResize="0"/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 rot="9455883" flipH="1">
            <a:off x="6385575" y="1244911"/>
            <a:ext cx="808684" cy="623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6336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75417" y="2000170"/>
            <a:ext cx="342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000" b="1" dirty="0">
                <a:latin typeface="Calibri" pitchFamily="34" charset="0"/>
                <a:cs typeface="Calibri" pitchFamily="34" charset="0"/>
              </a:rPr>
              <a:t>يَوْمَ الْقِيَامَةِ لَا مَالٌ وَلَا وَلَدٌ</a:t>
            </a:r>
            <a:br>
              <a:rPr lang="ar-SA" sz="2000" b="1" dirty="0">
                <a:latin typeface="Calibri" pitchFamily="34" charset="0"/>
                <a:cs typeface="Calibri" pitchFamily="34" charset="0"/>
              </a:rPr>
            </a:br>
            <a:r>
              <a:rPr lang="ar-SA" sz="2000" b="1" dirty="0">
                <a:latin typeface="Calibri" pitchFamily="34" charset="0"/>
                <a:cs typeface="Calibri" pitchFamily="34" charset="0"/>
              </a:rPr>
              <a:t>وَضَمَّةُ الْقَبْرِ تُنْسِي لَيْلَةَ الْعُرْسِ</a:t>
            </a:r>
            <a:endParaRPr lang="ar-SA" sz="2000" dirty="0">
              <a:latin typeface="Calibri" pitchFamily="34" charset="0"/>
              <a:cs typeface="Calibri" pitchFamily="34" charset="0"/>
            </a:endParaRPr>
          </a:p>
          <a:p>
            <a:pPr algn="r" rtl="1"/>
            <a:endParaRPr lang="ar-SA" sz="2000" b="1" dirty="0" smtClean="0">
              <a:latin typeface="Calibri" pitchFamily="34" charset="0"/>
              <a:cs typeface="Calibri" pitchFamily="34" charset="0"/>
            </a:endParaRPr>
          </a:p>
          <a:p>
            <a:pPr algn="r" rtl="1"/>
            <a:r>
              <a:rPr lang="ar-SA" sz="2000" b="1" dirty="0" smtClean="0">
                <a:latin typeface="Calibri" pitchFamily="34" charset="0"/>
                <a:cs typeface="Calibri" pitchFamily="34" charset="0"/>
              </a:rPr>
              <a:t>الشرح</a:t>
            </a:r>
            <a:r>
              <a:rPr lang="ar-SA" sz="2000" b="1" dirty="0">
                <a:latin typeface="Calibri" pitchFamily="34" charset="0"/>
                <a:cs typeface="Calibri" pitchFamily="34" charset="0"/>
              </a:rPr>
              <a:t>:</a:t>
            </a:r>
            <a:r>
              <a:rPr lang="ar-SA" sz="2000" dirty="0">
                <a:latin typeface="Calibri" pitchFamily="34" charset="0"/>
                <a:cs typeface="Calibri" pitchFamily="34" charset="0"/>
              </a:rPr>
              <a:t/>
            </a:r>
            <a:br>
              <a:rPr lang="ar-SA" sz="2000" dirty="0">
                <a:latin typeface="Calibri" pitchFamily="34" charset="0"/>
                <a:cs typeface="Calibri" pitchFamily="34" charset="0"/>
              </a:rPr>
            </a:br>
            <a:r>
              <a:rPr lang="ar-SA" sz="2000" dirty="0">
                <a:latin typeface="Calibri" pitchFamily="34" charset="0"/>
                <a:cs typeface="Calibri" pitchFamily="34" charset="0"/>
              </a:rPr>
              <a:t>يُذَكِّرُ الشاعرُ بأنَّ يومَ القيامةِ لا ينفعُ المالُ ولا الأولاد، وأنَّ شدَّةَ القبرِ تُنْسِي الإنسانَ حتى أجملَ لحظاتِ الدنيا.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9834" y="514350"/>
            <a:ext cx="224773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2800" dirty="0"/>
              <a:t>شَرْحٌ سَهْلٌ </a:t>
            </a:r>
            <a:r>
              <a:rPr lang="ar-SA" sz="2800" dirty="0" smtClean="0"/>
              <a:t>لِقَصِيدَةِ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09599" y="1352550"/>
            <a:ext cx="3505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b="1" dirty="0"/>
              <a:t>অনুবাদ</a:t>
            </a:r>
          </a:p>
          <a:p>
            <a:r>
              <a:rPr lang="as-IN" dirty="0"/>
              <a:t>কিয়ামতের দিন না ধন-সম্পদ থাকবে, না সন্তান।</a:t>
            </a:r>
            <a:br>
              <a:rPr lang="as-IN" dirty="0"/>
            </a:br>
            <a:r>
              <a:rPr lang="as-IN" dirty="0"/>
              <a:t>আর কবরের চাপ এমন যে তা বিয়ের রাতের আনন্দও ভুলিয়ে দেয়</a:t>
            </a:r>
            <a:r>
              <a:rPr lang="as-IN" dirty="0" smtClean="0"/>
              <a:t>।</a:t>
            </a:r>
            <a:endParaRPr lang="ar-SA" dirty="0" smtClean="0"/>
          </a:p>
          <a:p>
            <a:endParaRPr lang="as-IN" dirty="0"/>
          </a:p>
          <a:p>
            <a:r>
              <a:rPr lang="as-IN" b="1" dirty="0"/>
              <a:t>ব্যাখ্যা</a:t>
            </a:r>
          </a:p>
          <a:p>
            <a:r>
              <a:rPr lang="as-IN" dirty="0"/>
              <a:t>আখিরাতের সামনে দুনিয়ার সব আনন্দ তুচ্ছ।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5773" y="498054"/>
            <a:ext cx="199285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2800" dirty="0" smtClean="0"/>
              <a:t>الترجمة البنغالية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461518" y="1325919"/>
            <a:ext cx="76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Google Shape;482;p62"/>
          <p:cNvPicPr preferRelativeResize="0"/>
          <p:nvPr/>
        </p:nvPicPr>
        <p:blipFill>
          <a:blip r:embed="rId2">
            <a:alphaModFix amt="86000"/>
          </a:blip>
          <a:stretch>
            <a:fillRect/>
          </a:stretch>
        </p:blipFill>
        <p:spPr>
          <a:xfrm rot="9455883" flipH="1">
            <a:off x="6385575" y="1263602"/>
            <a:ext cx="808684" cy="623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350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1"/>
          <p:cNvSpPr txBox="1">
            <a:spLocks noGrp="1"/>
          </p:cNvSpPr>
          <p:nvPr>
            <p:ph type="title"/>
          </p:nvPr>
        </p:nvSpPr>
        <p:spPr>
          <a:xfrm>
            <a:off x="1828800" y="520747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ar-SA" sz="4000" dirty="0"/>
              <a:t>النتائج المستفادة من الدرس</a:t>
            </a:r>
            <a:endParaRPr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6" name="Google Shape;326;p51"/>
          <p:cNvSpPr txBox="1">
            <a:spLocks noGrp="1"/>
          </p:cNvSpPr>
          <p:nvPr>
            <p:ph type="body" idx="1"/>
          </p:nvPr>
        </p:nvSpPr>
        <p:spPr>
          <a:xfrm>
            <a:off x="1295400" y="1123950"/>
            <a:ext cx="63246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49225" indent="0" algn="r" rtl="1">
              <a:lnSpc>
                <a:spcPct val="150000"/>
              </a:lnSpc>
              <a:buNone/>
            </a:pPr>
            <a:r>
              <a:rPr lang="ar-SA" sz="1100" b="1" dirty="0" smtClean="0">
                <a:solidFill>
                  <a:srgbClr val="FF0000"/>
                </a:solidFill>
              </a:rPr>
              <a:t>️</a:t>
            </a:r>
            <a:r>
              <a:rPr lang="ar-SA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يَنْبَغِي </a:t>
            </a:r>
            <a:r>
              <a:rPr lang="ar-SA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لِلْإِنْسَانِ أَنْ يُصْلِحَ نَفْسَهُ قَبْلَ أَنْ يَعِظَ </a:t>
            </a:r>
            <a:r>
              <a:rPr lang="ar-SA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النَّاسَ</a:t>
            </a:r>
            <a:r>
              <a:rPr lang="ar-SA" sz="1100" b="1" dirty="0"/>
              <a:t/>
            </a:r>
            <a:br>
              <a:rPr lang="ar-SA" sz="1100" b="1" dirty="0"/>
            </a:br>
            <a:r>
              <a:rPr lang="en-US" sz="1100" b="1" dirty="0"/>
              <a:t>👉 </a:t>
            </a:r>
            <a:r>
              <a:rPr lang="as-IN" sz="1100" b="1" dirty="0"/>
              <a:t>মানুষের উচিত অন্যকে উপদেশ দেওয়ার আগে নিজেকে সংশোধন করা</a:t>
            </a:r>
            <a:r>
              <a:rPr lang="as-IN" sz="1100" b="1" dirty="0" smtClean="0"/>
              <a:t>।</a:t>
            </a:r>
          </a:p>
          <a:p>
            <a:pPr marL="149225" indent="0" algn="r" rtl="1">
              <a:lnSpc>
                <a:spcPct val="150000"/>
              </a:lnSpc>
              <a:buNone/>
            </a:pPr>
            <a:r>
              <a:rPr lang="ar-SA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لَا </a:t>
            </a:r>
            <a:r>
              <a:rPr lang="ar-SA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يَجُوزُ أَنْ يَقُولَ الإِنْسَانُ مَا لَا يَعْمَلُ </a:t>
            </a:r>
            <a:r>
              <a:rPr lang="ar-SA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بِهِ</a:t>
            </a:r>
            <a:r>
              <a:rPr lang="ar-SA" sz="1100" b="1" dirty="0"/>
              <a:t/>
            </a:r>
            <a:br>
              <a:rPr lang="ar-SA" sz="1100" b="1" dirty="0"/>
            </a:br>
            <a:r>
              <a:rPr lang="en-US" sz="1100" b="1" dirty="0"/>
              <a:t>👉 </a:t>
            </a:r>
            <a:r>
              <a:rPr lang="as-IN" sz="1100" b="1" dirty="0"/>
              <a:t>মানুষ যা নিজে করে না তা বলা উচিত নয়।</a:t>
            </a:r>
          </a:p>
          <a:p>
            <a:pPr marL="149225" indent="0" algn="r" rtl="1">
              <a:lnSpc>
                <a:spcPct val="150000"/>
              </a:lnSpc>
              <a:buNone/>
            </a:pPr>
            <a:r>
              <a:rPr lang="ar-SA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الإِخْلَاصُ </a:t>
            </a:r>
            <a:r>
              <a:rPr lang="ar-SA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وَالْعَمَلُ الصَّالِحُ أَسَاسُ النَّجَاحِ فِي الدُّنْيَا </a:t>
            </a:r>
            <a:r>
              <a:rPr lang="ar-SA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وَالآخِرَةِ</a:t>
            </a:r>
            <a:r>
              <a:rPr lang="ar-SA" sz="1100" b="1" dirty="0"/>
              <a:t/>
            </a:r>
            <a:br>
              <a:rPr lang="ar-SA" sz="1100" b="1" dirty="0"/>
            </a:br>
            <a:r>
              <a:rPr lang="en-US" sz="1100" b="1" dirty="0"/>
              <a:t>👉 </a:t>
            </a:r>
            <a:r>
              <a:rPr lang="as-IN" sz="1100" b="1" dirty="0"/>
              <a:t>দুনিয়া ও আখিরাতে সফলতার মূল হলো ইখলাস ও সৎকর্ম।</a:t>
            </a:r>
          </a:p>
          <a:p>
            <a:pPr marL="149225" indent="0" algn="r" rtl="1">
              <a:lnSpc>
                <a:spcPct val="150000"/>
              </a:lnSpc>
              <a:buNone/>
            </a:pPr>
            <a:r>
              <a:rPr lang="ar-SA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يَنْبَغِي </a:t>
            </a:r>
            <a:r>
              <a:rPr lang="ar-SA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لِلْمُسْلِمِ أَنْ يَتَجَنَّبَ الرِّيَاءَ </a:t>
            </a:r>
            <a:r>
              <a:rPr lang="ar-SA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وَالنِّفَاقَ</a:t>
            </a:r>
            <a:r>
              <a:rPr lang="ar-SA" sz="1100" b="1" dirty="0"/>
              <a:t/>
            </a:r>
            <a:br>
              <a:rPr lang="ar-SA" sz="1100" b="1" dirty="0"/>
            </a:br>
            <a:r>
              <a:rPr lang="en-US" sz="1100" b="1" dirty="0"/>
              <a:t>👉 </a:t>
            </a:r>
            <a:r>
              <a:rPr lang="as-IN" sz="1100" b="1" dirty="0"/>
              <a:t>একজন মুসলিমের উচিত রিয়া ও মুনাফিকি থেকে দূরে থাকা।</a:t>
            </a:r>
          </a:p>
          <a:p>
            <a:pPr marL="149225" indent="0" algn="r" rtl="1">
              <a:lnSpc>
                <a:spcPct val="150000"/>
              </a:lnSpc>
              <a:buNone/>
            </a:pPr>
            <a:r>
              <a:rPr lang="ar-SA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التَّذَكُّرُ </a:t>
            </a:r>
            <a:r>
              <a:rPr lang="ar-SA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بِالْمَوْتِ يُسَاعِدُ الإِنْسَانَ عَلَى إِصْلَاحِ </a:t>
            </a:r>
            <a:r>
              <a:rPr lang="ar-SA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حَيَاتِهِ</a:t>
            </a:r>
            <a:r>
              <a:rPr lang="ar-SA" sz="1100" b="1" dirty="0"/>
              <a:t/>
            </a:r>
            <a:br>
              <a:rPr lang="ar-SA" sz="1100" b="1" dirty="0"/>
            </a:br>
            <a:r>
              <a:rPr lang="en-US" sz="1100" b="1" dirty="0"/>
              <a:t>👉 </a:t>
            </a:r>
            <a:r>
              <a:rPr lang="as-IN" sz="1100" b="1" dirty="0"/>
              <a:t>মৃত্যুর কথা স্মরণ করলে মানুষ তার জীবনকে সঠিক পথে পরিচালনা করতে পারে</a:t>
            </a:r>
            <a:r>
              <a:rPr lang="as-IN" sz="1100" b="1" dirty="0" smtClean="0"/>
              <a:t>।</a:t>
            </a:r>
          </a:p>
          <a:p>
            <a:pPr marL="149225" indent="0" algn="r" rtl="1">
              <a:lnSpc>
                <a:spcPct val="150000"/>
              </a:lnSpc>
              <a:buNone/>
            </a:pPr>
            <a:r>
              <a:rPr lang="ar-SA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الْعِلْمُ يَنْبَغِي أَنْ يُقْتَرَنَ </a:t>
            </a:r>
            <a:r>
              <a:rPr lang="ar-SA" sz="1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بِالْعَمَلِ</a:t>
            </a:r>
            <a:r>
              <a:rPr lang="ar-SA" sz="1100" b="1" dirty="0" smtClean="0"/>
              <a:t/>
            </a:r>
            <a:br>
              <a:rPr lang="ar-SA" sz="1100" b="1" dirty="0" smtClean="0"/>
            </a:br>
            <a:r>
              <a:rPr lang="en-US" sz="1100" b="1" dirty="0" smtClean="0"/>
              <a:t>👉 </a:t>
            </a:r>
            <a:r>
              <a:rPr lang="as-IN" sz="1100" b="1" dirty="0" smtClean="0"/>
              <a:t>জ্ঞানের সাথে আমল থাকা জরুরি।</a:t>
            </a: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5" name="Google Shape;572;p66"/>
          <p:cNvGrpSpPr/>
          <p:nvPr/>
        </p:nvGrpSpPr>
        <p:grpSpPr>
          <a:xfrm>
            <a:off x="1120241" y="361950"/>
            <a:ext cx="1021386" cy="1021538"/>
            <a:chOff x="5681273" y="2527788"/>
            <a:chExt cx="805827" cy="805820"/>
          </a:xfrm>
        </p:grpSpPr>
        <p:sp>
          <p:nvSpPr>
            <p:cNvPr id="6" name="Google Shape;573;p66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74;p66"/>
            <p:cNvSpPr/>
            <p:nvPr/>
          </p:nvSpPr>
          <p:spPr>
            <a:xfrm rot="10800000">
              <a:off x="5681273" y="2527807"/>
              <a:ext cx="805800" cy="805800"/>
            </a:xfrm>
            <a:prstGeom prst="pie">
              <a:avLst>
                <a:gd name="adj1" fmla="val 5307796"/>
                <a:gd name="adj2" fmla="val 16200000"/>
              </a:avLst>
            </a:pr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4469" y="57150"/>
            <a:ext cx="3520516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1"/>
            <a:r>
              <a:rPr lang="ar-MA" sz="54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الجماعي</a:t>
            </a:r>
            <a:endParaRPr lang="en-US" sz="54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3950"/>
            <a:ext cx="4496434" cy="3810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Round Diagonal Corner Rectangle 3"/>
          <p:cNvSpPr/>
          <p:nvPr/>
        </p:nvSpPr>
        <p:spPr>
          <a:xfrm>
            <a:off x="609599" y="1052215"/>
            <a:ext cx="4145127" cy="395347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اكتب ما هي أوصاف الواعظين المثالين؟  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830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606387"/>
            <a:ext cx="3962400" cy="1087733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ar-SA" sz="6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الواجب </a:t>
            </a:r>
            <a:r>
              <a:rPr lang="ar-SA" sz="6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المنزل  </a:t>
            </a:r>
            <a:endParaRPr lang="bn-BD" sz="66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18173"/>
            <a:ext cx="1752600" cy="18641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2038350"/>
            <a:ext cx="6400800" cy="16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dirty="0" smtClean="0"/>
              <a:t>اكتب خلاصة القصيدة لامام الشافعي رحمه الله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6615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xmlns="" id="{252C1E13-9299-CE4F-B33E-FF8059D07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85750"/>
            <a:ext cx="81534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6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0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76350"/>
            <a:ext cx="4800599" cy="2895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8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مع </a:t>
            </a:r>
            <a:r>
              <a:rPr lang="ar-SA" sz="8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السلامة</a:t>
            </a:r>
            <a:r>
              <a:rPr lang="ar-SA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SA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8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الي </a:t>
            </a:r>
            <a:r>
              <a:rPr lang="ar-SA" sz="8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اللقاء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99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53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3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286000" y="974048"/>
            <a:ext cx="4572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4800" b="1" u="sng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تعريف </a:t>
            </a:r>
            <a:r>
              <a:rPr lang="ar-SA" sz="4800" b="1" u="sng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المعلم</a:t>
            </a:r>
          </a:p>
          <a:p>
            <a:pPr lvl="3" algn="r" rtl="1"/>
            <a:r>
              <a:rPr lang="ar-SA" sz="480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محمد شهادة حسين</a:t>
            </a:r>
            <a:endParaRPr lang="en-US" sz="4800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 algn="r" rtl="1"/>
            <a:r>
              <a:rPr lang="ar-MA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محاضر </a:t>
            </a:r>
            <a:r>
              <a:rPr lang="ar-MA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اللغة العربية</a:t>
            </a:r>
          </a:p>
          <a:p>
            <a:pPr lvl="3" algn="r" rtl="1"/>
            <a:r>
              <a:rPr lang="ar-SA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برورا سنية كامل مدرسة</a:t>
            </a:r>
            <a:endParaRPr lang="ar-MA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3" algn="r" rtl="1"/>
            <a:r>
              <a:rPr lang="ar-SA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برورا, كوملا.</a:t>
            </a:r>
            <a:endParaRPr lang="ar-MA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3" algn="r" rtl="1"/>
            <a:r>
              <a:rPr lang="ar-MA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رقم الجوال : </a:t>
            </a:r>
            <a:r>
              <a:rPr lang="ar-SA" sz="1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01521233141</a:t>
            </a:r>
            <a:endParaRPr lang="ar-MA" sz="1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  <a:p>
            <a:pPr lvl="3" algn="r" rtl="1"/>
            <a:r>
              <a:rPr lang="ar-MA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العنوان الالكتروني : </a:t>
            </a:r>
            <a:r>
              <a:rPr lang="en-US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Shahadat.iu20@gmail.com</a:t>
            </a:r>
          </a:p>
          <a:p>
            <a:pPr algn="r" rtl="1"/>
            <a:endParaRPr lang="en-US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324" y="711181"/>
            <a:ext cx="3264875" cy="572700"/>
          </a:xfrm>
        </p:spPr>
        <p:txBody>
          <a:bodyPr/>
          <a:lstStyle/>
          <a:p>
            <a:pPr algn="ctr"/>
            <a:r>
              <a:rPr lang="ar-SA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عنوان الدرس</a:t>
            </a:r>
            <a:r>
              <a:rPr 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352550"/>
            <a:ext cx="3581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MA" sz="2400" b="1" dirty="0">
                <a:solidFill>
                  <a:schemeClr val="bg2">
                    <a:lumMod val="10000"/>
                  </a:schemeClr>
                </a:solidFill>
              </a:rPr>
              <a:t>الصف : </a:t>
            </a:r>
            <a:r>
              <a:rPr lang="ar-SA" sz="2400" b="1" dirty="0">
                <a:solidFill>
                  <a:schemeClr val="bg2">
                    <a:lumMod val="10000"/>
                  </a:schemeClr>
                </a:solidFill>
              </a:rPr>
              <a:t>العالم</a:t>
            </a:r>
            <a:endParaRPr lang="ar-MA" sz="24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MA" sz="2400" b="1" dirty="0">
                <a:solidFill>
                  <a:schemeClr val="bg2">
                    <a:lumMod val="10000"/>
                  </a:schemeClr>
                </a:solidFill>
              </a:rPr>
              <a:t>المادة : اللغة العربية الاتصالية</a:t>
            </a:r>
          </a:p>
          <a:p>
            <a:pPr algn="r" defTabSz="914400" rtl="1">
              <a:lnSpc>
                <a:spcPct val="150000"/>
              </a:lnSpc>
            </a:pPr>
            <a:r>
              <a:rPr lang="ar-MA" sz="2400" b="1" dirty="0">
                <a:solidFill>
                  <a:schemeClr val="bg2">
                    <a:lumMod val="10000"/>
                  </a:schemeClr>
                </a:solidFill>
              </a:rPr>
              <a:t>الوحدة :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</a:rPr>
              <a:t>الوحدة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ar-SA" sz="2400" b="1" dirty="0" smtClean="0">
                <a:solidFill>
                  <a:schemeClr val="bg1">
                    <a:lumMod val="10000"/>
                  </a:schemeClr>
                </a:solidFill>
              </a:rPr>
              <a:t>الثالثة</a:t>
            </a:r>
            <a:endParaRPr lang="en-US" sz="2400" b="1" dirty="0">
              <a:solidFill>
                <a:schemeClr val="bg1">
                  <a:lumMod val="10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MA" sz="2400" b="1" dirty="0">
                <a:solidFill>
                  <a:schemeClr val="bg2">
                    <a:lumMod val="10000"/>
                  </a:schemeClr>
                </a:solidFill>
              </a:rPr>
              <a:t>الدرس : </a:t>
            </a:r>
            <a:r>
              <a:rPr lang="ar-SA" sz="2400" b="1" dirty="0" smtClean="0">
                <a:solidFill>
                  <a:schemeClr val="bg2">
                    <a:lumMod val="10000"/>
                  </a:schemeClr>
                </a:solidFill>
              </a:rPr>
              <a:t>الثاني</a:t>
            </a:r>
            <a:endParaRPr lang="ar-MA" sz="2400" b="1" dirty="0">
              <a:solidFill>
                <a:schemeClr val="bg2">
                  <a:lumMod val="10000"/>
                </a:schemeClr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MA" sz="2000" b="1" dirty="0" smtClean="0">
                <a:solidFill>
                  <a:schemeClr val="bg2">
                    <a:lumMod val="10000"/>
                  </a:schemeClr>
                </a:solidFill>
              </a:rPr>
              <a:t>التاريخ </a:t>
            </a:r>
            <a:r>
              <a:rPr lang="ar-MA" sz="2000" b="1" dirty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16</a:t>
            </a:r>
            <a:r>
              <a:rPr lang="ar-MA" sz="2000" b="1" dirty="0" smtClean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03</a:t>
            </a:r>
            <a:r>
              <a:rPr lang="ar-MA" sz="2000" b="1" dirty="0" smtClean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2026</a:t>
            </a:r>
            <a:r>
              <a:rPr lang="ar-MA" sz="2000" b="1" dirty="0" smtClean="0">
                <a:solidFill>
                  <a:schemeClr val="bg2">
                    <a:lumMod val="10000"/>
                  </a:schemeClr>
                </a:solidFill>
              </a:rPr>
              <a:t>م</a:t>
            </a:r>
            <a:endParaRPr lang="en-US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D5A9C686-5D83-4B46-84FF-92AB53EF7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0" y="666750"/>
            <a:ext cx="3550575" cy="375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5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2743200" y="971550"/>
            <a:ext cx="3810000" cy="1002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ar-MA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إعلان درس </a:t>
            </a:r>
            <a:r>
              <a:rPr lang="ar-MA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اليوم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2417862"/>
            <a:ext cx="4572000" cy="144655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ar-SA" sz="4400" b="1" dirty="0">
                <a:ln/>
                <a:solidFill>
                  <a:schemeClr val="accent3"/>
                </a:solidFill>
              </a:rPr>
              <a:t>"الموعظة الحسنة لمحمد بن إدريس الشافعي "</a:t>
            </a:r>
            <a:endParaRPr lang="en-US" sz="4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09579"/>
      </p:ext>
    </p:extLst>
  </p:cSld>
  <p:clrMapOvr>
    <a:masterClrMapping/>
  </p:clrMapOvr>
  <p:transition spd="slow">
    <p:pull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8800" y="128944"/>
            <a:ext cx="3178592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انظر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إلى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الصورة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75276"/>
            <a:ext cx="8077200" cy="4082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937458"/>
            <a:ext cx="2286000" cy="2174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31750"/>
            <a:ext cx="19304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0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8"/>
          <p:cNvSpPr txBox="1">
            <a:spLocks noGrp="1"/>
          </p:cNvSpPr>
          <p:nvPr>
            <p:ph type="subTitle" idx="1"/>
          </p:nvPr>
        </p:nvSpPr>
        <p:spPr>
          <a:xfrm>
            <a:off x="4953000" y="523874"/>
            <a:ext cx="3657600" cy="26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r" rtl="1"/>
            <a:r>
              <a:rPr lang="ar-S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بعد نهاية التدريس في هذا الموضوع يستطيع الطلاب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533400" y="438150"/>
            <a:ext cx="3681600" cy="4267200"/>
          </a:xfrm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marL="114300" indent="-57150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MA" sz="1800" b="1" dirty="0">
                <a:solidFill>
                  <a:schemeClr val="tx1"/>
                </a:solidFill>
                <a:latin typeface="Calibri" pitchFamily="34" charset="0"/>
                <a:ea typeface="Roboto Mono Medium" charset="0"/>
                <a:cs typeface="Calibri" pitchFamily="34" charset="0"/>
              </a:rPr>
              <a:t>يتعلم من حياة الشاعر </a:t>
            </a:r>
            <a:r>
              <a:rPr lang="ar-SA" sz="1800" b="1" dirty="0" smtClean="0">
                <a:solidFill>
                  <a:schemeClr val="tx1"/>
                </a:solidFill>
                <a:latin typeface="Calibri" pitchFamily="34" charset="0"/>
                <a:ea typeface="Roboto Mono Medium" charset="0"/>
                <a:cs typeface="Calibri" pitchFamily="34" charset="0"/>
              </a:rPr>
              <a:t>امام الشافي </a:t>
            </a:r>
            <a:r>
              <a:rPr lang="ar-MA" sz="1800" b="1" dirty="0" smtClean="0">
                <a:solidFill>
                  <a:schemeClr val="tx1"/>
                </a:solidFill>
                <a:latin typeface="Calibri" pitchFamily="34" charset="0"/>
                <a:ea typeface="Roboto Mono Medium" charset="0"/>
                <a:cs typeface="Calibri" pitchFamily="34" charset="0"/>
              </a:rPr>
              <a:t>ر</a:t>
            </a:r>
            <a:r>
              <a:rPr lang="ar-SA" sz="1800" b="1" dirty="0" smtClean="0">
                <a:solidFill>
                  <a:schemeClr val="tx1"/>
                </a:solidFill>
                <a:latin typeface="Calibri" pitchFamily="34" charset="0"/>
                <a:ea typeface="Roboto Mono Medium" charset="0"/>
                <a:cs typeface="Calibri" pitchFamily="34" charset="0"/>
              </a:rPr>
              <a:t>حم </a:t>
            </a:r>
            <a:r>
              <a:rPr lang="ar-MA" sz="1800" b="1" dirty="0" smtClean="0">
                <a:solidFill>
                  <a:schemeClr val="tx1"/>
                </a:solidFill>
                <a:latin typeface="Calibri" pitchFamily="34" charset="0"/>
                <a:ea typeface="Roboto Mono Medium" charset="0"/>
                <a:cs typeface="Calibri" pitchFamily="34" charset="0"/>
              </a:rPr>
              <a:t>الله </a:t>
            </a:r>
            <a:r>
              <a:rPr lang="ar-SA" sz="1800" b="1" dirty="0" smtClean="0">
                <a:solidFill>
                  <a:schemeClr val="tx1"/>
                </a:solidFill>
                <a:latin typeface="Calibri" pitchFamily="34" charset="0"/>
                <a:ea typeface="Roboto Mono Medium" charset="0"/>
                <a:cs typeface="Calibri" pitchFamily="34" charset="0"/>
              </a:rPr>
              <a:t>علية </a:t>
            </a:r>
            <a:r>
              <a:rPr lang="ar-MA" sz="1800" b="1" dirty="0" smtClean="0">
                <a:solidFill>
                  <a:schemeClr val="tx1"/>
                </a:solidFill>
                <a:latin typeface="Calibri" pitchFamily="34" charset="0"/>
                <a:ea typeface="Roboto Mono Medium" charset="0"/>
                <a:cs typeface="Calibri" pitchFamily="34" charset="0"/>
              </a:rPr>
              <a:t>باختصار</a:t>
            </a:r>
            <a:endParaRPr lang="ar-SA" sz="1800" b="1" dirty="0" smtClean="0">
              <a:solidFill>
                <a:schemeClr val="tx1"/>
              </a:solidFill>
              <a:latin typeface="Calibri" pitchFamily="34" charset="0"/>
              <a:ea typeface="Roboto Mono Medium" charset="0"/>
              <a:cs typeface="Calibri" pitchFamily="34" charset="0"/>
            </a:endParaRPr>
          </a:p>
          <a:p>
            <a:pPr marL="114300" indent="-57150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MA" sz="1800" b="1" dirty="0">
                <a:solidFill>
                  <a:schemeClr val="tx1"/>
                </a:solidFill>
                <a:latin typeface="Calibri" pitchFamily="34" charset="0"/>
                <a:ea typeface="Roboto Mono Medium" charset="0"/>
                <a:cs typeface="Calibri" pitchFamily="34" charset="0"/>
              </a:rPr>
              <a:t>يستطيع قراءة القصيدة بالنطق الصحيح</a:t>
            </a:r>
            <a:endParaRPr lang="ar-SA" sz="1800" b="1" dirty="0" smtClean="0">
              <a:solidFill>
                <a:schemeClr val="tx1"/>
              </a:solidFill>
              <a:latin typeface="Calibri" pitchFamily="34" charset="0"/>
              <a:ea typeface="Roboto Mono Medium" charset="0"/>
              <a:cs typeface="Calibri" pitchFamily="34" charset="0"/>
            </a:endParaRPr>
          </a:p>
          <a:p>
            <a:pPr marL="114300" indent="-57150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SA" sz="1800" b="1" dirty="0" smtClean="0">
                <a:solidFill>
                  <a:schemeClr val="tx1"/>
                </a:solidFill>
                <a:latin typeface="Calibri" pitchFamily="34" charset="0"/>
                <a:ea typeface="Roboto Mono Medium" charset="0"/>
                <a:cs typeface="Calibri" pitchFamily="34" charset="0"/>
              </a:rPr>
              <a:t>أن </a:t>
            </a:r>
            <a:r>
              <a:rPr lang="ar-SA" sz="1800" b="1" dirty="0">
                <a:solidFill>
                  <a:schemeClr val="tx1"/>
                </a:solidFill>
                <a:latin typeface="Calibri" pitchFamily="34" charset="0"/>
                <a:ea typeface="Roboto Mono Medium" charset="0"/>
                <a:cs typeface="Calibri" pitchFamily="34" charset="0"/>
              </a:rPr>
              <a:t>يقولوا معاني الكلمات الجديدة مع تكوين الجمل </a:t>
            </a:r>
            <a:r>
              <a:rPr lang="ar-SA" sz="1800" b="1" dirty="0" smtClean="0">
                <a:solidFill>
                  <a:schemeClr val="tx1"/>
                </a:solidFill>
                <a:latin typeface="Calibri" pitchFamily="34" charset="0"/>
                <a:ea typeface="Roboto Mono Medium" charset="0"/>
                <a:cs typeface="Calibri" pitchFamily="34" charset="0"/>
              </a:rPr>
              <a:t>المفيدة</a:t>
            </a:r>
          </a:p>
          <a:p>
            <a:pPr marL="114300" indent="-57150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SA" sz="1800" b="1" dirty="0" smtClean="0">
                <a:solidFill>
                  <a:schemeClr val="tx1"/>
                </a:solidFill>
                <a:latin typeface="Calibri" pitchFamily="34" charset="0"/>
                <a:ea typeface="Roboto Mono Medium" charset="0"/>
                <a:cs typeface="Calibri" pitchFamily="34" charset="0"/>
              </a:rPr>
              <a:t>أن </a:t>
            </a:r>
            <a:r>
              <a:rPr lang="ar-SA" sz="1800" b="1" dirty="0">
                <a:solidFill>
                  <a:schemeClr val="tx1"/>
                </a:solidFill>
                <a:latin typeface="Calibri" pitchFamily="34" charset="0"/>
                <a:ea typeface="Roboto Mono Medium" charset="0"/>
                <a:cs typeface="Calibri" pitchFamily="34" charset="0"/>
              </a:rPr>
              <a:t>يكملوا الفراغات بكلمة صحيحة من </a:t>
            </a:r>
            <a:r>
              <a:rPr lang="ar-SA" sz="1800" b="1" dirty="0" smtClean="0">
                <a:solidFill>
                  <a:schemeClr val="tx1"/>
                </a:solidFill>
                <a:latin typeface="Calibri" pitchFamily="34" charset="0"/>
                <a:ea typeface="Roboto Mono Medium" charset="0"/>
                <a:cs typeface="Calibri" pitchFamily="34" charset="0"/>
              </a:rPr>
              <a:t>النص</a:t>
            </a:r>
            <a:endParaRPr lang="ar-SA" sz="1800" b="1" dirty="0">
              <a:solidFill>
                <a:schemeClr val="tx1"/>
              </a:solidFill>
              <a:latin typeface="Calibri" pitchFamily="34" charset="0"/>
              <a:ea typeface="Roboto Mono Medium" charset="0"/>
              <a:cs typeface="Calibri" pitchFamily="34" charset="0"/>
            </a:endParaRPr>
          </a:p>
          <a:p>
            <a:pPr marL="114300" indent="-57150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SA" sz="1800" b="1" dirty="0" smtClean="0">
                <a:solidFill>
                  <a:schemeClr val="tx1"/>
                </a:solidFill>
                <a:latin typeface="Calibri" pitchFamily="34" charset="0"/>
                <a:ea typeface="Roboto Mono Medium" charset="0"/>
                <a:cs typeface="Calibri" pitchFamily="34" charset="0"/>
              </a:rPr>
              <a:t> أن </a:t>
            </a:r>
            <a:r>
              <a:rPr lang="ar-SA" sz="1800" b="1" dirty="0">
                <a:solidFill>
                  <a:schemeClr val="tx1"/>
                </a:solidFill>
                <a:latin typeface="Calibri" pitchFamily="34" charset="0"/>
                <a:ea typeface="Roboto Mono Medium" charset="0"/>
                <a:cs typeface="Calibri" pitchFamily="34" charset="0"/>
              </a:rPr>
              <a:t>يجيبوا عن الأسئلة المتعلقة </a:t>
            </a:r>
            <a:r>
              <a:rPr lang="ar-SA" sz="1800" b="1" dirty="0" smtClean="0">
                <a:solidFill>
                  <a:schemeClr val="tx1"/>
                </a:solidFill>
                <a:latin typeface="Calibri" pitchFamily="34" charset="0"/>
                <a:ea typeface="Roboto Mono Medium" charset="0"/>
                <a:cs typeface="Calibri" pitchFamily="34" charset="0"/>
              </a:rPr>
              <a:t>بالدرس</a:t>
            </a:r>
            <a:endParaRPr lang="ar-SA" sz="1800" b="1" dirty="0">
              <a:solidFill>
                <a:schemeClr val="tx1"/>
              </a:solidFill>
              <a:latin typeface="Calibri" pitchFamily="34" charset="0"/>
              <a:ea typeface="Roboto Mono Medium" charset="0"/>
              <a:cs typeface="Calibri" pitchFamily="34" charset="0"/>
            </a:endParaRPr>
          </a:p>
          <a:p>
            <a:pPr marL="114300" indent="-57150" algn="r" rtl="1">
              <a:lnSpc>
                <a:spcPct val="150000"/>
              </a:lnSpc>
              <a:buFont typeface="Wingdings" pitchFamily="2" charset="2"/>
              <a:buChar char="q"/>
            </a:pPr>
            <a:r>
              <a:rPr lang="ar-SA" sz="1800" b="1" dirty="0" smtClean="0">
                <a:solidFill>
                  <a:schemeClr val="tx1"/>
                </a:solidFill>
                <a:latin typeface="Calibri" pitchFamily="34" charset="0"/>
                <a:ea typeface="Roboto Mono Medium" charset="0"/>
                <a:cs typeface="Calibri" pitchFamily="34" charset="0"/>
              </a:rPr>
              <a:t>أن </a:t>
            </a:r>
            <a:r>
              <a:rPr lang="ar-SA" sz="1800" b="1" dirty="0">
                <a:solidFill>
                  <a:schemeClr val="tx1"/>
                </a:solidFill>
                <a:latin typeface="Calibri" pitchFamily="34" charset="0"/>
                <a:ea typeface="Roboto Mono Medium" charset="0"/>
                <a:cs typeface="Calibri" pitchFamily="34" charset="0"/>
              </a:rPr>
              <a:t>يقدروا على تحقيق الكلمات الصعبة من </a:t>
            </a:r>
            <a:r>
              <a:rPr lang="ar-SA" sz="1800" b="1" dirty="0" smtClean="0">
                <a:solidFill>
                  <a:schemeClr val="tx1"/>
                </a:solidFill>
                <a:latin typeface="Calibri" pitchFamily="34" charset="0"/>
                <a:ea typeface="Roboto Mono Medium" charset="0"/>
                <a:cs typeface="Calibri" pitchFamily="34" charset="0"/>
              </a:rPr>
              <a:t>الدرس</a:t>
            </a:r>
            <a:endParaRPr lang="en-US" sz="1800" b="1" dirty="0">
              <a:solidFill>
                <a:schemeClr val="tx1"/>
              </a:solidFill>
              <a:latin typeface="Calibri" pitchFamily="34" charset="0"/>
              <a:ea typeface="Roboto Mono Medium" charset="0"/>
              <a:cs typeface="Calibri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 rot="10800000">
            <a:off x="5867400" y="3181349"/>
            <a:ext cx="1676400" cy="6858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0" build="p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6917" y="209550"/>
            <a:ext cx="3355406" cy="7078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r-SA" sz="4000" b="1" dirty="0"/>
              <a:t>حَيَاةُ الإِمَامِ الشَّافِعِيِّ</a:t>
            </a:r>
            <a:endParaRPr lang="ar-SA" sz="4000" dirty="0"/>
          </a:p>
        </p:txBody>
      </p:sp>
      <p:sp>
        <p:nvSpPr>
          <p:cNvPr id="3" name="Rectangle 2"/>
          <p:cNvSpPr/>
          <p:nvPr/>
        </p:nvSpPr>
        <p:spPr>
          <a:xfrm>
            <a:off x="304800" y="936486"/>
            <a:ext cx="8534400" cy="17543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1800" dirty="0">
                <a:latin typeface="Calibri" pitchFamily="34" charset="0"/>
                <a:cs typeface="Calibri" pitchFamily="34" charset="0"/>
              </a:rPr>
              <a:t>هُوَ الإِمَامُ الْعَالِمُ </a:t>
            </a:r>
            <a:r>
              <a:rPr lang="ar-SA" sz="1800" dirty="0" smtClean="0">
                <a:latin typeface="Calibri" pitchFamily="34" charset="0"/>
                <a:cs typeface="Calibri" pitchFamily="34" charset="0"/>
              </a:rPr>
              <a:t>الْجَلِيلُ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، </a:t>
            </a:r>
            <a:r>
              <a:rPr lang="ar-SA" sz="1800" dirty="0">
                <a:latin typeface="Calibri" pitchFamily="34" charset="0"/>
                <a:cs typeface="Calibri" pitchFamily="34" charset="0"/>
              </a:rPr>
              <a:t>وَهُوَ أَحَدُ الأَئِمَّةِ الأَرْبَعَةِ فِي الفِقْهِ </a:t>
            </a:r>
            <a:r>
              <a:rPr lang="ar-SA" sz="1800" dirty="0" smtClean="0">
                <a:latin typeface="Calibri" pitchFamily="34" charset="0"/>
                <a:cs typeface="Calibri" pitchFamily="34" charset="0"/>
              </a:rPr>
              <a:t>الإِسْلَامِيِّ.  وُلِدَ </a:t>
            </a:r>
            <a:r>
              <a:rPr lang="ar-SA" sz="1800" dirty="0">
                <a:latin typeface="Calibri" pitchFamily="34" charset="0"/>
                <a:cs typeface="Calibri" pitchFamily="34" charset="0"/>
              </a:rPr>
              <a:t>الإِمَامُ الشَّافِعِيُّ سَنَةَ 150 هـ فِي مَدِينَةِ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Gaza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SA" sz="1800" dirty="0">
                <a:latin typeface="Calibri" pitchFamily="34" charset="0"/>
                <a:cs typeface="Calibri" pitchFamily="34" charset="0"/>
              </a:rPr>
              <a:t>بِفِلَسْطِين. وَفِي صِغَرِ سِنِّهِ انْتَقَلَ مَعَ أُمِّهِ إِلَى </a:t>
            </a:r>
            <a:r>
              <a:rPr lang="ar-SA" sz="1800" b="1" dirty="0" smtClean="0">
                <a:latin typeface="Calibri" pitchFamily="34" charset="0"/>
                <a:cs typeface="Calibri" pitchFamily="34" charset="0"/>
              </a:rPr>
              <a:t>مكة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، </a:t>
            </a:r>
            <a:r>
              <a:rPr lang="ar-SA" sz="1800" dirty="0">
                <a:latin typeface="Calibri" pitchFamily="34" charset="0"/>
                <a:cs typeface="Calibri" pitchFamily="34" charset="0"/>
              </a:rPr>
              <a:t>فَنَشَأَ هُنَاكَ وَتَعَلَّمَ </a:t>
            </a:r>
            <a:r>
              <a:rPr lang="ar-SA" sz="1800" dirty="0" smtClean="0">
                <a:latin typeface="Calibri" pitchFamily="34" charset="0"/>
                <a:cs typeface="Calibri" pitchFamily="34" charset="0"/>
              </a:rPr>
              <a:t>العِلْمَ. حَفِظَ </a:t>
            </a:r>
            <a:r>
              <a:rPr lang="ar-SA" sz="1800" dirty="0">
                <a:latin typeface="Calibri" pitchFamily="34" charset="0"/>
                <a:cs typeface="Calibri" pitchFamily="34" charset="0"/>
              </a:rPr>
              <a:t>القُرْآنَ الكَرِيمَ وَهُوَ صَغِيرٌ، وَأَقْبَلَ عَلَى طَلَبِ العِلْمِ بِجِدٍّ وَاجْتِهَادٍ. وَتَعَلَّمَ الفِقْهَ وَالحَدِيثَ عَلَى يَدِ كَثِيرٍ مِنَ العُلَمَاءِ، </a:t>
            </a:r>
            <a:r>
              <a:rPr lang="ar-SA" sz="1800" dirty="0" smtClean="0">
                <a:latin typeface="Calibri" pitchFamily="34" charset="0"/>
                <a:cs typeface="Calibri" pitchFamily="34" charset="0"/>
              </a:rPr>
              <a:t>وَمِنْ أَشْهَرِ شُيُوخِهِ الإِمَامُ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SA" sz="1800" b="1" dirty="0" smtClean="0">
                <a:latin typeface="Calibri" pitchFamily="34" charset="0"/>
                <a:cs typeface="Calibri" pitchFamily="34" charset="0"/>
              </a:rPr>
              <a:t>مالك بن اناس </a:t>
            </a:r>
            <a:r>
              <a:rPr lang="ar-SA" sz="1800" dirty="0" smtClean="0">
                <a:latin typeface="Calibri" pitchFamily="34" charset="0"/>
                <a:cs typeface="Calibri" pitchFamily="34" charset="0"/>
              </a:rPr>
              <a:t>صَاحِبُ كِتَابِ </a:t>
            </a:r>
            <a:r>
              <a:rPr lang="ar-SA" sz="1800" i="1" dirty="0" smtClean="0">
                <a:latin typeface="Calibri" pitchFamily="34" charset="0"/>
                <a:cs typeface="Calibri" pitchFamily="34" charset="0"/>
              </a:rPr>
              <a:t>المُوَطَّأ</a:t>
            </a:r>
            <a:r>
              <a:rPr lang="ar-SA" sz="1800" dirty="0" smtClean="0">
                <a:latin typeface="Calibri" pitchFamily="34" charset="0"/>
                <a:cs typeface="Calibri" pitchFamily="34" charset="0"/>
              </a:rPr>
              <a:t>.</a:t>
            </a:r>
            <a:endParaRPr lang="ar-SA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005" y="2712154"/>
            <a:ext cx="8579395" cy="175432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1800" dirty="0">
                <a:latin typeface="Calibri" pitchFamily="34" charset="0"/>
                <a:cs typeface="Calibri" pitchFamily="34" charset="0"/>
              </a:rPr>
              <a:t>سَافَرَ الإِمَامُ الشَّافِعِيُّ إِلَى بِلَادٍ كَثِيرَةٍ لِطَلَبِ العِلْمِ، مِثْلَ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Medina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ar-SA" sz="1800" dirty="0">
                <a:latin typeface="Calibri" pitchFamily="34" charset="0"/>
                <a:cs typeface="Calibri" pitchFamily="34" charset="0"/>
              </a:rPr>
              <a:t>وَ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Baghdad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ar-SA" sz="1800" dirty="0">
                <a:latin typeface="Calibri" pitchFamily="34" charset="0"/>
                <a:cs typeface="Calibri" pitchFamily="34" charset="0"/>
              </a:rPr>
              <a:t>وَ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Egypt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. </a:t>
            </a:r>
            <a:r>
              <a:rPr lang="ar-SA" sz="1800" dirty="0">
                <a:latin typeface="Calibri" pitchFamily="34" charset="0"/>
                <a:cs typeface="Calibri" pitchFamily="34" charset="0"/>
              </a:rPr>
              <a:t>وَكَانَ يُعَلِّمُ </a:t>
            </a:r>
            <a:r>
              <a:rPr lang="ar-SA" sz="1800" dirty="0" smtClean="0">
                <a:latin typeface="Calibri" pitchFamily="34" charset="0"/>
                <a:cs typeface="Calibri" pitchFamily="34" charset="0"/>
              </a:rPr>
              <a:t>النَّاسَ الفِقْهَ َالحَدِيثَ. وَقَدْ </a:t>
            </a:r>
            <a:r>
              <a:rPr lang="ar-SA" sz="1800" dirty="0">
                <a:latin typeface="Calibri" pitchFamily="34" charset="0"/>
                <a:cs typeface="Calibri" pitchFamily="34" charset="0"/>
              </a:rPr>
              <a:t>أَسَّسَ مَذْهَبًا فِقْهِيًّا مَشْهُورًا يُسَمَّى </a:t>
            </a:r>
            <a:r>
              <a:rPr lang="ar-SA" sz="1800" b="1" dirty="0">
                <a:latin typeface="Calibri" pitchFamily="34" charset="0"/>
                <a:cs typeface="Calibri" pitchFamily="34" charset="0"/>
              </a:rPr>
              <a:t>المَذْهَبُ الشَّافِعِيُّ</a:t>
            </a:r>
            <a:r>
              <a:rPr lang="ar-SA" sz="1800" dirty="0">
                <a:latin typeface="Calibri" pitchFamily="34" charset="0"/>
                <a:cs typeface="Calibri" pitchFamily="34" charset="0"/>
              </a:rPr>
              <a:t>، وَاتَّبَعَهُ مُسْلِمُونَ كَثِيرُونَ فِي بِلَادٍ </a:t>
            </a:r>
            <a:r>
              <a:rPr lang="ar-SA" sz="1800" dirty="0" smtClean="0">
                <a:latin typeface="Calibri" pitchFamily="34" charset="0"/>
                <a:cs typeface="Calibri" pitchFamily="34" charset="0"/>
              </a:rPr>
              <a:t>مُخْتَلِفَةٍ. مِنْ </a:t>
            </a:r>
            <a:r>
              <a:rPr lang="ar-SA" sz="1800" dirty="0">
                <a:latin typeface="Calibri" pitchFamily="34" charset="0"/>
                <a:cs typeface="Calibri" pitchFamily="34" charset="0"/>
              </a:rPr>
              <a:t>أَشْهَرِ </a:t>
            </a:r>
            <a:r>
              <a:rPr lang="ar-SA" sz="1800" dirty="0" smtClean="0">
                <a:latin typeface="Calibri" pitchFamily="34" charset="0"/>
                <a:cs typeface="Calibri" pitchFamily="34" charset="0"/>
              </a:rPr>
              <a:t>كُتُبِهِ:  كِتَابُ </a:t>
            </a:r>
            <a:r>
              <a:rPr lang="ar-SA" sz="1800" b="1" dirty="0" smtClean="0">
                <a:latin typeface="Calibri" pitchFamily="34" charset="0"/>
                <a:cs typeface="Calibri" pitchFamily="34" charset="0"/>
              </a:rPr>
              <a:t>الرِّسَالَةِ,</a:t>
            </a:r>
            <a:r>
              <a:rPr lang="ar-SA" sz="1800" dirty="0">
                <a:latin typeface="Calibri" pitchFamily="34" charset="0"/>
                <a:cs typeface="Calibri" pitchFamily="34" charset="0"/>
              </a:rPr>
              <a:t> كِتَابُ </a:t>
            </a:r>
            <a:r>
              <a:rPr lang="ar-SA" sz="1800" b="1" dirty="0" smtClean="0">
                <a:latin typeface="Calibri" pitchFamily="34" charset="0"/>
                <a:cs typeface="Calibri" pitchFamily="34" charset="0"/>
              </a:rPr>
              <a:t>الأُمِّ</a:t>
            </a:r>
            <a:r>
              <a:rPr lang="ar-SA" sz="1800" dirty="0">
                <a:latin typeface="Calibri" pitchFamily="34" charset="0"/>
                <a:cs typeface="Calibri" pitchFamily="34" charset="0"/>
              </a:rPr>
              <a:t> </a:t>
            </a:r>
            <a:r>
              <a:rPr lang="ar-SA" sz="1800" dirty="0" smtClean="0">
                <a:latin typeface="Calibri" pitchFamily="34" charset="0"/>
                <a:cs typeface="Calibri" pitchFamily="34" charset="0"/>
              </a:rPr>
              <a:t>وَكَانَ </a:t>
            </a:r>
            <a:r>
              <a:rPr lang="ar-SA" sz="1800" dirty="0">
                <a:latin typeface="Calibri" pitchFamily="34" charset="0"/>
                <a:cs typeface="Calibri" pitchFamily="34" charset="0"/>
              </a:rPr>
              <a:t>الإِمَامُ الشَّافِعِيُّ مَشْهُورًا بِالْعِلْمِ وَالزُّهْدِ وَالأَخْلَاقِ </a:t>
            </a:r>
            <a:r>
              <a:rPr lang="ar-SA" sz="1800" dirty="0" smtClean="0">
                <a:latin typeface="Calibri" pitchFamily="34" charset="0"/>
                <a:cs typeface="Calibri" pitchFamily="34" charset="0"/>
              </a:rPr>
              <a:t>الحَسَنَةِ. تُوُفِّيَ </a:t>
            </a:r>
            <a:r>
              <a:rPr lang="ar-SA" sz="1800" dirty="0">
                <a:latin typeface="Calibri" pitchFamily="34" charset="0"/>
                <a:cs typeface="Calibri" pitchFamily="34" charset="0"/>
              </a:rPr>
              <a:t>سَنَةَ 204 هـ فِي مَدِينَةِ </a:t>
            </a:r>
            <a:r>
              <a:rPr lang="en-US" sz="1800" b="1" dirty="0">
                <a:latin typeface="Calibri" pitchFamily="34" charset="0"/>
                <a:cs typeface="Calibri" pitchFamily="34" charset="0"/>
              </a:rPr>
              <a:t>Cairo</a:t>
            </a:r>
            <a:r>
              <a:rPr lang="en-US" sz="1800" dirty="0">
                <a:latin typeface="Calibri" pitchFamily="34" charset="0"/>
                <a:cs typeface="Calibri" pitchFamily="34" charset="0"/>
              </a:rPr>
              <a:t>، </a:t>
            </a:r>
            <a:r>
              <a:rPr lang="ar-SA" sz="1800" dirty="0">
                <a:latin typeface="Calibri" pitchFamily="34" charset="0"/>
                <a:cs typeface="Calibri" pitchFamily="34" charset="0"/>
              </a:rPr>
              <a:t>وَتَرَكَ وَرَاءَهُ عِلْمًا عَظِيمًا يَنْتَفِعُ بِهِ المُسْلِمُونَ إِلَى اليَوْمِ.</a:t>
            </a:r>
          </a:p>
        </p:txBody>
      </p:sp>
    </p:spTree>
    <p:extLst>
      <p:ext uri="{BB962C8B-B14F-4D97-AF65-F5344CB8AC3E}">
        <p14:creationId xmlns:p14="http://schemas.microsoft.com/office/powerpoint/2010/main" val="27787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9"/>
          <p:cNvSpPr txBox="1">
            <a:spLocks noGrp="1"/>
          </p:cNvSpPr>
          <p:nvPr>
            <p:ph type="title"/>
          </p:nvPr>
        </p:nvSpPr>
        <p:spPr>
          <a:xfrm>
            <a:off x="5029200" y="611068"/>
            <a:ext cx="2176200" cy="570567"/>
          </a:xfrm>
          <a:prstGeom prst="rect">
            <a:avLst/>
          </a:prstGeom>
          <a:solidFill>
            <a:srgbClr val="FFFF00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err="1"/>
              <a:t>إحضار</a:t>
            </a:r>
            <a:r>
              <a:rPr lang="en-US" dirty="0"/>
              <a:t> </a:t>
            </a:r>
            <a:r>
              <a:rPr lang="en-US" dirty="0" err="1" smtClean="0"/>
              <a:t>الدرس</a:t>
            </a:r>
            <a:endParaRPr dirty="0"/>
          </a:p>
        </p:txBody>
      </p:sp>
      <p:grpSp>
        <p:nvGrpSpPr>
          <p:cNvPr id="8" name="Google Shape;9408;p127"/>
          <p:cNvGrpSpPr/>
          <p:nvPr/>
        </p:nvGrpSpPr>
        <p:grpSpPr>
          <a:xfrm>
            <a:off x="3496698" y="658031"/>
            <a:ext cx="874976" cy="719600"/>
            <a:chOff x="7608988" y="2093194"/>
            <a:chExt cx="817276" cy="672147"/>
          </a:xfrm>
          <a:solidFill>
            <a:srgbClr val="00B050"/>
          </a:solidFill>
        </p:grpSpPr>
        <p:cxnSp>
          <p:nvCxnSpPr>
            <p:cNvPr id="9" name="Google Shape;9409;p127"/>
            <p:cNvCxnSpPr/>
            <p:nvPr/>
          </p:nvCxnSpPr>
          <p:spPr>
            <a:xfrm rot="5400000" flipH="1">
              <a:off x="7620257" y="2136491"/>
              <a:ext cx="129900" cy="111300"/>
            </a:xfrm>
            <a:prstGeom prst="bentConnector3">
              <a:avLst>
                <a:gd name="adj1" fmla="val 50000"/>
              </a:avLst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9410;p127"/>
            <p:cNvCxnSpPr/>
            <p:nvPr/>
          </p:nvCxnSpPr>
          <p:spPr>
            <a:xfrm rot="-5400000">
              <a:off x="8285120" y="2136491"/>
              <a:ext cx="129900" cy="111300"/>
            </a:xfrm>
            <a:prstGeom prst="bentConnector3">
              <a:avLst>
                <a:gd name="adj1" fmla="val 50000"/>
              </a:avLst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9411;p127"/>
            <p:cNvCxnSpPr/>
            <p:nvPr/>
          </p:nvCxnSpPr>
          <p:spPr>
            <a:xfrm rot="5400000">
              <a:off x="7620257" y="2644741"/>
              <a:ext cx="129900" cy="111300"/>
            </a:xfrm>
            <a:prstGeom prst="bentConnector3">
              <a:avLst>
                <a:gd name="adj1" fmla="val 50000"/>
              </a:avLst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9412;p127"/>
            <p:cNvCxnSpPr/>
            <p:nvPr/>
          </p:nvCxnSpPr>
          <p:spPr>
            <a:xfrm rot="-5400000" flipH="1">
              <a:off x="8285120" y="2644741"/>
              <a:ext cx="129900" cy="111300"/>
            </a:xfrm>
            <a:prstGeom prst="bentConnector3">
              <a:avLst>
                <a:gd name="adj1" fmla="val 50000"/>
              </a:avLst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9413;p127"/>
            <p:cNvCxnSpPr/>
            <p:nvPr/>
          </p:nvCxnSpPr>
          <p:spPr>
            <a:xfrm rot="10800000">
              <a:off x="7608988" y="2425132"/>
              <a:ext cx="83400" cy="0"/>
            </a:xfrm>
            <a:prstGeom prst="straightConnector1">
              <a:avLst/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9414;p127"/>
            <p:cNvCxnSpPr/>
            <p:nvPr/>
          </p:nvCxnSpPr>
          <p:spPr>
            <a:xfrm rot="10800000">
              <a:off x="8342865" y="2425132"/>
              <a:ext cx="83400" cy="0"/>
            </a:xfrm>
            <a:prstGeom prst="straightConnector1">
              <a:avLst/>
            </a:prstGeom>
            <a:grp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" name="Google Shape;9415;p127"/>
            <p:cNvGrpSpPr/>
            <p:nvPr/>
          </p:nvGrpSpPr>
          <p:grpSpPr>
            <a:xfrm>
              <a:off x="7721175" y="2093194"/>
              <a:ext cx="599587" cy="623846"/>
              <a:chOff x="7721175" y="2093194"/>
              <a:chExt cx="599587" cy="623846"/>
            </a:xfrm>
            <a:grpFill/>
          </p:grpSpPr>
          <p:grpSp>
            <p:nvGrpSpPr>
              <p:cNvPr id="16" name="Google Shape;9416;p127"/>
              <p:cNvGrpSpPr/>
              <p:nvPr/>
            </p:nvGrpSpPr>
            <p:grpSpPr>
              <a:xfrm>
                <a:off x="7721175" y="2093194"/>
                <a:ext cx="291605" cy="623846"/>
                <a:chOff x="9405575" y="2061418"/>
                <a:chExt cx="291605" cy="623846"/>
              </a:xfrm>
              <a:grpFill/>
            </p:grpSpPr>
            <p:sp>
              <p:nvSpPr>
                <p:cNvPr id="25" name="Google Shape;9417;p127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9418;p127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9419;p127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9420;p127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9421;p127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9422;p127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9423;p127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" name="Google Shape;9424;p127"/>
              <p:cNvGrpSpPr/>
              <p:nvPr/>
            </p:nvGrpSpPr>
            <p:grpSpPr>
              <a:xfrm flipH="1">
                <a:off x="8029157" y="2093194"/>
                <a:ext cx="291605" cy="623846"/>
                <a:chOff x="9405575" y="2061418"/>
                <a:chExt cx="291605" cy="623846"/>
              </a:xfrm>
              <a:grpFill/>
            </p:grpSpPr>
            <p:sp>
              <p:nvSpPr>
                <p:cNvPr id="18" name="Google Shape;9425;p127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9426;p127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9427;p127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9428;p127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9429;p127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9430;p127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9431;p127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2" name="Google Shape;9556;p127"/>
          <p:cNvGrpSpPr/>
          <p:nvPr/>
        </p:nvGrpSpPr>
        <p:grpSpPr>
          <a:xfrm>
            <a:off x="7545209" y="460568"/>
            <a:ext cx="940737" cy="721067"/>
            <a:chOff x="6599718" y="2068734"/>
            <a:chExt cx="940737" cy="721067"/>
          </a:xfrm>
        </p:grpSpPr>
        <p:sp>
          <p:nvSpPr>
            <p:cNvPr id="33" name="Google Shape;9557;p127"/>
            <p:cNvSpPr/>
            <p:nvPr/>
          </p:nvSpPr>
          <p:spPr>
            <a:xfrm>
              <a:off x="7138953" y="2569473"/>
              <a:ext cx="366935" cy="115933"/>
            </a:xfrm>
            <a:custGeom>
              <a:avLst/>
              <a:gdLst/>
              <a:ahLst/>
              <a:cxnLst/>
              <a:rect l="l" t="t" r="r" b="b"/>
              <a:pathLst>
                <a:path w="105517" h="33338" fill="none" extrusionOk="0">
                  <a:moveTo>
                    <a:pt x="8231" y="0"/>
                  </a:moveTo>
                  <a:cubicBezTo>
                    <a:pt x="6610" y="2526"/>
                    <a:pt x="5253" y="5215"/>
                    <a:pt x="4198" y="8042"/>
                  </a:cubicBezTo>
                  <a:cubicBezTo>
                    <a:pt x="3205" y="10656"/>
                    <a:pt x="2803" y="13182"/>
                    <a:pt x="2803" y="14991"/>
                  </a:cubicBezTo>
                  <a:cubicBezTo>
                    <a:pt x="2790" y="18636"/>
                    <a:pt x="2840" y="21274"/>
                    <a:pt x="1" y="23008"/>
                  </a:cubicBezTo>
                  <a:cubicBezTo>
                    <a:pt x="164" y="23549"/>
                    <a:pt x="239" y="24114"/>
                    <a:pt x="227" y="24667"/>
                  </a:cubicBezTo>
                  <a:lnTo>
                    <a:pt x="227" y="33338"/>
                  </a:lnTo>
                  <a:lnTo>
                    <a:pt x="105517" y="33338"/>
                  </a:lnTo>
                  <a:lnTo>
                    <a:pt x="105517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558;p127"/>
            <p:cNvSpPr/>
            <p:nvPr/>
          </p:nvSpPr>
          <p:spPr>
            <a:xfrm>
              <a:off x="6650497" y="2579172"/>
              <a:ext cx="346397" cy="118079"/>
            </a:xfrm>
            <a:custGeom>
              <a:avLst/>
              <a:gdLst/>
              <a:ahLst/>
              <a:cxnLst/>
              <a:rect l="l" t="t" r="r" b="b"/>
              <a:pathLst>
                <a:path w="99611" h="33955" fill="none" extrusionOk="0">
                  <a:moveTo>
                    <a:pt x="99372" y="21891"/>
                  </a:moveTo>
                  <a:cubicBezTo>
                    <a:pt x="99359" y="21325"/>
                    <a:pt x="99435" y="20760"/>
                    <a:pt x="99611" y="20219"/>
                  </a:cubicBezTo>
                  <a:cubicBezTo>
                    <a:pt x="96758" y="18485"/>
                    <a:pt x="96808" y="15847"/>
                    <a:pt x="96796" y="12215"/>
                  </a:cubicBezTo>
                  <a:cubicBezTo>
                    <a:pt x="96796" y="10405"/>
                    <a:pt x="96394" y="7880"/>
                    <a:pt x="95414" y="5253"/>
                  </a:cubicBezTo>
                  <a:cubicBezTo>
                    <a:pt x="94735" y="3444"/>
                    <a:pt x="93931" y="1697"/>
                    <a:pt x="93014" y="1"/>
                  </a:cubicBezTo>
                  <a:lnTo>
                    <a:pt x="0" y="1"/>
                  </a:lnTo>
                  <a:lnTo>
                    <a:pt x="0" y="33954"/>
                  </a:lnTo>
                  <a:lnTo>
                    <a:pt x="99372" y="33954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559;p127"/>
            <p:cNvSpPr/>
            <p:nvPr/>
          </p:nvSpPr>
          <p:spPr>
            <a:xfrm>
              <a:off x="7236268" y="2370428"/>
              <a:ext cx="304187" cy="115978"/>
            </a:xfrm>
            <a:custGeom>
              <a:avLst/>
              <a:gdLst/>
              <a:ahLst/>
              <a:cxnLst/>
              <a:rect l="l" t="t" r="r" b="b"/>
              <a:pathLst>
                <a:path w="87473" h="33351" fill="none" extrusionOk="0">
                  <a:moveTo>
                    <a:pt x="15181" y="0"/>
                  </a:moveTo>
                  <a:cubicBezTo>
                    <a:pt x="12114" y="11913"/>
                    <a:pt x="6975" y="23210"/>
                    <a:pt x="1" y="33350"/>
                  </a:cubicBezTo>
                  <a:lnTo>
                    <a:pt x="87472" y="33350"/>
                  </a:lnTo>
                  <a:lnTo>
                    <a:pt x="87472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560;p127"/>
            <p:cNvSpPr/>
            <p:nvPr/>
          </p:nvSpPr>
          <p:spPr>
            <a:xfrm>
              <a:off x="7252744" y="2161243"/>
              <a:ext cx="271454" cy="115982"/>
            </a:xfrm>
            <a:custGeom>
              <a:avLst/>
              <a:gdLst/>
              <a:ahLst/>
              <a:cxnLst/>
              <a:rect l="l" t="t" r="r" b="b"/>
              <a:pathLst>
                <a:path w="78060" h="33352" fill="none" extrusionOk="0">
                  <a:moveTo>
                    <a:pt x="0" y="1"/>
                  </a:moveTo>
                  <a:cubicBezTo>
                    <a:pt x="7288" y="9714"/>
                    <a:pt x="11762" y="21250"/>
                    <a:pt x="12918" y="33351"/>
                  </a:cubicBezTo>
                  <a:lnTo>
                    <a:pt x="78060" y="33351"/>
                  </a:lnTo>
                  <a:lnTo>
                    <a:pt x="78060" y="1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561;p127"/>
            <p:cNvSpPr/>
            <p:nvPr/>
          </p:nvSpPr>
          <p:spPr>
            <a:xfrm>
              <a:off x="6599718" y="2199610"/>
              <a:ext cx="260051" cy="115978"/>
            </a:xfrm>
            <a:custGeom>
              <a:avLst/>
              <a:gdLst/>
              <a:ahLst/>
              <a:cxnLst/>
              <a:rect l="l" t="t" r="r" b="b"/>
              <a:pathLst>
                <a:path w="74781" h="33351" fill="none" extrusionOk="0">
                  <a:moveTo>
                    <a:pt x="68246" y="28752"/>
                  </a:moveTo>
                  <a:cubicBezTo>
                    <a:pt x="68234" y="18800"/>
                    <a:pt x="70471" y="8973"/>
                    <a:pt x="74781" y="1"/>
                  </a:cubicBezTo>
                  <a:lnTo>
                    <a:pt x="1" y="1"/>
                  </a:lnTo>
                  <a:lnTo>
                    <a:pt x="1" y="33351"/>
                  </a:lnTo>
                  <a:lnTo>
                    <a:pt x="68397" y="33351"/>
                  </a:lnTo>
                  <a:cubicBezTo>
                    <a:pt x="68284" y="31818"/>
                    <a:pt x="68221" y="30285"/>
                    <a:pt x="68246" y="28752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562;p127"/>
            <p:cNvSpPr/>
            <p:nvPr/>
          </p:nvSpPr>
          <p:spPr>
            <a:xfrm>
              <a:off x="6605967" y="2389697"/>
              <a:ext cx="307727" cy="116023"/>
            </a:xfrm>
            <a:custGeom>
              <a:avLst/>
              <a:gdLst/>
              <a:ahLst/>
              <a:cxnLst/>
              <a:rect l="l" t="t" r="r" b="b"/>
              <a:pathLst>
                <a:path w="88491" h="33364" fill="none" extrusionOk="0">
                  <a:moveTo>
                    <a:pt x="70835" y="1"/>
                  </a:moveTo>
                  <a:lnTo>
                    <a:pt x="1" y="1"/>
                  </a:lnTo>
                  <a:lnTo>
                    <a:pt x="1" y="33363"/>
                  </a:lnTo>
                  <a:lnTo>
                    <a:pt x="88490" y="33363"/>
                  </a:lnTo>
                  <a:cubicBezTo>
                    <a:pt x="80662" y="23386"/>
                    <a:pt x="74680" y="12089"/>
                    <a:pt x="70835" y="1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9563;p127"/>
            <p:cNvGrpSpPr/>
            <p:nvPr/>
          </p:nvGrpSpPr>
          <p:grpSpPr>
            <a:xfrm>
              <a:off x="6836957" y="2068734"/>
              <a:ext cx="461892" cy="721067"/>
              <a:chOff x="6836957" y="2068734"/>
              <a:chExt cx="461892" cy="721067"/>
            </a:xfrm>
          </p:grpSpPr>
          <p:sp>
            <p:nvSpPr>
              <p:cNvPr id="40" name="Google Shape;9564;p127"/>
              <p:cNvSpPr/>
              <p:nvPr/>
            </p:nvSpPr>
            <p:spPr>
              <a:xfrm>
                <a:off x="7080441" y="2287271"/>
                <a:ext cx="187336" cy="123319"/>
              </a:xfrm>
              <a:custGeom>
                <a:avLst/>
                <a:gdLst/>
                <a:ahLst/>
                <a:cxnLst/>
                <a:rect l="l" t="t" r="r" b="b"/>
                <a:pathLst>
                  <a:path w="53871" h="35462" fill="none" extrusionOk="0">
                    <a:moveTo>
                      <a:pt x="1" y="35461"/>
                    </a:moveTo>
                    <a:lnTo>
                      <a:pt x="47249" y="35461"/>
                    </a:lnTo>
                    <a:cubicBezTo>
                      <a:pt x="51018" y="26213"/>
                      <a:pt x="52665" y="18083"/>
                      <a:pt x="53368" y="12453"/>
                    </a:cubicBezTo>
                    <a:lnTo>
                      <a:pt x="53368" y="12415"/>
                    </a:lnTo>
                    <a:cubicBezTo>
                      <a:pt x="53381" y="12315"/>
                      <a:pt x="53381" y="12227"/>
                      <a:pt x="53393" y="12139"/>
                    </a:cubicBezTo>
                    <a:lnTo>
                      <a:pt x="53419" y="11950"/>
                    </a:lnTo>
                    <a:lnTo>
                      <a:pt x="53469" y="11548"/>
                    </a:lnTo>
                    <a:cubicBezTo>
                      <a:pt x="53506" y="11171"/>
                      <a:pt x="53544" y="10807"/>
                      <a:pt x="53582" y="10455"/>
                    </a:cubicBezTo>
                    <a:cubicBezTo>
                      <a:pt x="53620" y="10091"/>
                      <a:pt x="53645" y="9789"/>
                      <a:pt x="53670" y="9487"/>
                    </a:cubicBezTo>
                    <a:lnTo>
                      <a:pt x="53682" y="9362"/>
                    </a:lnTo>
                    <a:lnTo>
                      <a:pt x="53682" y="9324"/>
                    </a:lnTo>
                    <a:cubicBezTo>
                      <a:pt x="53871" y="6899"/>
                      <a:pt x="53846" y="5441"/>
                      <a:pt x="53846" y="5253"/>
                    </a:cubicBezTo>
                    <a:lnTo>
                      <a:pt x="53833" y="5077"/>
                    </a:lnTo>
                    <a:lnTo>
                      <a:pt x="53833" y="4951"/>
                    </a:lnTo>
                    <a:cubicBezTo>
                      <a:pt x="53833" y="3280"/>
                      <a:pt x="53758" y="1634"/>
                      <a:pt x="5362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565;p127"/>
              <p:cNvSpPr/>
              <p:nvPr/>
            </p:nvSpPr>
            <p:spPr>
              <a:xfrm>
                <a:off x="7080441" y="2105091"/>
                <a:ext cx="182750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52" h="45188" fill="none" extrusionOk="0">
                    <a:moveTo>
                      <a:pt x="1" y="45188"/>
                    </a:moveTo>
                    <a:lnTo>
                      <a:pt x="52551" y="45188"/>
                    </a:lnTo>
                    <a:cubicBezTo>
                      <a:pt x="47211" y="20458"/>
                      <a:pt x="25899" y="1609"/>
                      <a:pt x="1" y="1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566;p127"/>
              <p:cNvSpPr/>
              <p:nvPr/>
            </p:nvSpPr>
            <p:spPr>
              <a:xfrm>
                <a:off x="6872702" y="2287006"/>
                <a:ext cx="187378" cy="123364"/>
              </a:xfrm>
              <a:custGeom>
                <a:avLst/>
                <a:gdLst/>
                <a:ahLst/>
                <a:cxnLst/>
                <a:rect l="l" t="t" r="r" b="b"/>
                <a:pathLst>
                  <a:path w="53883" h="35475" fill="none" extrusionOk="0">
                    <a:moveTo>
                      <a:pt x="53883" y="1"/>
                    </a:moveTo>
                    <a:lnTo>
                      <a:pt x="239" y="1"/>
                    </a:lnTo>
                    <a:cubicBezTo>
                      <a:pt x="101" y="1634"/>
                      <a:pt x="13" y="3293"/>
                      <a:pt x="13" y="4964"/>
                    </a:cubicBezTo>
                    <a:lnTo>
                      <a:pt x="13" y="5266"/>
                    </a:lnTo>
                    <a:cubicBezTo>
                      <a:pt x="13" y="5454"/>
                      <a:pt x="0" y="6912"/>
                      <a:pt x="189" y="9312"/>
                    </a:cubicBezTo>
                    <a:lnTo>
                      <a:pt x="189" y="9375"/>
                    </a:lnTo>
                    <a:lnTo>
                      <a:pt x="189" y="9488"/>
                    </a:lnTo>
                    <a:lnTo>
                      <a:pt x="189" y="9488"/>
                    </a:lnTo>
                    <a:cubicBezTo>
                      <a:pt x="214" y="9802"/>
                      <a:pt x="252" y="10116"/>
                      <a:pt x="277" y="10443"/>
                    </a:cubicBezTo>
                    <a:cubicBezTo>
                      <a:pt x="314" y="10820"/>
                      <a:pt x="352" y="11185"/>
                      <a:pt x="390" y="11536"/>
                    </a:cubicBezTo>
                    <a:lnTo>
                      <a:pt x="440" y="11964"/>
                    </a:lnTo>
                    <a:lnTo>
                      <a:pt x="465" y="12140"/>
                    </a:lnTo>
                    <a:lnTo>
                      <a:pt x="503" y="12416"/>
                    </a:lnTo>
                    <a:lnTo>
                      <a:pt x="503" y="12466"/>
                    </a:lnTo>
                    <a:cubicBezTo>
                      <a:pt x="1194" y="18083"/>
                      <a:pt x="2840" y="26226"/>
                      <a:pt x="6610" y="35475"/>
                    </a:cubicBezTo>
                    <a:lnTo>
                      <a:pt x="53883" y="35475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9567;p127"/>
              <p:cNvSpPr/>
              <p:nvPr/>
            </p:nvSpPr>
            <p:spPr>
              <a:xfrm>
                <a:off x="6902504" y="2430686"/>
                <a:ext cx="152902" cy="185984"/>
              </a:xfrm>
              <a:custGeom>
                <a:avLst/>
                <a:gdLst/>
                <a:ahLst/>
                <a:cxnLst/>
                <a:rect l="l" t="t" r="r" b="b"/>
                <a:pathLst>
                  <a:path w="43969" h="53482" fill="none" extrusionOk="0">
                    <a:moveTo>
                      <a:pt x="43968" y="1"/>
                    </a:moveTo>
                    <a:lnTo>
                      <a:pt x="0" y="1"/>
                    </a:lnTo>
                    <a:cubicBezTo>
                      <a:pt x="4235" y="8319"/>
                      <a:pt x="10254" y="17191"/>
                      <a:pt x="18837" y="25723"/>
                    </a:cubicBezTo>
                    <a:cubicBezTo>
                      <a:pt x="24454" y="31315"/>
                      <a:pt x="28638" y="37724"/>
                      <a:pt x="31302" y="44823"/>
                    </a:cubicBezTo>
                    <a:cubicBezTo>
                      <a:pt x="31792" y="46130"/>
                      <a:pt x="32194" y="47462"/>
                      <a:pt x="32508" y="48819"/>
                    </a:cubicBezTo>
                    <a:cubicBezTo>
                      <a:pt x="33111" y="51534"/>
                      <a:pt x="35524" y="53469"/>
                      <a:pt x="38301" y="53481"/>
                    </a:cubicBezTo>
                    <a:lnTo>
                      <a:pt x="43968" y="53481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9568;p127"/>
              <p:cNvSpPr/>
              <p:nvPr/>
            </p:nvSpPr>
            <p:spPr>
              <a:xfrm>
                <a:off x="6877289" y="2104831"/>
                <a:ext cx="182791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64" h="45188" fill="none" extrusionOk="0">
                    <a:moveTo>
                      <a:pt x="52564" y="45187"/>
                    </a:moveTo>
                    <a:lnTo>
                      <a:pt x="52564" y="0"/>
                    </a:lnTo>
                    <a:cubicBezTo>
                      <a:pt x="26653" y="1621"/>
                      <a:pt x="5354" y="20470"/>
                      <a:pt x="1" y="45187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9569;p127"/>
              <p:cNvSpPr/>
              <p:nvPr/>
            </p:nvSpPr>
            <p:spPr>
              <a:xfrm>
                <a:off x="7080441" y="2430686"/>
                <a:ext cx="152860" cy="185938"/>
              </a:xfrm>
              <a:custGeom>
                <a:avLst/>
                <a:gdLst/>
                <a:ahLst/>
                <a:cxnLst/>
                <a:rect l="l" t="t" r="r" b="b"/>
                <a:pathLst>
                  <a:path w="43957" h="53469" fill="none" extrusionOk="0">
                    <a:moveTo>
                      <a:pt x="1" y="1"/>
                    </a:moveTo>
                    <a:lnTo>
                      <a:pt x="1" y="53469"/>
                    </a:lnTo>
                    <a:lnTo>
                      <a:pt x="5668" y="53469"/>
                    </a:lnTo>
                    <a:cubicBezTo>
                      <a:pt x="8445" y="53456"/>
                      <a:pt x="10845" y="51521"/>
                      <a:pt x="11448" y="48819"/>
                    </a:cubicBezTo>
                    <a:cubicBezTo>
                      <a:pt x="11762" y="47450"/>
                      <a:pt x="12165" y="46118"/>
                      <a:pt x="12655" y="44811"/>
                    </a:cubicBezTo>
                    <a:cubicBezTo>
                      <a:pt x="15319" y="37724"/>
                      <a:pt x="19503" y="31302"/>
                      <a:pt x="25120" y="25723"/>
                    </a:cubicBezTo>
                    <a:cubicBezTo>
                      <a:pt x="33703" y="17191"/>
                      <a:pt x="39722" y="8319"/>
                      <a:pt x="43956" y="1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" name="Google Shape;9570;p127"/>
              <p:cNvGrpSpPr/>
              <p:nvPr/>
            </p:nvGrpSpPr>
            <p:grpSpPr>
              <a:xfrm>
                <a:off x="6836957" y="2068734"/>
                <a:ext cx="461892" cy="721067"/>
                <a:chOff x="6836957" y="2068734"/>
                <a:chExt cx="461892" cy="721067"/>
              </a:xfrm>
            </p:grpSpPr>
            <p:sp>
              <p:nvSpPr>
                <p:cNvPr id="47" name="Google Shape;9571;p127"/>
                <p:cNvSpPr/>
                <p:nvPr/>
              </p:nvSpPr>
              <p:spPr>
                <a:xfrm>
                  <a:off x="6996059" y="2711098"/>
                  <a:ext cx="143729" cy="7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1" h="22632" fill="none" extrusionOk="0">
                      <a:moveTo>
                        <a:pt x="20659" y="22632"/>
                      </a:moveTo>
                      <a:lnTo>
                        <a:pt x="20659" y="22632"/>
                      </a:lnTo>
                      <a:cubicBezTo>
                        <a:pt x="19252" y="22632"/>
                        <a:pt x="1" y="15658"/>
                        <a:pt x="1" y="5253"/>
                      </a:cubicBezTo>
                      <a:lnTo>
                        <a:pt x="1" y="0"/>
                      </a:lnTo>
                      <a:lnTo>
                        <a:pt x="41318" y="0"/>
                      </a:lnTo>
                      <a:lnTo>
                        <a:pt x="41318" y="5253"/>
                      </a:lnTo>
                      <a:cubicBezTo>
                        <a:pt x="41330" y="14125"/>
                        <a:pt x="22079" y="22632"/>
                        <a:pt x="20659" y="22632"/>
                      </a:cubicBezTo>
                      <a:close/>
                    </a:path>
                  </a:pathLst>
                </a:custGeom>
                <a:ln>
                  <a:headEnd type="none" w="sm" len="sm"/>
                  <a:tailEnd type="none" w="sm" len="sm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9572;p127"/>
                <p:cNvSpPr/>
                <p:nvPr/>
              </p:nvSpPr>
              <p:spPr>
                <a:xfrm>
                  <a:off x="6996059" y="2647693"/>
                  <a:ext cx="143683" cy="88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18" h="25522" fill="none" extrusionOk="0">
                      <a:moveTo>
                        <a:pt x="667" y="0"/>
                      </a:moveTo>
                      <a:lnTo>
                        <a:pt x="40652" y="0"/>
                      </a:lnTo>
                      <a:cubicBezTo>
                        <a:pt x="41016" y="0"/>
                        <a:pt x="41318" y="980"/>
                        <a:pt x="41318" y="2199"/>
                      </a:cubicBezTo>
                      <a:lnTo>
                        <a:pt x="41318" y="23323"/>
                      </a:lnTo>
                      <a:cubicBezTo>
                        <a:pt x="41318" y="24542"/>
                        <a:pt x="41016" y="25522"/>
                        <a:pt x="40652" y="25522"/>
                      </a:cubicBezTo>
                      <a:lnTo>
                        <a:pt x="667" y="25522"/>
                      </a:lnTo>
                      <a:cubicBezTo>
                        <a:pt x="302" y="25522"/>
                        <a:pt x="1" y="24542"/>
                        <a:pt x="1" y="23323"/>
                      </a:cubicBezTo>
                      <a:lnTo>
                        <a:pt x="1" y="2187"/>
                      </a:lnTo>
                      <a:cubicBezTo>
                        <a:pt x="1" y="980"/>
                        <a:pt x="302" y="0"/>
                        <a:pt x="667" y="0"/>
                      </a:cubicBezTo>
                      <a:close/>
                    </a:path>
                  </a:pathLst>
                </a:custGeom>
                <a:ln>
                  <a:headEnd type="none" w="sm" len="sm"/>
                  <a:tailEnd type="none" w="sm" len="sm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9573;p127"/>
                <p:cNvSpPr/>
                <p:nvPr/>
              </p:nvSpPr>
              <p:spPr>
                <a:xfrm>
                  <a:off x="6990467" y="2723683"/>
                  <a:ext cx="154870" cy="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58" fill="none" extrusionOk="0">
                      <a:moveTo>
                        <a:pt x="327" y="0"/>
                      </a:moveTo>
                      <a:lnTo>
                        <a:pt x="44207" y="0"/>
                      </a:lnTo>
                      <a:cubicBezTo>
                        <a:pt x="44383" y="0"/>
                        <a:pt x="44534" y="139"/>
                        <a:pt x="44534" y="327"/>
                      </a:cubicBezTo>
                      <a:lnTo>
                        <a:pt x="44534" y="3343"/>
                      </a:lnTo>
                      <a:cubicBezTo>
                        <a:pt x="44534" y="3519"/>
                        <a:pt x="44383" y="3657"/>
                        <a:pt x="44207" y="3657"/>
                      </a:cubicBezTo>
                      <a:lnTo>
                        <a:pt x="327" y="3657"/>
                      </a:lnTo>
                      <a:cubicBezTo>
                        <a:pt x="151" y="3657"/>
                        <a:pt x="0" y="3519"/>
                        <a:pt x="0" y="3343"/>
                      </a:cubicBezTo>
                      <a:lnTo>
                        <a:pt x="0" y="327"/>
                      </a:lnTo>
                      <a:cubicBezTo>
                        <a:pt x="0" y="139"/>
                        <a:pt x="151" y="0"/>
                        <a:pt x="327" y="0"/>
                      </a:cubicBezTo>
                      <a:close/>
                    </a:path>
                  </a:pathLst>
                </a:custGeom>
                <a:ln>
                  <a:headEnd type="none" w="sm" len="sm"/>
                  <a:tailEnd type="none" w="sm" len="sm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9574;p127"/>
                <p:cNvSpPr/>
                <p:nvPr/>
              </p:nvSpPr>
              <p:spPr>
                <a:xfrm>
                  <a:off x="6990467" y="2698339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69"/>
                      </a:moveTo>
                      <a:lnTo>
                        <a:pt x="1835" y="3669"/>
                      </a:lnTo>
                      <a:cubicBezTo>
                        <a:pt x="830" y="3657"/>
                        <a:pt x="13" y="2840"/>
                        <a:pt x="0" y="1835"/>
                      </a:cubicBezTo>
                      <a:lnTo>
                        <a:pt x="0" y="1835"/>
                      </a:lnTo>
                      <a:cubicBezTo>
                        <a:pt x="13" y="817"/>
                        <a:pt x="830" y="0"/>
                        <a:pt x="1835" y="0"/>
                      </a:cubicBezTo>
                      <a:lnTo>
                        <a:pt x="42700" y="0"/>
                      </a:lnTo>
                      <a:cubicBezTo>
                        <a:pt x="43717" y="0"/>
                        <a:pt x="44534" y="817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40"/>
                        <a:pt x="43717" y="3657"/>
                        <a:pt x="42700" y="3669"/>
                      </a:cubicBezTo>
                      <a:close/>
                    </a:path>
                  </a:pathLst>
                </a:custGeom>
                <a:ln>
                  <a:headEnd type="none" w="sm" len="sm"/>
                  <a:tailEnd type="none" w="sm" len="sm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9575;p127"/>
                <p:cNvSpPr/>
                <p:nvPr/>
              </p:nvSpPr>
              <p:spPr>
                <a:xfrm>
                  <a:off x="6990467" y="2647648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30" y="3670"/>
                        <a:pt x="13" y="2853"/>
                        <a:pt x="0" y="1835"/>
                      </a:cubicBezTo>
                      <a:lnTo>
                        <a:pt x="0" y="1835"/>
                      </a:lnTo>
                      <a:cubicBezTo>
                        <a:pt x="13" y="830"/>
                        <a:pt x="830" y="13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3"/>
                        <a:pt x="44534" y="830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53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ln>
                  <a:headEnd type="none" w="sm" len="sm"/>
                  <a:tailEnd type="none" w="sm" len="sm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9576;p127"/>
                <p:cNvSpPr/>
                <p:nvPr/>
              </p:nvSpPr>
              <p:spPr>
                <a:xfrm>
                  <a:off x="6990467" y="2672992"/>
                  <a:ext cx="154870" cy="12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1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17" y="3670"/>
                        <a:pt x="0" y="2841"/>
                        <a:pt x="0" y="1836"/>
                      </a:cubicBezTo>
                      <a:lnTo>
                        <a:pt x="0" y="1836"/>
                      </a:lnTo>
                      <a:cubicBezTo>
                        <a:pt x="13" y="818"/>
                        <a:pt x="830" y="1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"/>
                        <a:pt x="44534" y="818"/>
                        <a:pt x="44534" y="1836"/>
                      </a:cubicBezTo>
                      <a:lnTo>
                        <a:pt x="44534" y="1836"/>
                      </a:lnTo>
                      <a:cubicBezTo>
                        <a:pt x="44534" y="2841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ln>
                  <a:headEnd type="none" w="sm" len="sm"/>
                  <a:tailEnd type="none" w="sm" len="sm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9577;p127"/>
                <p:cNvSpPr/>
                <p:nvPr/>
              </p:nvSpPr>
              <p:spPr>
                <a:xfrm>
                  <a:off x="6836957" y="2068734"/>
                  <a:ext cx="461892" cy="589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23" h="169592" fill="none" extrusionOk="0">
                      <a:moveTo>
                        <a:pt x="132307" y="74442"/>
                      </a:moveTo>
                      <a:cubicBezTo>
                        <a:pt x="132332" y="74278"/>
                        <a:pt x="132345" y="74127"/>
                        <a:pt x="132357" y="73977"/>
                      </a:cubicBezTo>
                      <a:cubicBezTo>
                        <a:pt x="132408" y="73562"/>
                        <a:pt x="132458" y="73135"/>
                        <a:pt x="132496" y="72720"/>
                      </a:cubicBezTo>
                      <a:cubicBezTo>
                        <a:pt x="132533" y="72343"/>
                        <a:pt x="132558" y="71991"/>
                        <a:pt x="132584" y="71639"/>
                      </a:cubicBezTo>
                      <a:cubicBezTo>
                        <a:pt x="132584" y="71577"/>
                        <a:pt x="132596" y="71501"/>
                        <a:pt x="132609" y="71438"/>
                      </a:cubicBezTo>
                      <a:cubicBezTo>
                        <a:pt x="132759" y="69754"/>
                        <a:pt x="132822" y="68071"/>
                        <a:pt x="132797" y="66387"/>
                      </a:cubicBezTo>
                      <a:cubicBezTo>
                        <a:pt x="132797" y="29719"/>
                        <a:pt x="103079" y="1"/>
                        <a:pt x="66411" y="1"/>
                      </a:cubicBezTo>
                      <a:cubicBezTo>
                        <a:pt x="29744" y="1"/>
                        <a:pt x="25" y="29719"/>
                        <a:pt x="25" y="66387"/>
                      </a:cubicBezTo>
                      <a:cubicBezTo>
                        <a:pt x="0" y="68071"/>
                        <a:pt x="63" y="69754"/>
                        <a:pt x="214" y="71438"/>
                      </a:cubicBezTo>
                      <a:cubicBezTo>
                        <a:pt x="214" y="71501"/>
                        <a:pt x="226" y="71577"/>
                        <a:pt x="239" y="71639"/>
                      </a:cubicBezTo>
                      <a:cubicBezTo>
                        <a:pt x="264" y="71991"/>
                        <a:pt x="289" y="72343"/>
                        <a:pt x="327" y="72720"/>
                      </a:cubicBezTo>
                      <a:cubicBezTo>
                        <a:pt x="365" y="73135"/>
                        <a:pt x="415" y="73562"/>
                        <a:pt x="465" y="73977"/>
                      </a:cubicBezTo>
                      <a:cubicBezTo>
                        <a:pt x="478" y="74127"/>
                        <a:pt x="490" y="74278"/>
                        <a:pt x="515" y="74442"/>
                      </a:cubicBezTo>
                      <a:cubicBezTo>
                        <a:pt x="528" y="74617"/>
                        <a:pt x="553" y="74806"/>
                        <a:pt x="578" y="74994"/>
                      </a:cubicBezTo>
                      <a:cubicBezTo>
                        <a:pt x="2187" y="87887"/>
                        <a:pt x="8306" y="113182"/>
                        <a:pt x="31390" y="136140"/>
                      </a:cubicBezTo>
                      <a:cubicBezTo>
                        <a:pt x="35926" y="140652"/>
                        <a:pt x="39545" y="146030"/>
                        <a:pt x="41782" y="152036"/>
                      </a:cubicBezTo>
                      <a:cubicBezTo>
                        <a:pt x="42775" y="154650"/>
                        <a:pt x="43164" y="157176"/>
                        <a:pt x="43177" y="158985"/>
                      </a:cubicBezTo>
                      <a:cubicBezTo>
                        <a:pt x="43202" y="166299"/>
                        <a:pt x="42976" y="169591"/>
                        <a:pt x="66411" y="169591"/>
                      </a:cubicBezTo>
                      <a:cubicBezTo>
                        <a:pt x="89834" y="169591"/>
                        <a:pt x="89621" y="166286"/>
                        <a:pt x="89646" y="158985"/>
                      </a:cubicBezTo>
                      <a:cubicBezTo>
                        <a:pt x="89646" y="157176"/>
                        <a:pt x="90048" y="154650"/>
                        <a:pt x="91041" y="152036"/>
                      </a:cubicBezTo>
                      <a:cubicBezTo>
                        <a:pt x="93277" y="146042"/>
                        <a:pt x="96896" y="140652"/>
                        <a:pt x="101433" y="136140"/>
                      </a:cubicBezTo>
                      <a:cubicBezTo>
                        <a:pt x="124516" y="113182"/>
                        <a:pt x="130636" y="87887"/>
                        <a:pt x="132244" y="74994"/>
                      </a:cubicBezTo>
                      <a:cubicBezTo>
                        <a:pt x="132269" y="74806"/>
                        <a:pt x="132295" y="74617"/>
                        <a:pt x="132307" y="74442"/>
                      </a:cubicBezTo>
                      <a:close/>
                    </a:path>
                  </a:pathLst>
                </a:custGeom>
                <a:ln>
                  <a:headEnd type="none" w="sm" len="sm"/>
                  <a:tailEnd type="none" w="sm" len="sm"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4736205" y="1799749"/>
            <a:ext cx="37151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1800" b="1" dirty="0" smtClean="0">
                <a:latin typeface="Calibri" pitchFamily="34" charset="0"/>
                <a:cs typeface="Calibri" pitchFamily="34" charset="0"/>
              </a:rPr>
              <a:t>وَاعِظَ </a:t>
            </a:r>
            <a:r>
              <a:rPr lang="ar-SA" sz="1800" b="1" dirty="0">
                <a:latin typeface="Calibri" pitchFamily="34" charset="0"/>
                <a:cs typeface="Calibri" pitchFamily="34" charset="0"/>
              </a:rPr>
              <a:t>النَّاسِ عَمَّا أَنْتَ فَاعِلُهُ </a:t>
            </a:r>
            <a:endParaRPr lang="ar-SA" sz="1800" b="1" dirty="0" smtClean="0">
              <a:latin typeface="Calibri" pitchFamily="34" charset="0"/>
              <a:cs typeface="Calibri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ar-SA" sz="1800" b="1" dirty="0" smtClean="0">
                <a:latin typeface="Calibri" pitchFamily="34" charset="0"/>
                <a:cs typeface="Calibri" pitchFamily="34" charset="0"/>
              </a:rPr>
              <a:t>يَا </a:t>
            </a:r>
            <a:r>
              <a:rPr lang="ar-SA" sz="1800" b="1" dirty="0">
                <a:latin typeface="Calibri" pitchFamily="34" charset="0"/>
                <a:cs typeface="Calibri" pitchFamily="34" charset="0"/>
              </a:rPr>
              <a:t>مَنْ يُعَدُّ عَلَيْهِ الْعُمْرُ </a:t>
            </a:r>
            <a:r>
              <a:rPr lang="ar-SA" sz="1800" b="1" dirty="0" smtClean="0">
                <a:latin typeface="Calibri" pitchFamily="34" charset="0"/>
                <a:cs typeface="Calibri" pitchFamily="34" charset="0"/>
              </a:rPr>
              <a:t>بِالنَّفَسِ</a:t>
            </a:r>
          </a:p>
          <a:p>
            <a:pPr algn="ctr" rtl="1">
              <a:lnSpc>
                <a:spcPct val="150000"/>
              </a:lnSpc>
            </a:pPr>
            <a:r>
              <a:rPr lang="ar-SA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SA" sz="1800" b="1" dirty="0">
                <a:latin typeface="Calibri" pitchFamily="34" charset="0"/>
                <a:cs typeface="Calibri" pitchFamily="34" charset="0"/>
              </a:rPr>
              <a:t>أَحْفَظْ لِشَيْبِكَ مِنْ عَيْبٍ يُدَنِّسُهُ </a:t>
            </a:r>
            <a:endParaRPr lang="ar-SA" sz="1800" b="1" dirty="0" smtClean="0">
              <a:latin typeface="Calibri" pitchFamily="34" charset="0"/>
              <a:cs typeface="Calibri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ar-SA" sz="1800" b="1" dirty="0" smtClean="0">
                <a:latin typeface="Calibri" pitchFamily="34" charset="0"/>
                <a:cs typeface="Calibri" pitchFamily="34" charset="0"/>
              </a:rPr>
              <a:t>إِنَّ </a:t>
            </a:r>
            <a:r>
              <a:rPr lang="ar-SA" sz="1800" b="1" dirty="0">
                <a:latin typeface="Calibri" pitchFamily="34" charset="0"/>
                <a:cs typeface="Calibri" pitchFamily="34" charset="0"/>
              </a:rPr>
              <a:t>الْبَيَاضَ قَلِيلُ الْحَمْلِ لِلدَّنَسِ </a:t>
            </a:r>
            <a:endParaRPr lang="ar-SA" sz="1800" b="1" dirty="0" smtClean="0">
              <a:latin typeface="Calibri" pitchFamily="34" charset="0"/>
              <a:cs typeface="Calibri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ar-SA" sz="1800" b="1" dirty="0" smtClean="0">
                <a:latin typeface="Calibri" pitchFamily="34" charset="0"/>
                <a:cs typeface="Calibri" pitchFamily="34" charset="0"/>
              </a:rPr>
              <a:t>كَحَامِلٍ </a:t>
            </a:r>
            <a:r>
              <a:rPr lang="ar-SA" sz="1800" b="1" dirty="0">
                <a:latin typeface="Calibri" pitchFamily="34" charset="0"/>
                <a:cs typeface="Calibri" pitchFamily="34" charset="0"/>
              </a:rPr>
              <a:t>لِثِيَابِ النَّاسِ يَغْسِلُهَا </a:t>
            </a:r>
            <a:endParaRPr lang="ar-SA" sz="1800" b="1" dirty="0" smtClean="0">
              <a:latin typeface="Calibri" pitchFamily="34" charset="0"/>
              <a:cs typeface="Calibri" pitchFamily="34" charset="0"/>
            </a:endParaRPr>
          </a:p>
          <a:p>
            <a:pPr algn="ctr" rtl="1">
              <a:lnSpc>
                <a:spcPct val="150000"/>
              </a:lnSpc>
            </a:pPr>
            <a:r>
              <a:rPr lang="ar-SA" sz="1800" b="1" dirty="0" smtClean="0">
                <a:latin typeface="Calibri" pitchFamily="34" charset="0"/>
                <a:cs typeface="Calibri" pitchFamily="34" charset="0"/>
              </a:rPr>
              <a:t>وَثَوْبُهُ </a:t>
            </a:r>
            <a:r>
              <a:rPr lang="ar-SA" sz="1800" b="1" dirty="0">
                <a:latin typeface="Calibri" pitchFamily="34" charset="0"/>
                <a:cs typeface="Calibri" pitchFamily="34" charset="0"/>
              </a:rPr>
              <a:t>غَارِقٌ فِي الرِّجْسِ </a:t>
            </a:r>
            <a:r>
              <a:rPr lang="ar-SA" sz="1800" b="1" dirty="0" smtClean="0">
                <a:latin typeface="Calibri" pitchFamily="34" charset="0"/>
                <a:cs typeface="Calibri" pitchFamily="34" charset="0"/>
              </a:rPr>
              <a:t>وَالنَّجَسِ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0198" y="1718658"/>
            <a:ext cx="3124200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1800" b="1" dirty="0">
                <a:latin typeface="Calibri" pitchFamily="34" charset="0"/>
                <a:cs typeface="Calibri" pitchFamily="34" charset="0"/>
              </a:rPr>
              <a:t>تَبْغِي النَّجَاةَ وَلَمْ تَمْلِكْ </a:t>
            </a:r>
            <a:r>
              <a:rPr lang="ar-SA" sz="1800" b="1" dirty="0" smtClean="0">
                <a:latin typeface="Calibri" pitchFamily="34" charset="0"/>
                <a:cs typeface="Calibri" pitchFamily="34" charset="0"/>
              </a:rPr>
              <a:t>طَرِيقَتَهَا</a:t>
            </a:r>
          </a:p>
          <a:p>
            <a:pPr algn="ctr" rtl="1">
              <a:lnSpc>
                <a:spcPct val="150000"/>
              </a:lnSpc>
            </a:pPr>
            <a:r>
              <a:rPr lang="ar-SA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SA" sz="1800" b="1" dirty="0">
                <a:latin typeface="Calibri" pitchFamily="34" charset="0"/>
                <a:cs typeface="Calibri" pitchFamily="34" charset="0"/>
              </a:rPr>
              <a:t>إِنَّ السَّفِينَةَ لَا تَجْرِي عَلَى </a:t>
            </a:r>
            <a:r>
              <a:rPr lang="ar-SA" sz="1800" b="1" dirty="0" smtClean="0">
                <a:latin typeface="Calibri" pitchFamily="34" charset="0"/>
                <a:cs typeface="Calibri" pitchFamily="34" charset="0"/>
              </a:rPr>
              <a:t>الْيَبَسِ</a:t>
            </a:r>
          </a:p>
          <a:p>
            <a:pPr algn="ctr" rtl="1">
              <a:lnSpc>
                <a:spcPct val="150000"/>
              </a:lnSpc>
            </a:pPr>
            <a:r>
              <a:rPr lang="ar-SA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SA" sz="1800" b="1" dirty="0">
                <a:latin typeface="Calibri" pitchFamily="34" charset="0"/>
                <a:cs typeface="Calibri" pitchFamily="34" charset="0"/>
              </a:rPr>
              <a:t>رُكُوبُكَ النَّعْشَ يُنْسِيكَ الرُّكُوبَ </a:t>
            </a:r>
            <a:r>
              <a:rPr lang="ar-SA" sz="1800" b="1" dirty="0" smtClean="0">
                <a:latin typeface="Calibri" pitchFamily="34" charset="0"/>
                <a:cs typeface="Calibri" pitchFamily="34" charset="0"/>
              </a:rPr>
              <a:t>عَلَى</a:t>
            </a:r>
          </a:p>
          <a:p>
            <a:pPr algn="ctr" rtl="1">
              <a:lnSpc>
                <a:spcPct val="150000"/>
              </a:lnSpc>
            </a:pPr>
            <a:r>
              <a:rPr lang="ar-SA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SA" sz="1800" b="1" dirty="0">
                <a:latin typeface="Calibri" pitchFamily="34" charset="0"/>
                <a:cs typeface="Calibri" pitchFamily="34" charset="0"/>
              </a:rPr>
              <a:t>مَا كُنْتَ تَرْكَبُ مِنْ بَغْلٍ وَمِنْ </a:t>
            </a:r>
            <a:r>
              <a:rPr lang="ar-SA" sz="1800" b="1" dirty="0" smtClean="0">
                <a:latin typeface="Calibri" pitchFamily="34" charset="0"/>
                <a:cs typeface="Calibri" pitchFamily="34" charset="0"/>
              </a:rPr>
              <a:t>فَرَسِ</a:t>
            </a:r>
          </a:p>
          <a:p>
            <a:pPr algn="ctr" rtl="1">
              <a:lnSpc>
                <a:spcPct val="150000"/>
              </a:lnSpc>
            </a:pPr>
            <a:r>
              <a:rPr lang="ar-SA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SA" sz="1800" b="1" dirty="0">
                <a:latin typeface="Calibri" pitchFamily="34" charset="0"/>
                <a:cs typeface="Calibri" pitchFamily="34" charset="0"/>
              </a:rPr>
              <a:t>يَوْمَ الْقِيَامَةِ لَا مَالٌ وَلَا </a:t>
            </a:r>
            <a:r>
              <a:rPr lang="ar-SA" sz="1800" b="1" dirty="0" smtClean="0">
                <a:latin typeface="Calibri" pitchFamily="34" charset="0"/>
                <a:cs typeface="Calibri" pitchFamily="34" charset="0"/>
              </a:rPr>
              <a:t>وَلَدٌ</a:t>
            </a:r>
          </a:p>
          <a:p>
            <a:pPr algn="ctr" rtl="1">
              <a:lnSpc>
                <a:spcPct val="150000"/>
              </a:lnSpc>
            </a:pPr>
            <a:r>
              <a:rPr lang="ar-SA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ar-SA" sz="1800" b="1" dirty="0">
                <a:latin typeface="Calibri" pitchFamily="34" charset="0"/>
                <a:cs typeface="Calibri" pitchFamily="34" charset="0"/>
              </a:rPr>
              <a:t>وَضَمَّةُ الْقَبْرِ تُنْسِي لَيْلَةَ الْعُرْسِ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Google Shape;422;p59"/>
          <p:cNvSpPr txBox="1">
            <a:spLocks/>
          </p:cNvSpPr>
          <p:nvPr/>
        </p:nvSpPr>
        <p:spPr>
          <a:xfrm>
            <a:off x="838200" y="653398"/>
            <a:ext cx="2176200" cy="4748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rtl="1"/>
            <a:r>
              <a:rPr lang="ar-MA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القراءة الصوتية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55728" y="1233497"/>
            <a:ext cx="897013" cy="623679"/>
            <a:chOff x="5955728" y="1233497"/>
            <a:chExt cx="897013" cy="623679"/>
          </a:xfrm>
        </p:grpSpPr>
        <p:pic>
          <p:nvPicPr>
            <p:cNvPr id="55" name="Google Shape;482;p62"/>
            <p:cNvPicPr preferRelativeResize="0"/>
            <p:nvPr/>
          </p:nvPicPr>
          <p:blipFill>
            <a:blip r:embed="rId3">
              <a:alphaModFix amt="86000"/>
            </a:blip>
            <a:stretch>
              <a:fillRect/>
            </a:stretch>
          </p:blipFill>
          <p:spPr>
            <a:xfrm rot="9455883" flipH="1">
              <a:off x="5955728" y="1233497"/>
              <a:ext cx="808684" cy="623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6086821" y="1325920"/>
              <a:ext cx="765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الف</a:t>
              </a:r>
              <a:endPara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40929" y="1115517"/>
            <a:ext cx="897013" cy="678205"/>
            <a:chOff x="1840929" y="1115517"/>
            <a:chExt cx="897013" cy="678205"/>
          </a:xfrm>
        </p:grpSpPr>
        <p:pic>
          <p:nvPicPr>
            <p:cNvPr id="56" name="Google Shape;482;p62"/>
            <p:cNvPicPr preferRelativeResize="0"/>
            <p:nvPr/>
          </p:nvPicPr>
          <p:blipFill>
            <a:blip r:embed="rId3">
              <a:alphaModFix amt="86000"/>
            </a:blip>
            <a:stretch>
              <a:fillRect/>
            </a:stretch>
          </p:blipFill>
          <p:spPr>
            <a:xfrm rot="9455883" flipH="1">
              <a:off x="1840929" y="1170043"/>
              <a:ext cx="808684" cy="62367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TextBox 56"/>
            <p:cNvSpPr txBox="1"/>
            <p:nvPr/>
          </p:nvSpPr>
          <p:spPr>
            <a:xfrm>
              <a:off x="1972022" y="1115517"/>
              <a:ext cx="765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ب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0" animBg="1"/>
      <p:bldP spid="3" grpId="0"/>
      <p:bldP spid="54" grpId="0" animBg="1"/>
    </p:bldLst>
  </p:timing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513</Words>
  <Application>Microsoft Office PowerPoint</Application>
  <PresentationFormat>On-screen Show (16:9)</PresentationFormat>
  <Paragraphs>122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Coming Soon</vt:lpstr>
      <vt:lpstr>Muli</vt:lpstr>
      <vt:lpstr>Roboto Mono Medium</vt:lpstr>
      <vt:lpstr>NikoshBAN</vt:lpstr>
      <vt:lpstr>Wingdings</vt:lpstr>
      <vt:lpstr>Concert One</vt:lpstr>
      <vt:lpstr>Times New Roman</vt:lpstr>
      <vt:lpstr>Arabic Typesetting</vt:lpstr>
      <vt:lpstr>Calibri</vt:lpstr>
      <vt:lpstr>Notebook Lesson by Slidesgo</vt:lpstr>
      <vt:lpstr>PowerPoint Presentation</vt:lpstr>
      <vt:lpstr>PowerPoint Presentation</vt:lpstr>
      <vt:lpstr>PowerPoint Presentation</vt:lpstr>
      <vt:lpstr>عنوان الدرس </vt:lpstr>
      <vt:lpstr>إعلان درس اليوم</vt:lpstr>
      <vt:lpstr>PowerPoint Presentation</vt:lpstr>
      <vt:lpstr>PowerPoint Presentation</vt:lpstr>
      <vt:lpstr>PowerPoint Presentation</vt:lpstr>
      <vt:lpstr>إحضار الدرس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النتائج المستفادة من الدرس</vt:lpstr>
      <vt:lpstr>PowerPoint Presentation</vt:lpstr>
      <vt:lpstr>PowerPoint Presentation</vt:lpstr>
      <vt:lpstr>PowerPoint Presentation</vt:lpstr>
      <vt:lpstr>مع السلامة الي اللقاء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LESSON</dc:title>
  <dc:creator>king</dc:creator>
  <cp:lastModifiedBy>king</cp:lastModifiedBy>
  <cp:revision>50</cp:revision>
  <dcterms:modified xsi:type="dcterms:W3CDTF">2026-03-15T21:20:41Z</dcterms:modified>
</cp:coreProperties>
</file>