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3" r:id="rId2"/>
  </p:sldMasterIdLst>
  <p:notesMasterIdLst>
    <p:notesMasterId r:id="rId19"/>
  </p:notesMasterIdLst>
  <p:sldIdLst>
    <p:sldId id="276" r:id="rId3"/>
    <p:sldId id="262" r:id="rId4"/>
    <p:sldId id="273" r:id="rId5"/>
    <p:sldId id="297" r:id="rId6"/>
    <p:sldId id="308" r:id="rId7"/>
    <p:sldId id="319" r:id="rId8"/>
    <p:sldId id="320" r:id="rId9"/>
    <p:sldId id="321" r:id="rId10"/>
    <p:sldId id="311" r:id="rId11"/>
    <p:sldId id="290" r:id="rId12"/>
    <p:sldId id="316" r:id="rId13"/>
    <p:sldId id="314" r:id="rId14"/>
    <p:sldId id="315" r:id="rId15"/>
    <p:sldId id="318" r:id="rId16"/>
    <p:sldId id="317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BF9"/>
    <a:srgbClr val="CC0066"/>
    <a:srgbClr val="F7E5F2"/>
    <a:srgbClr val="00B050"/>
    <a:srgbClr val="29792B"/>
    <a:srgbClr val="0060A8"/>
    <a:srgbClr val="AEC87A"/>
    <a:srgbClr val="B7CE88"/>
    <a:srgbClr val="BBD18F"/>
    <a:srgbClr val="F3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 varScale="1">
        <p:scale>
          <a:sx n="71" d="100"/>
          <a:sy n="71" d="100"/>
        </p:scale>
        <p:origin x="1109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D302A-846B-4CE4-98A0-71A49E9B0D7B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7179F-F05F-412F-9801-2A860FC60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0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64BFF-5E0C-41BE-968E-F9E315CE556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179F-F05F-412F-9801-2A860FC60B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0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Tommorow you will submit a conversation copy with your mother to buy a new shirt for the Eid Ul Azha.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179F-F05F-412F-9801-2A860FC60B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2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end here with advance greetings on Eid-ul-Azha, may Allah </a:t>
            </a:r>
            <a:r>
              <a:rPr lang="en-US"/>
              <a:t>bless you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179F-F05F-412F-9801-2A860FC60B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0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7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5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8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2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2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9:07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90965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8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7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83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15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1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6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7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1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8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9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720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49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0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7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78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0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87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9:07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2680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5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3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3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6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00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freepngimg.com/png/16416-radio-png-pic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pngall.com/border-png/download/41824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hyperlink" Target="http://www.pngall.com/border-png/download/4182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audio-speakers-png" TargetMode="External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pngall.com/border-png/download/41824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09800"/>
            <a:ext cx="12192000" cy="182086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ASSALAMU ALAIKUM</a:t>
            </a:r>
            <a:b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EVERYONE</a:t>
            </a:r>
          </a:p>
        </p:txBody>
      </p:sp>
    </p:spTree>
    <p:extLst>
      <p:ext uri="{BB962C8B-B14F-4D97-AF65-F5344CB8AC3E}">
        <p14:creationId xmlns:p14="http://schemas.microsoft.com/office/powerpoint/2010/main" val="28579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8" y="838200"/>
            <a:ext cx="10287000" cy="1259174"/>
          </a:xfrm>
          <a:prstGeom prst="roundRect">
            <a:avLst>
              <a:gd name="adj" fmla="val 33920"/>
            </a:avLst>
          </a:prstGeo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01. </a:t>
            </a:r>
            <a:r>
              <a:rPr lang="en-US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Which book did the boy want?</a:t>
            </a:r>
            <a:endParaRPr lang="en-GB" dirty="0">
              <a:solidFill>
                <a:schemeClr val="tx1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D4C3F-7C7A-4963-B785-06D68FEBAD37}"/>
              </a:ext>
            </a:extLst>
          </p:cNvPr>
          <p:cNvSpPr/>
          <p:nvPr/>
        </p:nvSpPr>
        <p:spPr>
          <a:xfrm>
            <a:off x="911121" y="2828910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ABC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3E7371-EEA5-4BA7-A86F-0CF0A17C0BE8}"/>
              </a:ext>
            </a:extLst>
          </p:cNvPr>
          <p:cNvSpPr/>
          <p:nvPr/>
        </p:nvSpPr>
        <p:spPr>
          <a:xfrm>
            <a:off x="6265980" y="2833139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MATH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4D1C6-FFBB-433E-A711-5669C15C5EB6}"/>
              </a:ext>
            </a:extLst>
          </p:cNvPr>
          <p:cNvSpPr/>
          <p:nvPr/>
        </p:nvSpPr>
        <p:spPr>
          <a:xfrm>
            <a:off x="6265980" y="4362135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LEARNER’S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9A34A2-96DA-4E5F-801E-DEAEA39A216D}"/>
              </a:ext>
            </a:extLst>
          </p:cNvPr>
          <p:cNvSpPr/>
          <p:nvPr/>
        </p:nvSpPr>
        <p:spPr>
          <a:xfrm>
            <a:off x="881624" y="4362135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NOVEL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8" y="838200"/>
            <a:ext cx="10287000" cy="1259174"/>
          </a:xfrm>
          <a:prstGeom prst="roundRect">
            <a:avLst>
              <a:gd name="adj" fmla="val 33920"/>
            </a:avLst>
          </a:prstGeo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02. </a:t>
            </a:r>
            <a:r>
              <a:rPr lang="en-US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Which one is equally good?</a:t>
            </a:r>
            <a:endParaRPr lang="en-GB" dirty="0">
              <a:solidFill>
                <a:schemeClr val="tx1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D4C3F-7C7A-4963-B785-06D68FEBAD37}"/>
              </a:ext>
            </a:extLst>
          </p:cNvPr>
          <p:cNvSpPr/>
          <p:nvPr/>
        </p:nvSpPr>
        <p:spPr>
          <a:xfrm>
            <a:off x="6288674" y="2799413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ABC </a:t>
            </a:r>
            <a:r>
              <a:rPr lang="en-US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DICTIONARY</a:t>
            </a:r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3E7371-EEA5-4BA7-A86F-0CF0A17C0BE8}"/>
              </a:ext>
            </a:extLst>
          </p:cNvPr>
          <p:cNvSpPr/>
          <p:nvPr/>
        </p:nvSpPr>
        <p:spPr>
          <a:xfrm>
            <a:off x="881624" y="2799413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WRITER DICTIONARY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4D1C6-FFBB-433E-A711-5669C15C5EB6}"/>
              </a:ext>
            </a:extLst>
          </p:cNvPr>
          <p:cNvSpPr/>
          <p:nvPr/>
        </p:nvSpPr>
        <p:spPr>
          <a:xfrm>
            <a:off x="6265980" y="4362135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LEARNER’S </a:t>
            </a:r>
            <a:r>
              <a:rPr lang="en-US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DICTIONARY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9A34A2-96DA-4E5F-801E-DEAEA39A216D}"/>
              </a:ext>
            </a:extLst>
          </p:cNvPr>
          <p:cNvSpPr/>
          <p:nvPr/>
        </p:nvSpPr>
        <p:spPr>
          <a:xfrm>
            <a:off x="881624" y="4362135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DICTIONARY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8" y="838200"/>
            <a:ext cx="10287000" cy="1259174"/>
          </a:xfrm>
          <a:prstGeom prst="roundRect">
            <a:avLst>
              <a:gd name="adj" fmla="val 33920"/>
            </a:avLst>
          </a:prstGeo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03. </a:t>
            </a:r>
            <a:r>
              <a:rPr lang="en-US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Which one is equally good?</a:t>
            </a:r>
            <a:endParaRPr lang="en-GB" dirty="0">
              <a:solidFill>
                <a:schemeClr val="tx1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D4C3F-7C7A-4963-B785-06D68FEBAD37}"/>
              </a:ext>
            </a:extLst>
          </p:cNvPr>
          <p:cNvSpPr/>
          <p:nvPr/>
        </p:nvSpPr>
        <p:spPr>
          <a:xfrm>
            <a:off x="6288674" y="4766001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ABC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3E7371-EEA5-4BA7-A86F-0CF0A17C0BE8}"/>
              </a:ext>
            </a:extLst>
          </p:cNvPr>
          <p:cNvSpPr/>
          <p:nvPr/>
        </p:nvSpPr>
        <p:spPr>
          <a:xfrm>
            <a:off x="6265980" y="2833139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LEARNER’S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4D1C6-FFBB-433E-A711-5669C15C5EB6}"/>
              </a:ext>
            </a:extLst>
          </p:cNvPr>
          <p:cNvSpPr/>
          <p:nvPr/>
        </p:nvSpPr>
        <p:spPr>
          <a:xfrm>
            <a:off x="793356" y="2860571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WRITER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9A34A2-96DA-4E5F-801E-DEAEA39A216D}"/>
              </a:ext>
            </a:extLst>
          </p:cNvPr>
          <p:cNvSpPr/>
          <p:nvPr/>
        </p:nvSpPr>
        <p:spPr>
          <a:xfrm>
            <a:off x="858680" y="4760626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NOVEL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8" y="838200"/>
            <a:ext cx="10287000" cy="1259174"/>
          </a:xfrm>
          <a:prstGeom prst="roundRect">
            <a:avLst>
              <a:gd name="adj" fmla="val 33920"/>
            </a:avLst>
          </a:prstGeo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03. </a:t>
            </a:r>
            <a:r>
              <a:rPr lang="en-US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Who told sure?</a:t>
            </a:r>
            <a:endParaRPr lang="en-GB" dirty="0">
              <a:solidFill>
                <a:schemeClr val="tx1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D4C3F-7C7A-4963-B785-06D68FEBAD37}"/>
              </a:ext>
            </a:extLst>
          </p:cNvPr>
          <p:cNvSpPr/>
          <p:nvPr/>
        </p:nvSpPr>
        <p:spPr>
          <a:xfrm>
            <a:off x="911121" y="2828910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RAFIQ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3E7371-EEA5-4BA7-A86F-0CF0A17C0BE8}"/>
              </a:ext>
            </a:extLst>
          </p:cNvPr>
          <p:cNvSpPr/>
          <p:nvPr/>
        </p:nvSpPr>
        <p:spPr>
          <a:xfrm>
            <a:off x="6273682" y="4495800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AZAD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4D1C6-FFBB-433E-A711-5669C15C5EB6}"/>
              </a:ext>
            </a:extLst>
          </p:cNvPr>
          <p:cNvSpPr/>
          <p:nvPr/>
        </p:nvSpPr>
        <p:spPr>
          <a:xfrm>
            <a:off x="759828" y="4495800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SELLSMAN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9A34A2-96DA-4E5F-801E-DEAEA39A216D}"/>
              </a:ext>
            </a:extLst>
          </p:cNvPr>
          <p:cNvSpPr/>
          <p:nvPr/>
        </p:nvSpPr>
        <p:spPr>
          <a:xfrm>
            <a:off x="6273682" y="2799413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RONEY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7U1L05B">
            <a:hlinkClick r:id="" action="ppaction://media"/>
            <a:extLst>
              <a:ext uri="{FF2B5EF4-FFF2-40B4-BE49-F238E27FC236}">
                <a16:creationId xmlns:a16="http://schemas.microsoft.com/office/drawing/2014/main" id="{4AECB12B-66A9-BA16-D4C9-53455B599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24600" y="49530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AB6E9-46B4-D110-204B-E9EB982190AA}"/>
              </a:ext>
            </a:extLst>
          </p:cNvPr>
          <p:cNvSpPr txBox="1"/>
          <p:nvPr/>
        </p:nvSpPr>
        <p:spPr>
          <a:xfrm>
            <a:off x="36576" y="347472"/>
            <a:ext cx="1188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Listen to the audio again and play a role with your friend who is beside you to buy a pen from a sells man  .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5C015-E631-4DE5-2987-2BEC6537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76400" y="1868582"/>
            <a:ext cx="7611538" cy="5405909"/>
          </a:xfrm>
          <a:prstGeom prst="rect">
            <a:avLst/>
          </a:prstGeom>
        </p:spPr>
      </p:pic>
      <p:pic>
        <p:nvPicPr>
          <p:cNvPr id="6" name="Picture 2" descr="40 Speakers Subwoofer Animated Gif Images at Best Animations">
            <a:extLst>
              <a:ext uri="{FF2B5EF4-FFF2-40B4-BE49-F238E27FC236}">
                <a16:creationId xmlns:a16="http://schemas.microsoft.com/office/drawing/2014/main" id="{84778E01-4E78-BBAB-6AE5-D45549AA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00500"/>
            <a:ext cx="2493017" cy="2514600"/>
          </a:xfrm>
          <a:prstGeom prst="ellipse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0 Speakers Subwoofer Animated Gif Images at Best Animations">
            <a:extLst>
              <a:ext uri="{FF2B5EF4-FFF2-40B4-BE49-F238E27FC236}">
                <a16:creationId xmlns:a16="http://schemas.microsoft.com/office/drawing/2014/main" id="{3AA8ACCB-5A15-F2B6-9790-92259D19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2002130" cy="2019462"/>
          </a:xfrm>
          <a:prstGeom prst="ellipse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685800"/>
            <a:ext cx="6248400" cy="129137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Mina" panose="02000503000000000000" pitchFamily="2" charset="0"/>
                <a:cs typeface="Mina" panose="02000503000000000000" pitchFamily="2" charset="0"/>
              </a:rPr>
              <a:t>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AB6E9-46B4-D110-204B-E9EB982190AA}"/>
              </a:ext>
            </a:extLst>
          </p:cNvPr>
          <p:cNvSpPr txBox="1"/>
          <p:nvPr/>
        </p:nvSpPr>
        <p:spPr>
          <a:xfrm>
            <a:off x="381000" y="28956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Write a conversation between you and your mother to buy a new shirt.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09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yendo entre líneas: TOP 10: Libros para Sant Jord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62000"/>
            <a:ext cx="10668000" cy="5297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CCEA1-3F21-4505-A65F-12C016C28EC6}"/>
              </a:ext>
            </a:extLst>
          </p:cNvPr>
          <p:cNvSpPr/>
          <p:nvPr/>
        </p:nvSpPr>
        <p:spPr>
          <a:xfrm>
            <a:off x="3124200" y="3394760"/>
            <a:ext cx="6386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FOR TODAY.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4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ECD3727-C247-4C37-8A7C-FB6AA037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76200" y="-32084"/>
            <a:ext cx="12344400" cy="68900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907F2-C7CD-400E-B2B8-8119414F4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" b="5789"/>
          <a:stretch/>
        </p:blipFill>
        <p:spPr>
          <a:xfrm>
            <a:off x="8656253" y="729494"/>
            <a:ext cx="2461912" cy="2489893"/>
          </a:xfrm>
          <a:prstGeom prst="ellipse">
            <a:avLst/>
          </a:prstGeom>
          <a:ln w="76200" cap="rnd">
            <a:solidFill>
              <a:srgbClr val="FDDBF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408BD0-A18E-4DBC-9E01-42D926E4784A}"/>
              </a:ext>
            </a:extLst>
          </p:cNvPr>
          <p:cNvSpPr txBox="1"/>
          <p:nvPr/>
        </p:nvSpPr>
        <p:spPr>
          <a:xfrm>
            <a:off x="2438400" y="3433412"/>
            <a:ext cx="9006685" cy="2293799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 ISHAQUE</a:t>
            </a:r>
            <a:r>
              <a:rPr lang="en-GB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 MED. (ENGLISH)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NO-25, ENGLISH 1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BATCH CTG. DIVISION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1F20F7-F244-4322-B0B5-4183532E3472}"/>
              </a:ext>
            </a:extLst>
          </p:cNvPr>
          <p:cNvSpPr/>
          <p:nvPr/>
        </p:nvSpPr>
        <p:spPr>
          <a:xfrm>
            <a:off x="1905000" y="1172686"/>
            <a:ext cx="5943599" cy="63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2B7326-9D41-4913-BF97-BCB0472D068D}"/>
              </a:ext>
            </a:extLst>
          </p:cNvPr>
          <p:cNvSpPr/>
          <p:nvPr/>
        </p:nvSpPr>
        <p:spPr>
          <a:xfrm>
            <a:off x="3193366" y="182685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2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ree photo Outline Gold Picture Frame Frame Black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2801" y="609062"/>
            <a:ext cx="802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LOOK AT THE PICTURES</a:t>
            </a:r>
          </a:p>
        </p:txBody>
      </p:sp>
      <p:pic>
        <p:nvPicPr>
          <p:cNvPr id="13" name="Picture 12" descr="File:Human eye - blue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412" y="377138"/>
            <a:ext cx="1619964" cy="1140121"/>
          </a:xfrm>
          <a:prstGeom prst="rect">
            <a:avLst/>
          </a:prstGeom>
        </p:spPr>
      </p:pic>
      <p:pic>
        <p:nvPicPr>
          <p:cNvPr id="14" name="Picture 13" descr="File:Human eye - blue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74" y="372725"/>
            <a:ext cx="1614297" cy="11934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4D0BA2-13FA-B54E-E972-467C157B3CF9}"/>
              </a:ext>
            </a:extLst>
          </p:cNvPr>
          <p:cNvGrpSpPr/>
          <p:nvPr/>
        </p:nvGrpSpPr>
        <p:grpSpPr>
          <a:xfrm>
            <a:off x="655465" y="1517259"/>
            <a:ext cx="5516735" cy="4317058"/>
            <a:chOff x="517353" y="778817"/>
            <a:chExt cx="5516735" cy="43170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26B64D-E223-351A-C0CF-7BA4C40E2DBB}"/>
                </a:ext>
              </a:extLst>
            </p:cNvPr>
            <p:cNvSpPr txBox="1"/>
            <p:nvPr/>
          </p:nvSpPr>
          <p:spPr>
            <a:xfrm>
              <a:off x="3194089" y="778817"/>
              <a:ext cx="5555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r>
                <a:rPr lang="en-US" sz="2400" b="1" dirty="0"/>
                <a:t>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34A702-C56C-B1A4-D8A5-219FD191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353" y="1514475"/>
              <a:ext cx="5516735" cy="3581400"/>
            </a:xfrm>
            <a:prstGeom prst="rect">
              <a:avLst/>
            </a:prstGeom>
            <a:ln w="76200">
              <a:solidFill>
                <a:schemeClr val="accent1"/>
              </a:solidFill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ACEDC7-F5BD-4750-E34E-908112A0E5DF}"/>
              </a:ext>
            </a:extLst>
          </p:cNvPr>
          <p:cNvGrpSpPr/>
          <p:nvPr/>
        </p:nvGrpSpPr>
        <p:grpSpPr>
          <a:xfrm>
            <a:off x="6324600" y="1524000"/>
            <a:ext cx="5235775" cy="4307533"/>
            <a:chOff x="6438872" y="788342"/>
            <a:chExt cx="5235775" cy="43075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73259-B4AE-91A7-1923-05E715DF59FD}"/>
                </a:ext>
              </a:extLst>
            </p:cNvPr>
            <p:cNvSpPr txBox="1"/>
            <p:nvPr/>
          </p:nvSpPr>
          <p:spPr>
            <a:xfrm>
              <a:off x="8763000" y="788342"/>
              <a:ext cx="5555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  <a:r>
                <a:rPr lang="en-US" sz="2400" b="1" dirty="0"/>
                <a:t>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A95FD9-E3C8-AA19-FE2A-E7660E00E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332" b="21111"/>
            <a:stretch/>
          </p:blipFill>
          <p:spPr>
            <a:xfrm>
              <a:off x="6438872" y="1514475"/>
              <a:ext cx="5235775" cy="3581400"/>
            </a:xfrm>
            <a:prstGeom prst="rect">
              <a:avLst/>
            </a:prstGeom>
            <a:ln w="76200">
              <a:solidFill>
                <a:schemeClr val="accent1"/>
              </a:solidFill>
            </a:ln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5B3C07-69CD-2D5F-98BE-B28C679BFB1B}"/>
              </a:ext>
            </a:extLst>
          </p:cNvPr>
          <p:cNvSpPr txBox="1"/>
          <p:nvPr/>
        </p:nvSpPr>
        <p:spPr>
          <a:xfrm>
            <a:off x="2364775" y="5909234"/>
            <a:ext cx="193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A SUPER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6702B8-BE48-3D3B-2ECF-7805191278FE}"/>
              </a:ext>
            </a:extLst>
          </p:cNvPr>
          <p:cNvSpPr txBox="1"/>
          <p:nvPr/>
        </p:nvSpPr>
        <p:spPr>
          <a:xfrm>
            <a:off x="8382000" y="5909234"/>
            <a:ext cx="182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ina" panose="02000503000000000000" pitchFamily="2" charset="0"/>
                <a:cs typeface="Mina" panose="02000503000000000000" pitchFamily="2" charset="0"/>
              </a:rPr>
              <a:t>A BOOK SHOP</a:t>
            </a:r>
          </a:p>
        </p:txBody>
      </p:sp>
    </p:spTree>
    <p:extLst>
      <p:ext uri="{BB962C8B-B14F-4D97-AF65-F5344CB8AC3E}">
        <p14:creationId xmlns:p14="http://schemas.microsoft.com/office/powerpoint/2010/main" val="20845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2709" y="794433"/>
            <a:ext cx="9286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LESSON OF THE DAY.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1905000"/>
            <a:ext cx="63477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A BOOK SHOP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80236A-FE77-46DB-0B06-3607E5CC087F}"/>
              </a:ext>
            </a:extLst>
          </p:cNvPr>
          <p:cNvSpPr/>
          <p:nvPr/>
        </p:nvSpPr>
        <p:spPr>
          <a:xfrm>
            <a:off x="685799" y="4284619"/>
            <a:ext cx="10820400" cy="1711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 ENGLISH FOR TODAY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 SEVEN  UNIT- ONE  LESSON- 05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PAGE- 07</a:t>
            </a:r>
          </a:p>
        </p:txBody>
      </p:sp>
    </p:spTree>
    <p:extLst>
      <p:ext uri="{BB962C8B-B14F-4D97-AF65-F5344CB8AC3E}">
        <p14:creationId xmlns:p14="http://schemas.microsoft.com/office/powerpoint/2010/main" val="9036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B5ECD1-104D-8AAE-6EB2-14F80776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" y="23531"/>
            <a:ext cx="12192000" cy="6857999"/>
          </a:xfrm>
          <a:prstGeom prst="rect">
            <a:avLst/>
          </a:prstGeom>
        </p:spPr>
      </p:pic>
      <p:grpSp>
        <p:nvGrpSpPr>
          <p:cNvPr id="14" name="Group 11"/>
          <p:cNvGrpSpPr/>
          <p:nvPr/>
        </p:nvGrpSpPr>
        <p:grpSpPr>
          <a:xfrm rot="3178043">
            <a:off x="19377" y="1705409"/>
            <a:ext cx="702945" cy="4321431"/>
            <a:chOff x="38099" y="1386842"/>
            <a:chExt cx="685800" cy="4099562"/>
          </a:xfrm>
        </p:grpSpPr>
        <p:grpSp>
          <p:nvGrpSpPr>
            <p:cNvPr id="15" name="Group 9"/>
            <p:cNvGrpSpPr/>
            <p:nvPr/>
          </p:nvGrpSpPr>
          <p:grpSpPr>
            <a:xfrm>
              <a:off x="152400" y="1386842"/>
              <a:ext cx="457200" cy="4099562"/>
              <a:chOff x="152400" y="1386841"/>
              <a:chExt cx="457200" cy="4099559"/>
            </a:xfrm>
          </p:grpSpPr>
          <p:sp>
            <p:nvSpPr>
              <p:cNvPr id="17" name="Isosceles Triangle 5"/>
              <p:cNvSpPr/>
              <p:nvPr/>
            </p:nvSpPr>
            <p:spPr>
              <a:xfrm>
                <a:off x="152400" y="1386841"/>
                <a:ext cx="457200" cy="2057400"/>
              </a:xfrm>
              <a:prstGeom prst="triangle">
                <a:avLst>
                  <a:gd name="adj" fmla="val 57603"/>
                </a:avLst>
              </a:prstGeom>
              <a:solidFill>
                <a:srgbClr val="4D2307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845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Isosceles Triangle 6"/>
              <p:cNvSpPr/>
              <p:nvPr/>
            </p:nvSpPr>
            <p:spPr>
              <a:xfrm rot="10800000">
                <a:off x="152400" y="3429000"/>
                <a:ext cx="457200" cy="2057400"/>
              </a:xfrm>
              <a:prstGeom prst="triangl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845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6" name="Oval 10"/>
            <p:cNvSpPr/>
            <p:nvPr/>
          </p:nvSpPr>
          <p:spPr>
            <a:xfrm>
              <a:off x="38099" y="3200400"/>
              <a:ext cx="685800" cy="60960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sz="1845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655" y="2339682"/>
            <a:ext cx="14745899" cy="4093617"/>
            <a:chOff x="-302643" y="2290125"/>
            <a:chExt cx="10789663" cy="3843075"/>
          </a:xfrm>
        </p:grpSpPr>
        <p:sp>
          <p:nvSpPr>
            <p:cNvPr id="4" name="Rectangle 26"/>
            <p:cNvSpPr/>
            <p:nvPr/>
          </p:nvSpPr>
          <p:spPr>
            <a:xfrm>
              <a:off x="1178177" y="5642524"/>
              <a:ext cx="7008440" cy="4906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GB" sz="3200" b="1" dirty="0">
                  <a:solidFill>
                    <a:srgbClr val="002060"/>
                  </a:solidFill>
                  <a:latin typeface="Mina" panose="02000503000000000000" pitchFamily="2" charset="0"/>
                  <a:cs typeface="Mina" panose="02000503000000000000" pitchFamily="2" charset="0"/>
                </a:rPr>
                <a:t>play a role for conversation with a shop keeper. </a:t>
              </a:r>
              <a:r>
                <a:rPr lang="en-GB" sz="3200" b="1" dirty="0">
                  <a:solidFill>
                    <a:srgbClr val="00B050"/>
                  </a:solidFill>
                  <a:latin typeface="Mina" panose="02000503000000000000" pitchFamily="2" charset="0"/>
                  <a:cs typeface="Mina" panose="02000503000000000000" pitchFamily="2" charset="0"/>
                </a:rPr>
                <a:t>  </a:t>
              </a:r>
            </a:p>
          </p:txBody>
        </p:sp>
        <p:sp>
          <p:nvSpPr>
            <p:cNvPr id="5" name="Arc 12"/>
            <p:cNvSpPr/>
            <p:nvPr/>
          </p:nvSpPr>
          <p:spPr>
            <a:xfrm>
              <a:off x="-302643" y="2290125"/>
              <a:ext cx="2110200" cy="3044314"/>
            </a:xfrm>
            <a:prstGeom prst="arc">
              <a:avLst>
                <a:gd name="adj1" fmla="val 11691591"/>
                <a:gd name="adj2" fmla="val 11402583"/>
              </a:avLst>
            </a:prstGeom>
            <a:ln w="28575">
              <a:solidFill>
                <a:srgbClr val="4D2307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45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Oval 13"/>
            <p:cNvSpPr/>
            <p:nvPr/>
          </p:nvSpPr>
          <p:spPr>
            <a:xfrm>
              <a:off x="1681738" y="2532830"/>
              <a:ext cx="496816" cy="477332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4510" kern="0" dirty="0">
                  <a:solidFill>
                    <a:srgbClr val="FF0000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7" name="Rectangle 14"/>
            <p:cNvSpPr/>
            <p:nvPr/>
          </p:nvSpPr>
          <p:spPr>
            <a:xfrm>
              <a:off x="2178554" y="2526200"/>
              <a:ext cx="4550592" cy="64489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GB" sz="3200" b="1" dirty="0">
                  <a:solidFill>
                    <a:srgbClr val="002060"/>
                  </a:solidFill>
                  <a:latin typeface="Mina" panose="02000503000000000000" pitchFamily="2" charset="0"/>
                  <a:cs typeface="Mina" panose="02000503000000000000" pitchFamily="2" charset="0"/>
                </a:rPr>
                <a:t>talk about the pictures. </a:t>
              </a:r>
              <a:endParaRPr lang="en-GB" sz="3200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endParaRPr>
            </a:p>
          </p:txBody>
        </p:sp>
        <p:sp>
          <p:nvSpPr>
            <p:cNvPr id="8" name="Oval 21"/>
            <p:cNvSpPr/>
            <p:nvPr/>
          </p:nvSpPr>
          <p:spPr>
            <a:xfrm>
              <a:off x="1888082" y="3631520"/>
              <a:ext cx="535941" cy="555338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4510" kern="0" dirty="0">
                  <a:solidFill>
                    <a:srgbClr val="FF0000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0" name="Oval 25"/>
            <p:cNvSpPr/>
            <p:nvPr/>
          </p:nvSpPr>
          <p:spPr>
            <a:xfrm>
              <a:off x="1454047" y="4842062"/>
              <a:ext cx="535941" cy="546742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4510" kern="0" dirty="0">
                  <a:solidFill>
                    <a:srgbClr val="FF0000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1" name="Rectangle 26"/>
            <p:cNvSpPr/>
            <p:nvPr/>
          </p:nvSpPr>
          <p:spPr>
            <a:xfrm>
              <a:off x="3044299" y="4345407"/>
              <a:ext cx="7442721" cy="54134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endParaRPr lang="en-GB" sz="3600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endParaRPr>
            </a:p>
          </p:txBody>
        </p:sp>
        <p:sp>
          <p:nvSpPr>
            <p:cNvPr id="12" name="Oval 25"/>
            <p:cNvSpPr/>
            <p:nvPr/>
          </p:nvSpPr>
          <p:spPr>
            <a:xfrm>
              <a:off x="642236" y="5484411"/>
              <a:ext cx="535941" cy="546742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4510" kern="0" dirty="0">
                  <a:solidFill>
                    <a:srgbClr val="FF0000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98063" y="3746260"/>
              <a:ext cx="6055080" cy="570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GB" sz="3200" b="1" dirty="0">
                  <a:solidFill>
                    <a:srgbClr val="002060"/>
                  </a:solidFill>
                  <a:latin typeface="Mina" panose="02000503000000000000" pitchFamily="2" charset="0"/>
                  <a:cs typeface="Mina" panose="02000503000000000000" pitchFamily="2" charset="0"/>
                </a:rPr>
                <a:t>Know the meaning of some new words. </a:t>
              </a:r>
              <a:endParaRPr lang="en-GB" sz="3200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DF5BFF-FDD5-7231-4958-6C2F6B06A6FD}"/>
              </a:ext>
            </a:extLst>
          </p:cNvPr>
          <p:cNvSpPr txBox="1"/>
          <p:nvPr/>
        </p:nvSpPr>
        <p:spPr>
          <a:xfrm>
            <a:off x="3144923" y="5001226"/>
            <a:ext cx="8762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  <a:latin typeface="Mina" panose="02000503000000000000" pitchFamily="2" charset="0"/>
                <a:cs typeface="Mina" panose="02000503000000000000" pitchFamily="2" charset="0"/>
              </a:rPr>
              <a:t>listen audio and choose the correct answer. </a:t>
            </a:r>
            <a:endParaRPr lang="en-GB" sz="3200" b="1" dirty="0">
              <a:solidFill>
                <a:srgbClr val="00B050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BC0CF5-F5C8-CA36-7EB1-73830687DCD6}"/>
              </a:ext>
            </a:extLst>
          </p:cNvPr>
          <p:cNvSpPr txBox="1"/>
          <p:nvPr/>
        </p:nvSpPr>
        <p:spPr>
          <a:xfrm>
            <a:off x="3738105" y="407028"/>
            <a:ext cx="47867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Mina" panose="02000503000000000000" pitchFamily="2" charset="0"/>
                <a:cs typeface="Mina" panose="02000503000000000000" pitchFamily="2" charset="0"/>
              </a:rPr>
              <a:t>LEARNING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528C1E-0297-18BD-410D-47E9ACC07F5A}"/>
              </a:ext>
            </a:extLst>
          </p:cNvPr>
          <p:cNvSpPr txBox="1"/>
          <p:nvPr/>
        </p:nvSpPr>
        <p:spPr>
          <a:xfrm>
            <a:off x="518384" y="1343101"/>
            <a:ext cx="1089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the end of the lesson, the learners will be able to…`</a:t>
            </a:r>
          </a:p>
        </p:txBody>
      </p:sp>
    </p:spTree>
    <p:extLst>
      <p:ext uri="{BB962C8B-B14F-4D97-AF65-F5344CB8AC3E}">
        <p14:creationId xmlns:p14="http://schemas.microsoft.com/office/powerpoint/2010/main" val="42675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9ADF-B43C-D84D-49E9-419432E4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04" y="457199"/>
            <a:ext cx="4968296" cy="1752601"/>
          </a:xfrm>
        </p:spPr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Dictionary</a:t>
            </a:r>
            <a:b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96073-EB9A-585C-ADAA-6836D28FF6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5052" y="1828800"/>
            <a:ext cx="5426400" cy="2295525"/>
          </a:xfrm>
          <a:solidFill>
            <a:schemeClr val="accent2"/>
          </a:solidFill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Meaning:</a:t>
            </a:r>
          </a:p>
          <a:p>
            <a:r>
              <a:rPr lang="en-US" sz="2800" b="1" dirty="0">
                <a:solidFill>
                  <a:srgbClr val="F7E5F2"/>
                </a:solidFill>
              </a:rPr>
              <a:t>a book giving the meaning and usually the pronunciation of words listed in alphabetical order 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8A054-F56E-9D18-177D-AD4B2AD1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05" y="0"/>
            <a:ext cx="4968296" cy="653150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467A32-C1B6-8C80-033E-928BD4722883}"/>
              </a:ext>
            </a:extLst>
          </p:cNvPr>
          <p:cNvSpPr txBox="1">
            <a:spLocks/>
          </p:cNvSpPr>
          <p:nvPr/>
        </p:nvSpPr>
        <p:spPr>
          <a:xfrm>
            <a:off x="6368119" y="5029200"/>
            <a:ext cx="5426400" cy="640823"/>
          </a:xfrm>
          <a:prstGeom prst="rect">
            <a:avLst/>
          </a:prstGeom>
          <a:solidFill>
            <a:srgbClr val="00B0F0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I have a Oxford Dictionary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BB9BE7-BA78-BA03-5547-823C2C6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76200" y="-32084"/>
            <a:ext cx="12344400" cy="68900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C33ED-3008-29E7-B024-676AA724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1111838"/>
            <a:ext cx="2275902" cy="1112553"/>
          </a:xfrm>
          <a:solidFill>
            <a:srgbClr val="00B0F0"/>
          </a:solidFill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Out of stock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64DD39-010A-A968-9F88-66E817247EFC}"/>
              </a:ext>
            </a:extLst>
          </p:cNvPr>
          <p:cNvSpPr txBox="1">
            <a:spLocks/>
          </p:cNvSpPr>
          <p:nvPr/>
        </p:nvSpPr>
        <p:spPr>
          <a:xfrm>
            <a:off x="6162715" y="2937605"/>
            <a:ext cx="5277334" cy="593987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It’s not in the store more.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2DAFD-FB66-E2C5-5B4A-5A9D93FA9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906" y="1828799"/>
            <a:ext cx="4523429" cy="32004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C2B87C-E7E7-EBED-7816-1A57464879AE}"/>
              </a:ext>
            </a:extLst>
          </p:cNvPr>
          <p:cNvSpPr/>
          <p:nvPr/>
        </p:nvSpPr>
        <p:spPr>
          <a:xfrm>
            <a:off x="6438307" y="3920395"/>
            <a:ext cx="4726150" cy="1143001"/>
          </a:xfrm>
          <a:prstGeom prst="roundRect">
            <a:avLst>
              <a:gd name="adj" fmla="val 39383"/>
            </a:avLst>
          </a:prstGeom>
          <a:ln w="57150">
            <a:solidFill>
              <a:srgbClr val="29792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That mobile phone is out of stock.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EA2AB9-720A-D4A4-2A36-F8E5A51F3FB0}"/>
              </a:ext>
            </a:extLst>
          </p:cNvPr>
          <p:cNvSpPr txBox="1"/>
          <p:nvPr/>
        </p:nvSpPr>
        <p:spPr>
          <a:xfrm>
            <a:off x="7467600" y="360544"/>
            <a:ext cx="2590800" cy="769441"/>
          </a:xfrm>
          <a:prstGeom prst="rect">
            <a:avLst/>
          </a:prstGeom>
          <a:solidFill>
            <a:srgbClr val="00B050"/>
          </a:solidFill>
          <a:ln w="57150">
            <a:solidFill>
              <a:srgbClr val="FDDBF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stock</a:t>
            </a:r>
          </a:p>
        </p:txBody>
      </p:sp>
      <p:pic>
        <p:nvPicPr>
          <p:cNvPr id="1026" name="Picture 2" descr="Now in stock Stock Vector Images - Alamy">
            <a:extLst>
              <a:ext uri="{FF2B5EF4-FFF2-40B4-BE49-F238E27FC236}">
                <a16:creationId xmlns:a16="http://schemas.microsoft.com/office/drawing/2014/main" id="{632FDEAB-709E-D094-35B9-3275C5DEC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2"/>
          <a:stretch>
            <a:fillRect/>
          </a:stretch>
        </p:blipFill>
        <p:spPr bwMode="auto">
          <a:xfrm>
            <a:off x="990600" y="838200"/>
            <a:ext cx="4419600" cy="4343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F11603-93B4-22CF-796B-E69B1A91C8D8}"/>
              </a:ext>
            </a:extLst>
          </p:cNvPr>
          <p:cNvSpPr txBox="1">
            <a:spLocks/>
          </p:cNvSpPr>
          <p:nvPr/>
        </p:nvSpPr>
        <p:spPr>
          <a:xfrm>
            <a:off x="6124333" y="1777137"/>
            <a:ext cx="5277334" cy="1481995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It’s </a:t>
            </a:r>
            <a:r>
              <a:rPr lang="en-US" sz="2800" dirty="0" err="1">
                <a:solidFill>
                  <a:schemeClr val="tx1"/>
                </a:solidFill>
              </a:rPr>
              <a:t>avaiable</a:t>
            </a:r>
            <a:r>
              <a:rPr lang="en-US" sz="2800" dirty="0">
                <a:solidFill>
                  <a:schemeClr val="tx1"/>
                </a:solidFill>
              </a:rPr>
              <a:t> in the store.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Or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It is not finished.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238AD0-34ED-AC30-7464-0B8348B59AFB}"/>
              </a:ext>
            </a:extLst>
          </p:cNvPr>
          <p:cNvSpPr/>
          <p:nvPr/>
        </p:nvSpPr>
        <p:spPr>
          <a:xfrm>
            <a:off x="6124332" y="3473510"/>
            <a:ext cx="5277333" cy="1143001"/>
          </a:xfrm>
          <a:prstGeom prst="roundRect">
            <a:avLst>
              <a:gd name="adj" fmla="val 38148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That phone is in stock.</a:t>
            </a:r>
          </a:p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071F86-BBB2-8AA6-3CAE-75F052842DFB}"/>
              </a:ext>
            </a:extLst>
          </p:cNvPr>
          <p:cNvSpPr/>
          <p:nvPr/>
        </p:nvSpPr>
        <p:spPr>
          <a:xfrm>
            <a:off x="6096000" y="4830889"/>
            <a:ext cx="5410200" cy="1143001"/>
          </a:xfrm>
          <a:prstGeom prst="roundRect">
            <a:avLst>
              <a:gd name="adj" fmla="val 39383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The book is in the stock.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E3ECC1-6B56-1718-B26B-3A114D65D8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76200" y="-32084"/>
            <a:ext cx="12344400" cy="68900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AB6E9-46B4-D110-204B-E9EB982190AA}"/>
              </a:ext>
            </a:extLst>
          </p:cNvPr>
          <p:cNvSpPr txBox="1"/>
          <p:nvPr/>
        </p:nvSpPr>
        <p:spPr>
          <a:xfrm>
            <a:off x="152400" y="457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Listen to the audio and choose the best option .</a:t>
            </a:r>
            <a:r>
              <a:rPr lang="en-US" sz="12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687E7-5165-80A8-8B2B-ED1861323E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00400" y="1103531"/>
            <a:ext cx="5257800" cy="5257800"/>
          </a:xfrm>
          <a:prstGeom prst="rect">
            <a:avLst/>
          </a:prstGeom>
        </p:spPr>
      </p:pic>
      <p:pic>
        <p:nvPicPr>
          <p:cNvPr id="7" name="C7U1L05B">
            <a:hlinkClick r:id="" action="ppaction://media"/>
            <a:extLst>
              <a:ext uri="{FF2B5EF4-FFF2-40B4-BE49-F238E27FC236}">
                <a16:creationId xmlns:a16="http://schemas.microsoft.com/office/drawing/2014/main" id="{4AECB12B-66A9-BA16-D4C9-53455B599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86800" y="6787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3187</TotalTime>
  <Words>342</Words>
  <Application>Microsoft Office PowerPoint</Application>
  <PresentationFormat>Widescreen</PresentationFormat>
  <Paragraphs>70</Paragraphs>
  <Slides>16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Bookman Old Style</vt:lpstr>
      <vt:lpstr>Calibri</vt:lpstr>
      <vt:lpstr>Century Gothic</vt:lpstr>
      <vt:lpstr>Mina</vt:lpstr>
      <vt:lpstr>Rockwell</vt:lpstr>
      <vt:lpstr>Times New Roman</vt:lpstr>
      <vt:lpstr>Wingdings</vt:lpstr>
      <vt:lpstr>Wingdings 2</vt:lpstr>
      <vt:lpstr>Quotable</vt:lpstr>
      <vt:lpstr>Damask</vt:lpstr>
      <vt:lpstr> ASSALAMU ALAIKUM WELCOME EVERYONE</vt:lpstr>
      <vt:lpstr>PowerPoint Presentation</vt:lpstr>
      <vt:lpstr>PowerPoint Presentation</vt:lpstr>
      <vt:lpstr>PowerPoint Presentation</vt:lpstr>
      <vt:lpstr>PowerPoint Presentation</vt:lpstr>
      <vt:lpstr>Dictionary </vt:lpstr>
      <vt:lpstr>  Out of stock </vt:lpstr>
      <vt:lpstr>PowerPoint Presentation</vt:lpstr>
      <vt:lpstr>PowerPoint Presentation</vt:lpstr>
      <vt:lpstr>01. Which book did the boy want?</vt:lpstr>
      <vt:lpstr>02. Which one is equally good?</vt:lpstr>
      <vt:lpstr>03. Which one is equally good?</vt:lpstr>
      <vt:lpstr>03. Who told sure?</vt:lpstr>
      <vt:lpstr>PowerPoint Presentation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Abu Ishaque</cp:lastModifiedBy>
  <cp:revision>221</cp:revision>
  <dcterms:created xsi:type="dcterms:W3CDTF">2006-08-16T00:00:00Z</dcterms:created>
  <dcterms:modified xsi:type="dcterms:W3CDTF">2026-07-10T15:09:21Z</dcterms:modified>
</cp:coreProperties>
</file>