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9" r:id="rId2"/>
    <p:sldId id="281" r:id="rId3"/>
    <p:sldId id="257" r:id="rId4"/>
    <p:sldId id="258" r:id="rId5"/>
    <p:sldId id="259" r:id="rId6"/>
    <p:sldId id="260" r:id="rId7"/>
    <p:sldId id="282" r:id="rId8"/>
    <p:sldId id="283" r:id="rId9"/>
    <p:sldId id="286" r:id="rId10"/>
    <p:sldId id="261" r:id="rId11"/>
    <p:sldId id="262" r:id="rId12"/>
    <p:sldId id="263" r:id="rId13"/>
    <p:sldId id="284" r:id="rId14"/>
    <p:sldId id="264" r:id="rId15"/>
    <p:sldId id="285" r:id="rId16"/>
    <p:sldId id="265" r:id="rId17"/>
    <p:sldId id="266" r:id="rId18"/>
    <p:sldId id="267" r:id="rId19"/>
    <p:sldId id="287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82A6A-5F1B-45E5-A4BE-1E04DD9E474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48E3A-E84E-4CC6-950A-23A21754F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4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s-IN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শিক্ষকের কাজ:</a:t>
            </a:r>
            <a:r>
              <a:rPr lang="as-IN" dirty="0"/>
              <a:t> প্লাস্টিকের স্কেল মাথায় ঘষে কাগজের টুকরো আকর্ষণ করে ক্লাসে দেখান।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748E3A-E84E-4CC6-950A-23A21754F2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8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D02E3-2848-A22F-1189-251A2A1C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CF9D0E-52A9-E2C8-AE0A-B79E0AC71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FCBA2D-B3AA-BF9B-0763-0CC6FD9C1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s-IN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শিক্ষকের কাজ:</a:t>
            </a:r>
            <a:r>
              <a:rPr lang="as-IN" dirty="0"/>
              <a:t> প্লাস্টিকের স্কেল মাথায় ঘষে কাগজের টুকরো আকর্ষণ করে ক্লাসে দেখান।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6D425F-DC88-3C95-C9EB-9E4D944AD0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748E3A-E84E-4CC6-950A-23A21754F2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0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FE163-0CCD-2950-DF24-B365AFC0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FCAE82-8A4A-DA47-9CDE-249BACD511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1D0A75-BE4B-A8D2-71E6-2812FBE9A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s-IN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শিক্ষকের কাজ:</a:t>
            </a:r>
            <a:r>
              <a:rPr lang="as-IN" dirty="0"/>
              <a:t> প্লাস্টিকের স্কেল মাথায় ঘষে কাগজের টুকরো আকর্ষণ করে ক্লাসে দেখান।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9A721-A121-9411-0F1E-E13AA5FA49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748E3A-E84E-4CC6-950A-23A21754F2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41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85478-FDD3-ED74-0A35-643A399CB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8A75E2-F70C-BFCB-0774-91FCC1548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B1B22-B607-09D8-07F1-344023D69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9305A-C416-0827-E844-6412163AA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AB335-135B-CA9F-7E3D-5307C0D0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C1B03-D46B-B8CE-47FE-602BEF79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A043DA-DBFC-6F77-F3EA-A3461058F6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986C2-05F8-E318-CFBE-E71BDDCC2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B2BDD-6D00-C914-8054-26C0A8537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C40C7-3C4D-B31E-3790-3F1276680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8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C37FDE-7546-475B-4AB8-12DB53FECB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090AA5-1E70-6C88-BE0E-076175E462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BDD95-FA45-014B-F5E9-13AD37488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A55CD-74B5-3C30-7A81-2C32D5A2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3383A-56CE-7975-1E7A-791979159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93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3856C-8766-CE10-5DA9-08E1AA28E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859A4-A9F6-4B58-B5AF-5C11A655C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E7AEB-C958-0016-CF8F-97AEF11A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210BC-721A-9159-64CE-59671881E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608B1-7619-E80C-88B0-D5EBC8009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87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4889E-2632-E0E9-AABA-0C5F62BC0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E5F9C-1BAC-4837-FA22-052E61EB4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17BA8-FEC9-DA13-888C-4374C15F4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B0710-DF70-B53E-1E3D-178A7E037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A5009-ECDC-8193-0968-E2A7AFF81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95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4D407-1F6F-4B28-5B4D-07223AA57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D7F7C-4B43-41DC-EF71-97E3203F48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EF6A8-67E6-6E83-B66A-8370BCDD3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F3FCB-9216-3D94-E2F9-D9FEBD231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1C0C-01B9-9462-AA75-F2058DAC7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D2FAFD-AB22-D55B-7BC3-0377A0495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31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E250-D6EE-24D8-E185-C3B2C91EC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87D701-1D70-3889-6752-CCABDEA3C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FF8837-2658-2E4B-98CA-30E163497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BE1962-E992-9BA3-BFE5-D253FCCB60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596A-EC22-151E-A0D9-6D8392D57F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CBEE3-B6A0-401C-DAF7-2DEE83E2A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46861F-35D4-A95A-FAE3-2BE83240E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324787-CABE-44B0-9812-5387B95C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5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F07D8-B0E5-0342-A459-34CE38263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DBF988-FA2D-69D6-CBF2-A147CFA55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61BE96-2130-9562-3543-931BBBF26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AD3C2F-F192-BDCD-11D8-7C80E6908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0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234D62-A378-89CE-F67C-6293D6772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109FC2-45E2-B687-1907-8ABBE4D57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9AF26-9FDF-926D-19AE-494D919F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63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5CB16-381A-F6D7-38A0-EE357BD61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67A3B-3BD8-6C7A-CB7F-1F66D2110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D3A5F8-C9B4-390F-1507-37181F181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8AFA9D-14BC-415B-0F32-B20EE6D39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E31D56-5EA5-FFAA-483C-5DBC32398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C130B-74A6-A823-CC5D-E61FAE186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3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47D9B-6373-8D85-962E-35B960F01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528BA6-B996-C2B8-AC58-E164E764AD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313DAD-78ED-9241-10E4-86B75AD66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7606FB-8776-29DF-60BD-7AF4325C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D5F837-20ED-2CA8-9185-F337B783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2528F2-82B4-3EAF-25C1-5290ADA26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41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CD2ACC-8136-7E90-2EAE-D765E75C5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49B2A-0832-749B-9E54-7A72EB6E4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DBDB6-A61B-A3D5-0EA3-3021C824D7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5D8B5-8CFA-4253-82C0-51F8F5F833D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7500C-55F5-D63C-178F-0EC418453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273C9-0F3A-02D6-B384-18142B2C93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C0A28-202D-4793-BBF8-94FD5C501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8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9594EF-F252-A169-E9D3-5381CD7D4FC0}"/>
              </a:ext>
            </a:extLst>
          </p:cNvPr>
          <p:cNvSpPr txBox="1"/>
          <p:nvPr/>
        </p:nvSpPr>
        <p:spPr>
          <a:xfrm>
            <a:off x="1420836" y="210476"/>
            <a:ext cx="90173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Welcome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E15605-B04A-F8CE-6BF0-F1660A133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216" y="2981325"/>
            <a:ext cx="6219092" cy="349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38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79AB4C-E06A-C84D-422E-37821DB3442E}"/>
              </a:ext>
            </a:extLst>
          </p:cNvPr>
          <p:cNvSpPr txBox="1"/>
          <p:nvPr/>
        </p:nvSpPr>
        <p:spPr>
          <a:xfrm>
            <a:off x="1184031" y="503565"/>
            <a:ext cx="10187354" cy="2508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as-IN" sz="28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স্থির বিদ্যুৎ বনাম চল বিদ্যুৎ ⚡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স্থির বিদ্যুৎ (</a:t>
            </a:r>
            <a:r>
              <a:rPr lang="en-US" sz="2800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Static Electricity</a:t>
            </a:r>
            <a:r>
              <a:rPr lang="en-US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):</a:t>
            </a:r>
          </a:p>
          <a:p>
            <a:pPr marL="742950" lvl="1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আধান যেখানে উৎপন্ন হয় সেখানেই স্থির থাকে।</a:t>
            </a:r>
          </a:p>
          <a:p>
            <a:pPr marL="742950" lvl="1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উদাহরণ: শীতকালে উলের পোশাক খোলার সময় চটচট শব্দ বা চিরুনির আকর্ষণ।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696279-5649-1D11-D9C3-AD67C8289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833" y="3429000"/>
            <a:ext cx="6186121" cy="321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8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90156D-6E78-83B5-CAB8-C45C8DB796EE}"/>
              </a:ext>
            </a:extLst>
          </p:cNvPr>
          <p:cNvSpPr txBox="1"/>
          <p:nvPr/>
        </p:nvSpPr>
        <p:spPr>
          <a:xfrm>
            <a:off x="515815" y="354904"/>
            <a:ext cx="10925908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চল বিদ্যুৎ (</a:t>
            </a:r>
            <a:r>
              <a:rPr lang="en-US" sz="3600" u="none" strike="noStrike" dirty="0">
                <a:solidFill>
                  <a:srgbClr val="FF0000"/>
                </a:solidFill>
                <a:effectLst/>
                <a:cs typeface="Kalpana Unicode" panose="02000506000000020003" pitchFamily="2" charset="0"/>
              </a:rPr>
              <a:t>Current Electricity</a:t>
            </a:r>
            <a:r>
              <a:rPr lang="en-US" sz="36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):</a:t>
            </a:r>
            <a:r>
              <a:rPr lang="as-IN" sz="3600" b="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আধান যখন একটি নির্দিষ্ট পথে (পরিবাহী তার) প্রবাহিত হয়।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উদাহরণ: আমাদের ঘরের ফ্যান, লাইট ও ফ্রিজ চলার বিদ্যুৎ।</a:t>
            </a:r>
          </a:p>
        </p:txBody>
      </p:sp>
      <p:pic>
        <p:nvPicPr>
          <p:cNvPr id="1026" name="Picture 2" descr="Moving Fan by Hareem Sulaiman on Dribbble">
            <a:extLst>
              <a:ext uri="{FF2B5EF4-FFF2-40B4-BE49-F238E27FC236}">
                <a16:creationId xmlns:a16="http://schemas.microsoft.com/office/drawing/2014/main" id="{7376B9FB-C870-FC16-7179-369EB9772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790" y="2979282"/>
            <a:ext cx="4698419" cy="352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58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062B94-7450-9D66-3140-D85C9CA4AE68}"/>
              </a:ext>
            </a:extLst>
          </p:cNvPr>
          <p:cNvSpPr txBox="1"/>
          <p:nvPr/>
        </p:nvSpPr>
        <p:spPr>
          <a:xfrm>
            <a:off x="633046" y="361690"/>
            <a:ext cx="9214338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as-IN" sz="28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চুম্বক ও এর বৈশিষ্ট্য </a:t>
            </a:r>
            <a:r>
              <a:rPr lang="en-US" sz="28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🧲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চুম্বক কী? </a:t>
            </a: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যে পদার্থ লোহা, নিকেল, কোবাল্ট ইত্যাদি চৌম্বক পদার্থকে আকর্ষণ করে।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প্রধান ধর্ম:</a:t>
            </a:r>
          </a:p>
          <a:p>
            <a:pPr marL="742950" lvl="1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দিক নির্দেশক: মুক্তভাবে ঝুলিয়ে দিলে চুম্বক সবসময় উত্তর-দক্ষিণ মুখ করে থাকে।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4CBE15-5F04-6F55-9DB4-C246D4568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939" y="3300956"/>
            <a:ext cx="2759624" cy="3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2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85D3B-4E5A-8409-F213-877EAE12A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6AC63D-FB5B-4014-64B6-5BA953FA318A}"/>
              </a:ext>
            </a:extLst>
          </p:cNvPr>
          <p:cNvSpPr txBox="1"/>
          <p:nvPr/>
        </p:nvSpPr>
        <p:spPr>
          <a:xfrm>
            <a:off x="445477" y="408583"/>
            <a:ext cx="9214338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মেরু নীতি: সমমেরু (উত্তর-উত্তর) পরস্পরকে বিকর্ষণ করে এবং বিপরীত মেরু (উত্তর-দক্ষিণ) পরস্পরকে আকর্ষণ করে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F7D154-12EB-48F8-F5E5-956736E38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770" y="2283801"/>
            <a:ext cx="6839764" cy="384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1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A20E56-5212-01D1-0BEF-C9965E42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8394" y="470388"/>
            <a:ext cx="11245729" cy="10633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E27BD8-5CBB-62A4-B8B0-A1E3182D8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717" y="2010874"/>
            <a:ext cx="6000750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0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10FF5-248E-CFCB-33C9-53D6C1C5A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CE98F1-0B05-19D8-5786-37B77857387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625" y="425693"/>
            <a:ext cx="11310206" cy="11109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5AA6D5-9B14-C824-452D-A89197F46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850" y="2081579"/>
            <a:ext cx="62103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9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0410B7-CA3C-9596-7F98-EEE168572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645" y="797310"/>
            <a:ext cx="71074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36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দলগত কাজ বা ছক পূরণ 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(</a:t>
            </a:r>
            <a:r>
              <a:rPr kumimoji="0" lang="bn-IN" altLang="en-US" sz="36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শ্রেণিকক্ষের কাজ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 📝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62EF85-09E2-BCC9-D656-81B35D7F5089}"/>
              </a:ext>
            </a:extLst>
          </p:cNvPr>
          <p:cNvSpPr txBox="1"/>
          <p:nvPr/>
        </p:nvSpPr>
        <p:spPr>
          <a:xfrm>
            <a:off x="767158" y="1628707"/>
            <a:ext cx="634875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s-IN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বস্তুর নাম</a:t>
            </a:r>
            <a:r>
              <a:rPr lang="en-US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             </a:t>
            </a:r>
            <a:r>
              <a:rPr lang="as-IN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চৌম্বক পদার্থ নাকি অচৌম্বক পদার্থ?</a:t>
            </a:r>
            <a:endParaRPr lang="en-US" sz="2400" dirty="0">
              <a:solidFill>
                <a:srgbClr val="7030A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lnSpc>
                <a:spcPct val="200000"/>
              </a:lnSpc>
            </a:pPr>
            <a:r>
              <a:rPr lang="as-IN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লোহার পেরেক?</a:t>
            </a:r>
            <a:r>
              <a:rPr lang="en-US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   ……………………………….</a:t>
            </a:r>
          </a:p>
          <a:p>
            <a:pPr>
              <a:lnSpc>
                <a:spcPct val="200000"/>
              </a:lnSpc>
            </a:pPr>
            <a:r>
              <a:rPr lang="as-IN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প্লাস্টিকের স্কেল?</a:t>
            </a:r>
            <a:r>
              <a:rPr lang="en-US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  ……………………………….</a:t>
            </a:r>
          </a:p>
          <a:p>
            <a:pPr>
              <a:lnSpc>
                <a:spcPct val="200000"/>
              </a:lnSpc>
            </a:pPr>
            <a:r>
              <a:rPr lang="as-IN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তামার পয়সা?</a:t>
            </a:r>
            <a:r>
              <a:rPr lang="en-US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    ………………………………..</a:t>
            </a:r>
          </a:p>
          <a:p>
            <a:pPr>
              <a:lnSpc>
                <a:spcPct val="200000"/>
              </a:lnSpc>
            </a:pPr>
            <a:r>
              <a:rPr lang="as-IN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স্টিলের চামচ?</a:t>
            </a:r>
            <a:r>
              <a:rPr lang="en-US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    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078068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BA5513-412A-C45D-EF79-B19D6101751F}"/>
              </a:ext>
            </a:extLst>
          </p:cNvPr>
          <p:cNvSpPr txBox="1"/>
          <p:nvPr/>
        </p:nvSpPr>
        <p:spPr>
          <a:xfrm>
            <a:off x="867508" y="961960"/>
            <a:ext cx="10081846" cy="4193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as-IN" sz="2800" u="none" strike="noStrike" dirty="0"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মূল্যায়ন (কুইজ টাইম!) </a:t>
            </a:r>
            <a:r>
              <a:rPr lang="en-US" sz="2800" u="none" strike="noStrike" dirty="0"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🧠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চিরুনি দিয়ে চুল আঁচড়ালে কাগজের টুকরো আকর্ষণ করার কারণ কী?</a:t>
            </a:r>
          </a:p>
          <a:p>
            <a:pPr marL="742950" lvl="1" indent="-285750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as-IN" sz="28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(ক) চল বিদ্যুৎ (খ) স্থির বিদ্যুৎ (গ) মহাকর্ষ বল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চুম্বকের কোন দুটি মেরু পরস্পরকে বিকর্ষণ করে</a:t>
            </a:r>
            <a:r>
              <a:rPr lang="as-IN" sz="2800" u="none" strike="noStrike" dirty="0"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?</a:t>
            </a:r>
          </a:p>
          <a:p>
            <a:pPr marL="742950" lvl="1" indent="-285750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as-IN" sz="28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(ক) উত্তর ও দক্ষিণ (খ) দক্ষিণ ও উত্তর (গ) উত্তর ও উত্তর</a:t>
            </a:r>
            <a:endParaRPr lang="as-IN" sz="2800" dirty="0"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96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0E7195-9605-7388-59DF-946A79B1BBD7}"/>
              </a:ext>
            </a:extLst>
          </p:cNvPr>
          <p:cNvSpPr txBox="1"/>
          <p:nvPr/>
        </p:nvSpPr>
        <p:spPr>
          <a:xfrm>
            <a:off x="641955" y="1602885"/>
            <a:ext cx="10037767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সমাপনী বার্তা: বিদ্যুৎ ও চুম্বককে অপচয় না করে সাবধানে ও বুদ্ধিমত্তার সাথে ব্যবহার করি।</a:t>
            </a:r>
            <a:endParaRPr lang="en-US" sz="360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as-IN" sz="360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প্রশ্নোত্তর: তোমাদের কোনো প্রশ্ন থাকলে বলতে পারো।</a:t>
            </a:r>
          </a:p>
        </p:txBody>
      </p:sp>
    </p:spTree>
    <p:extLst>
      <p:ext uri="{BB962C8B-B14F-4D97-AF65-F5344CB8AC3E}">
        <p14:creationId xmlns:p14="http://schemas.microsoft.com/office/powerpoint/2010/main" val="191970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F2CB3E-8EEB-504E-56B2-87537C59A7D0}"/>
              </a:ext>
            </a:extLst>
          </p:cNvPr>
          <p:cNvSpPr txBox="1"/>
          <p:nvPr/>
        </p:nvSpPr>
        <p:spPr>
          <a:xfrm>
            <a:off x="527537" y="485562"/>
            <a:ext cx="1093763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as-IN" sz="2400" dirty="0">
                <a:solidFill>
                  <a:srgbClr val="0070C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সৃজনশীল প্রশ্ন:তূর্য একটি প্লাস্টিকের চিরুনি দিয়ে তার শুকনো চুল কিছুক্ষণ আঁচড়ালো। এরপর চিরুনিটি কিছু ছোট কাগজের টুকরোর সামনে </a:t>
            </a:r>
            <a:r>
              <a:rPr lang="as-IN" sz="2400" dirty="0">
                <a:solidFill>
                  <a:srgbClr val="00B05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ধরতেই টুকরোগুলো লাফিয়ে চিরুনিতে আটকে গেল। কিন্তু তার বন্ধু সাজিদ একই চিরুনি দিয়ে তার ভেজা চুল আঁচড়ানোর পর কাগজের </a:t>
            </a:r>
            <a:r>
              <a:rPr lang="as-IN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টুকরোগুলো আর আকর্ষণ করল না।</a:t>
            </a:r>
            <a:r>
              <a:rPr lang="en-US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\</a:t>
            </a:r>
          </a:p>
          <a:p>
            <a:pPr>
              <a:lnSpc>
                <a:spcPct val="200000"/>
              </a:lnSpc>
            </a:pPr>
            <a:endParaRPr lang="en-US" sz="2400" dirty="0"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as-IN" sz="2400" dirty="0">
                <a:solidFill>
                  <a:srgbClr val="00B0F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(ক) আধানের আন্তর্জাতিক একক কী?</a:t>
            </a:r>
            <a:endParaRPr lang="en-US" sz="2400" dirty="0">
              <a:solidFill>
                <a:srgbClr val="00B0F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as-IN" sz="2400" dirty="0">
                <a:solidFill>
                  <a:srgbClr val="00B05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(খ) চুম্বকের দিক নির্দেশক ধর্ম বলতে কী বোঝায়?</a:t>
            </a:r>
            <a:endParaRPr lang="en-US" sz="2400" dirty="0">
              <a:solidFill>
                <a:srgbClr val="00B05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as-IN" sz="24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(গ) তূর্যের শুকনো চুলে চিরুনি ঘষার ফলে কীভাবে আধানের উৎপত্তি হলো? ব্যাখ্যা করো।</a:t>
            </a:r>
            <a:endParaRPr lang="en-US" sz="2400" dirty="0">
              <a:solidFill>
                <a:srgbClr val="7030A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as-IN" sz="2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(ঘ) সাজিদের ভেজা চুলের ক্ষেত্রে কাগজের টুকরোগুলো আকর্ষিত না হওয়ার কারণ বিশ্লেষণ করো।</a:t>
            </a:r>
            <a:endParaRPr lang="en-US" sz="2400" dirty="0">
              <a:solidFill>
                <a:srgbClr val="FF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22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EB95F0-7805-A4F2-4BAA-93CF08C8D48B}"/>
              </a:ext>
            </a:extLst>
          </p:cNvPr>
          <p:cNvSpPr txBox="1"/>
          <p:nvPr/>
        </p:nvSpPr>
        <p:spPr>
          <a:xfrm>
            <a:off x="562709" y="1441940"/>
            <a:ext cx="500575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মোঃ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সাইফুল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ইসলাম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সহকারি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শিক্ষক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সোনাইমুড়ি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উচ্চ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বিদ্যালয়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বরুড়া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,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কুমিল্লা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।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মোবাইলঃ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০১৬০৮২৬৪৫০৩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E1E404-9DB0-63D5-1936-E1DDD69A7EED}"/>
              </a:ext>
            </a:extLst>
          </p:cNvPr>
          <p:cNvSpPr txBox="1"/>
          <p:nvPr/>
        </p:nvSpPr>
        <p:spPr>
          <a:xfrm>
            <a:off x="6764215" y="1441940"/>
            <a:ext cx="50995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সপ্তম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শ্রেণি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বিজ্ঞান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Kalpana Unicode" panose="02000506000000020003" pitchFamily="2" charset="0"/>
              <a:ea typeface="+mn-ea"/>
              <a:cs typeface="Kalpana Unicode" panose="02000506000000020003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অধ্যায়ঃ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১০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বিদু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ৎ ও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চৌম্বকের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ঘটনা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তাং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- ০২-০৮-২০২৬ইং  </a:t>
            </a:r>
          </a:p>
        </p:txBody>
      </p:sp>
    </p:spTree>
    <p:extLst>
      <p:ext uri="{BB962C8B-B14F-4D97-AF65-F5344CB8AC3E}">
        <p14:creationId xmlns:p14="http://schemas.microsoft.com/office/powerpoint/2010/main" val="2830200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88A811-E5D3-CDD6-A15B-9DBD26807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09" y="375870"/>
            <a:ext cx="10808676" cy="607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3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8782C9-D0F2-1DDC-102C-39317FFB5B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634" b="13846"/>
          <a:stretch>
            <a:fillRect/>
          </a:stretch>
        </p:blipFill>
        <p:spPr>
          <a:xfrm>
            <a:off x="5425324" y="1312985"/>
            <a:ext cx="6564320" cy="26841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9D4811-3F73-AB29-51B5-E057EB760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80" y="1312985"/>
            <a:ext cx="4769828" cy="26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46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507808-1D0B-1DCB-FA66-60DE8B9D30DB}"/>
              </a:ext>
            </a:extLst>
          </p:cNvPr>
          <p:cNvSpPr txBox="1"/>
          <p:nvPr/>
        </p:nvSpPr>
        <p:spPr>
          <a:xfrm>
            <a:off x="1230923" y="2105561"/>
            <a:ext cx="9929446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sz="16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বিদ্যুৎ ও চুম্বক</a:t>
            </a:r>
            <a:endParaRPr lang="en-US" sz="16600" dirty="0">
              <a:solidFill>
                <a:srgbClr val="FF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880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0F34CF-7D61-1BFF-11D9-C259A56B37B5}"/>
              </a:ext>
            </a:extLst>
          </p:cNvPr>
          <p:cNvSpPr txBox="1"/>
          <p:nvPr/>
        </p:nvSpPr>
        <p:spPr>
          <a:xfrm>
            <a:off x="808891" y="1392813"/>
            <a:ext cx="10374924" cy="3824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1200"/>
              </a:spcAft>
              <a:buNone/>
            </a:pPr>
            <a:r>
              <a:rPr lang="as-IN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এই পাঠ শেষে আমরা শিখতে পারব: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🔋 </a:t>
            </a:r>
            <a:r>
              <a:rPr lang="as-IN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আধান বা চার্জের উৎপত্তি কীভাবে হয়।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💡 </a:t>
            </a:r>
            <a:r>
              <a:rPr lang="as-IN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স্থির বিদ্যুৎ ও চল বিদ্যুৎ কী।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🧲 </a:t>
            </a:r>
            <a:r>
              <a:rPr lang="as-IN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চুম্বকের ধর্ম এবং এর আকর্ষণ-বিকর্ষণ নীতি।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🔌 </a:t>
            </a:r>
            <a:r>
              <a:rPr lang="as-IN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তড়িৎ প্রবাহের চৌম্বকীয় প্রভাব ও এর বাস্তব ব্যবহার।</a:t>
            </a:r>
          </a:p>
        </p:txBody>
      </p:sp>
    </p:spTree>
    <p:extLst>
      <p:ext uri="{BB962C8B-B14F-4D97-AF65-F5344CB8AC3E}">
        <p14:creationId xmlns:p14="http://schemas.microsoft.com/office/powerpoint/2010/main" val="79704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07B40B-9704-8BE8-6F3D-75ADDD13BAF4}"/>
              </a:ext>
            </a:extLst>
          </p:cNvPr>
          <p:cNvSpPr txBox="1"/>
          <p:nvPr/>
        </p:nvSpPr>
        <p:spPr>
          <a:xfrm>
            <a:off x="398584" y="375138"/>
            <a:ext cx="11207261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as-IN" sz="3200" b="1" u="none" strike="noStrike" dirty="0"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আধান বা চার্জের গল্প ⚛️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মূল তথ্য:</a:t>
            </a:r>
            <a:r>
              <a:rPr lang="as-IN" sz="3200" b="0" u="none" strike="noStrike" dirty="0"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প্রতিটি পদার্থ পরমাণু দিয়ে গঠিত। পরমাণুর কেন্দ্রে থাকে প্রোটন (+) এবং বাইরে ঘোরে ইলেকট্রন (-)।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BB8F4F-6495-25C5-5369-EF5425D6AE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89" t="4388" r="15854" b="36580"/>
          <a:stretch>
            <a:fillRect/>
          </a:stretch>
        </p:blipFill>
        <p:spPr>
          <a:xfrm>
            <a:off x="6096000" y="2608848"/>
            <a:ext cx="4305377" cy="374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6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8221-8DE3-3781-1CEC-60E5E8034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4E1CB3-BEAD-97C3-ECAC-66678F2869A8}"/>
              </a:ext>
            </a:extLst>
          </p:cNvPr>
          <p:cNvSpPr txBox="1"/>
          <p:nvPr/>
        </p:nvSpPr>
        <p:spPr>
          <a:xfrm>
            <a:off x="492369" y="634588"/>
            <a:ext cx="11207261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solidFill>
                  <a:srgbClr val="FFC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ঘর্ষণ ও আধান:</a:t>
            </a:r>
            <a:r>
              <a:rPr lang="as-IN" sz="3200" b="0" u="none" strike="noStrike" dirty="0">
                <a:solidFill>
                  <a:srgbClr val="FFC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দুটি বস্তুর ঘর্ষণে ইলেকট্রন আদান-প্রদান হয়।</a:t>
            </a:r>
          </a:p>
          <a:p>
            <a:pPr marL="742950" lvl="1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ধনাত্মক আধান (+):</a:t>
            </a:r>
            <a:r>
              <a:rPr lang="as-IN" sz="3200" b="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ইলেকট্রন হারিয়ে ফেলে (যেমন: সিল্ক দিয়ে কাচ ঘষলে)।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EBB06B-D3F4-B11E-CD88-A3807E6325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655"/>
          <a:stretch>
            <a:fillRect/>
          </a:stretch>
        </p:blipFill>
        <p:spPr>
          <a:xfrm>
            <a:off x="829406" y="2791018"/>
            <a:ext cx="9798605" cy="277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6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5114E-C7CF-E567-FBBB-E00074C7B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E03001-58CD-6DE2-67B8-B53B6230364D}"/>
              </a:ext>
            </a:extLst>
          </p:cNvPr>
          <p:cNvSpPr txBox="1"/>
          <p:nvPr/>
        </p:nvSpPr>
        <p:spPr>
          <a:xfrm>
            <a:off x="492369" y="441573"/>
            <a:ext cx="11207261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ঘর্ষণ ও আধান:</a:t>
            </a:r>
            <a:r>
              <a:rPr lang="as-IN" sz="3200" b="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দুটি বস্তুর ঘর্ষণে ইলেকট্রন আদান-প্রদান হয়।</a:t>
            </a:r>
          </a:p>
          <a:p>
            <a:pPr marL="742950" lvl="1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solidFill>
                  <a:srgbClr val="0070C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ঋণাত্মক আধান (-):</a:t>
            </a:r>
            <a:r>
              <a:rPr lang="as-IN" sz="3200" b="0" u="none" strike="noStrike" dirty="0">
                <a:solidFill>
                  <a:srgbClr val="0070C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ইলেকট্রন গ্রহণ করে (যেমন: প্লাস্টিকের চিরুনি চুলে ঘষলে)।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D4A8AE-FAFF-AA8F-99ED-D2CF86FF7B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243"/>
          <a:stretch>
            <a:fillRect/>
          </a:stretch>
        </p:blipFill>
        <p:spPr>
          <a:xfrm>
            <a:off x="492369" y="2476547"/>
            <a:ext cx="11608288" cy="342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7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022CEF-0AEC-75F2-1972-536F83DAE063}"/>
              </a:ext>
            </a:extLst>
          </p:cNvPr>
          <p:cNvSpPr txBox="1"/>
          <p:nvPr/>
        </p:nvSpPr>
        <p:spPr>
          <a:xfrm>
            <a:off x="820616" y="2789312"/>
            <a:ext cx="7608277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B05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১</a:t>
            </a:r>
            <a:r>
              <a:rPr lang="as-IN" sz="3600" dirty="0">
                <a:solidFill>
                  <a:srgbClr val="00B05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. আধান বা চার্জ কাকে বলে?</a:t>
            </a:r>
            <a:endParaRPr lang="en-US" sz="3600" dirty="0">
              <a:solidFill>
                <a:srgbClr val="00B05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lnSpc>
                <a:spcPct val="150000"/>
              </a:lnSpc>
            </a:pPr>
            <a:r>
              <a:rPr lang="as-IN" sz="36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২. আধানের আন্তর্জাতিক </a:t>
            </a:r>
            <a:r>
              <a:rPr lang="as-IN" sz="3600" dirty="0">
                <a:solidFill>
                  <a:srgbClr val="7030A0"/>
                </a:solidFill>
                <a:cs typeface="Kalpana Unicode" panose="02000506000000020003" pitchFamily="2" charset="0"/>
              </a:rPr>
              <a:t>(</a:t>
            </a:r>
            <a:r>
              <a:rPr lang="en-US" sz="3600" dirty="0">
                <a:solidFill>
                  <a:srgbClr val="7030A0"/>
                </a:solidFill>
                <a:cs typeface="Kalpana Unicode" panose="02000506000000020003" pitchFamily="2" charset="0"/>
              </a:rPr>
              <a:t>S.I.) </a:t>
            </a:r>
            <a:r>
              <a:rPr lang="as-IN" sz="36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একক কী?</a:t>
            </a:r>
            <a:endParaRPr lang="en-US" sz="3600" dirty="0">
              <a:solidFill>
                <a:srgbClr val="7030A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lnSpc>
                <a:spcPct val="150000"/>
              </a:lnSpc>
            </a:pPr>
            <a:r>
              <a:rPr lang="as-IN" sz="3600" dirty="0">
                <a:solidFill>
                  <a:srgbClr val="00B05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৩. পরমাণুর কেন্দ্রে কোন কোন কণা থাকে?</a:t>
            </a:r>
            <a:endParaRPr lang="en-US" sz="3600" dirty="0">
              <a:solidFill>
                <a:srgbClr val="00B05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CE566-DCB0-7D2D-0621-6784068CE888}"/>
              </a:ext>
            </a:extLst>
          </p:cNvPr>
          <p:cNvSpPr txBox="1"/>
          <p:nvPr/>
        </p:nvSpPr>
        <p:spPr>
          <a:xfrm>
            <a:off x="738554" y="554705"/>
            <a:ext cx="2836984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একক</a:t>
            </a:r>
            <a:r>
              <a:rPr lang="en-US" sz="6000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কাজ</a:t>
            </a:r>
            <a:r>
              <a:rPr lang="en-US" sz="6000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900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556</Words>
  <Application>Microsoft Office PowerPoint</Application>
  <PresentationFormat>Widescreen</PresentationFormat>
  <Paragraphs>64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Kalpana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saiful isolam</dc:creator>
  <cp:lastModifiedBy>saiful isolam</cp:lastModifiedBy>
  <cp:revision>30</cp:revision>
  <dcterms:created xsi:type="dcterms:W3CDTF">2026-07-10T14:04:24Z</dcterms:created>
  <dcterms:modified xsi:type="dcterms:W3CDTF">2026-07-10T15:14:00Z</dcterms:modified>
</cp:coreProperties>
</file>