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62" r:id="rId5"/>
    <p:sldId id="263" r:id="rId6"/>
    <p:sldId id="267" r:id="rId7"/>
    <p:sldId id="268" r:id="rId8"/>
    <p:sldId id="26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91" autoAdjust="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ECF8F-53E7-42E7-8E6C-8040EDEFB4E7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D2857-6A1F-48B1-B487-16D99D79F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89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D2857-6A1F-48B1-B487-16D99D79FE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9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7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9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7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5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5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0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8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1C315-3208-43EF-8306-6989497209CE}" type="datetimeFigureOut">
              <a:rPr lang="en-US" smtClean="0"/>
              <a:t>05-Jul-26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13" Type="http://schemas.openxmlformats.org/officeDocument/2006/relationships/image" Target="../media/image16.png"/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12" Type="http://schemas.openxmlformats.org/officeDocument/2006/relationships/image" Target="../media/image15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g"/><Relationship Id="rId5" Type="http://schemas.openxmlformats.org/officeDocument/2006/relationships/image" Target="../media/image8.jpeg"/><Relationship Id="rId15" Type="http://schemas.openxmlformats.org/officeDocument/2006/relationships/image" Target="../media/image16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19.jp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8458200" cy="152399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আসসালামু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আলাইকুম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ওয়া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রহমাতুল্লাহ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ক্লাসে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শুভেচ্ছা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স্বাগতম</a:t>
            </a:r>
            <a:endParaRPr lang="en-US" dirty="0">
              <a:ln>
                <a:solidFill>
                  <a:srgbClr val="C00000"/>
                </a:solidFill>
              </a:ln>
              <a:solidFill>
                <a:srgbClr val="0070C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449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81200"/>
            <a:ext cx="8458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6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/>
          <a:lstStyle/>
          <a:p>
            <a:r>
              <a:rPr lang="en-US" sz="6000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267200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u="sng" dirty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শ্রেণি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আলিম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বিষয়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ফিকহ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২য়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পত্র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অধ্যায়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ফারায়েয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পাঠ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সহোদরা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বোন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এবং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বৈমাত্রেয়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বোনের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প্রাপ্য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ওয়ারিশ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সমূহ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।</a:t>
            </a:r>
            <a:endParaRPr lang="en-US" sz="32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191000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dirty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ফারুক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হোসাইন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প্রভাষক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(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আরবি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)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মাদ্রাসা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শ্রীপুর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মোবাইল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০১৭২৪ ৩৫২ ৯৫৭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0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66749"/>
            <a:ext cx="8153400" cy="5657851"/>
          </a:xfrm>
        </p:spPr>
        <p:txBody>
          <a:bodyPr>
            <a:normAutofit/>
          </a:bodyPr>
          <a:lstStyle/>
          <a:p>
            <a:r>
              <a:rPr lang="ar-SA" sz="4000" dirty="0"/>
              <a:t>اِجْعَلُوا الْاَخَوَاتِ مَعَ الْبَنَاتِ </a:t>
            </a:r>
            <a:r>
              <a:rPr lang="ar-SA" sz="4000" dirty="0" smtClean="0"/>
              <a:t>عَصَبَةً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4000" dirty="0" smtClean="0">
                <a:latin typeface="SutonnyOMJ" pitchFamily="2" charset="0"/>
                <a:cs typeface="SutonnyOMJ" pitchFamily="2" charset="0"/>
              </a:rPr>
            </a:b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রাসুল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(স)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বলেন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, “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তোমরা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বোনদেরকে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কন্যাদের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সহিত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আসাবা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বানিয়ে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দাও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”।</a:t>
            </a:r>
            <a:br>
              <a:rPr lang="en-US" sz="4000" dirty="0" smtClean="0">
                <a:latin typeface="SutonnyOMJ" pitchFamily="2" charset="0"/>
                <a:cs typeface="SutonnyOMJ" pitchFamily="2" charset="0"/>
              </a:rPr>
            </a:b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(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আসাবা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অবশিষ্ট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অংশের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)</a:t>
            </a:r>
            <a:br>
              <a:rPr lang="en-US" sz="3200" dirty="0" smtClean="0">
                <a:latin typeface="SutonnyOMJ" pitchFamily="2" charset="0"/>
                <a:cs typeface="SutonnyOMJ" pitchFamily="2" charset="0"/>
              </a:rPr>
            </a:br>
            <a:r>
              <a:rPr lang="en-US" sz="28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2800" dirty="0" smtClean="0">
                <a:latin typeface="SutonnyOMJ" pitchFamily="2" charset="0"/>
                <a:cs typeface="SutonnyOMJ" pitchFamily="2" charset="0"/>
              </a:rPr>
            </a:br>
            <a:r>
              <a:rPr lang="en-US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মৃত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ব্যক্তির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রেখে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যাওয়া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সম্পদে</a:t>
            </a:r>
            <a:r>
              <a:rPr lang="en-US" sz="3600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3600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সহোদরা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প্রাপ্য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।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00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295400"/>
            <a:ext cx="473336" cy="4572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016" y="5029200"/>
            <a:ext cx="465536" cy="44966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119" y="5042422"/>
            <a:ext cx="541481" cy="523021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8346662" y="5143229"/>
            <a:ext cx="568738" cy="2669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4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47800"/>
            <a:ext cx="557873" cy="53885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599" y="1295400"/>
            <a:ext cx="473336" cy="45720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9663" y="1295400"/>
            <a:ext cx="473336" cy="4572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029200"/>
            <a:ext cx="465536" cy="449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952" y="2057400"/>
            <a:ext cx="538048" cy="60803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088" y="1828800"/>
            <a:ext cx="529712" cy="59861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088" y="2438400"/>
            <a:ext cx="529712" cy="5986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962400"/>
            <a:ext cx="509588" cy="52863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258" y="6139909"/>
            <a:ext cx="484942" cy="5480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271" y="5524721"/>
            <a:ext cx="486929" cy="57127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58" y="6201220"/>
            <a:ext cx="484942" cy="5480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835" y="5565443"/>
            <a:ext cx="498765" cy="60160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entagon 15"/>
              <p:cNvSpPr/>
              <p:nvPr/>
            </p:nvSpPr>
            <p:spPr>
              <a:xfrm>
                <a:off x="228600" y="1295400"/>
                <a:ext cx="2590800" cy="1524000"/>
              </a:xfrm>
              <a:prstGeom prst="homePlat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1g </a:t>
                </a:r>
                <a:r>
                  <a:rPr lang="en-US" sz="20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Ae</a:t>
                </a:r>
                <a:r>
                  <a:rPr lang="en-US" sz="20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¯’v</a:t>
                </a:r>
              </a:p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1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Rb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mKj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  <m:r>
                      <a:rPr lang="en-US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16" name="Pentagon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95400"/>
                <a:ext cx="2590800" cy="1524000"/>
              </a:xfrm>
              <a:prstGeom prst="homePlate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entagon 49"/>
              <p:cNvSpPr/>
              <p:nvPr/>
            </p:nvSpPr>
            <p:spPr>
              <a:xfrm>
                <a:off x="4620459" y="1295400"/>
                <a:ext cx="2694742" cy="1518684"/>
              </a:xfrm>
              <a:prstGeom prst="homePlat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2q </a:t>
                </a:r>
                <a:r>
                  <a:rPr lang="en-US" sz="20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Ae</a:t>
                </a:r>
                <a:r>
                  <a:rPr lang="en-US" sz="20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¯’v</a:t>
                </a:r>
              </a:p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mKj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  <m:r>
                      <a:rPr lang="en-US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</a:p>
            </p:txBody>
          </p:sp>
        </mc:Choice>
        <mc:Fallback xmlns="">
          <p:sp>
            <p:nvSpPr>
              <p:cNvPr id="50" name="Pentagon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0459" y="1295400"/>
                <a:ext cx="2694742" cy="1518684"/>
              </a:xfrm>
              <a:prstGeom prst="homePlate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Snip Diagonal Corner Rectangle 17"/>
          <p:cNvSpPr/>
          <p:nvPr/>
        </p:nvSpPr>
        <p:spPr>
          <a:xfrm>
            <a:off x="228600" y="3276600"/>
            <a:ext cx="3001529" cy="13716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3q </a:t>
            </a:r>
            <a:r>
              <a:rPr lang="en-US" sz="2000" u="sng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¯’v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e¨w³i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mv‡_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fvB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vK‡j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‡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fvB‡qi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A‡a©K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cv‡e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gv_v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wn‡m‡e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Avmvev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962399"/>
            <a:ext cx="533400" cy="60278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412" y="3972093"/>
            <a:ext cx="509588" cy="528638"/>
          </a:xfrm>
          <a:prstGeom prst="rect">
            <a:avLst/>
          </a:prstGeom>
        </p:spPr>
      </p:pic>
      <p:sp>
        <p:nvSpPr>
          <p:cNvPr id="56" name="Pentagon 55"/>
          <p:cNvSpPr/>
          <p:nvPr/>
        </p:nvSpPr>
        <p:spPr>
          <a:xfrm>
            <a:off x="279791" y="5042422"/>
            <a:ext cx="3073009" cy="1586978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4_© </a:t>
            </a:r>
            <a:r>
              <a:rPr lang="en-US" sz="2000" u="sng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¯’v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e¨w³i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cy‡Îi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Aa¯Íb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_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vK‡j</a:t>
            </a:r>
            <a:endPara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Avmvev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A_©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vr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Aewkó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As‡ki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Avmvev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7" name="Pentagon 56"/>
          <p:cNvSpPr/>
          <p:nvPr/>
        </p:nvSpPr>
        <p:spPr>
          <a:xfrm>
            <a:off x="4738292" y="5143229"/>
            <a:ext cx="2921653" cy="1404655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5g </a:t>
            </a:r>
            <a:r>
              <a:rPr lang="en-US" sz="2000" u="sng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¯’v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e¨w³i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cyÎ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cŠÎ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Aa¯Íb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cyÎ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wcZv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/`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v`v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Da©Zb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‡KD _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vK‡j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5992" y="304800"/>
            <a:ext cx="8483208" cy="762000"/>
          </a:xfrm>
          <a:prstGeom prst="rect">
            <a:avLst/>
          </a:prstGeom>
          <a:blipFill>
            <a:blip r:embed="rId1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evb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5 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¯’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vq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Zvi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fvB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I †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cwiZ¨³ </a:t>
            </a:r>
            <a:r>
              <a:rPr lang="en-US" sz="26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m¤ú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‡` </a:t>
            </a:r>
            <a:r>
              <a:rPr lang="en-US" sz="26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Iqvwik</a:t>
            </a:r>
            <a:r>
              <a:rPr lang="en-US" sz="2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nq</a:t>
            </a:r>
            <a:endParaRPr lang="en-US" sz="2600" dirty="0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623" y="1447800"/>
            <a:ext cx="557873" cy="53885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962398"/>
            <a:ext cx="533400" cy="602785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131" y="3276600"/>
            <a:ext cx="473336" cy="45720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330" y="3276600"/>
            <a:ext cx="473336" cy="45720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394" y="3276600"/>
            <a:ext cx="473336" cy="4572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292" y="3276600"/>
            <a:ext cx="473336" cy="4572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91" y="3276600"/>
            <a:ext cx="473336" cy="45720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555" y="3276600"/>
            <a:ext cx="473336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6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0417 0.0942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22222E-6 L 0.00747 0.08889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-0.0408 0.17778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9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05556 0.12222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14723 0.12222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28229 0.11111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15" y="5556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0.18923 0.11111 " pathEditMode="relative" rAng="0" ptsTypes="AA">
                                      <p:cBhvr>
                                        <p:cTn id="28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62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0.3559 0.11111 " pathEditMode="relative" rAng="0" ptsTypes="AA">
                                      <p:cBhvr>
                                        <p:cTn id="29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5556"/>
                                    </p:animMotion>
                                  </p:childTnLst>
                                </p:cTn>
                              </p:par>
                              <p:par>
                                <p:cTn id="2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0.26597 0.11111 " pathEditMode="relative" rAng="0" ptsTypes="AA">
                                      <p:cBhvr>
                                        <p:cTn id="29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99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0.04965 0.07847 " pathEditMode="relative" rAng="0" ptsTypes="AA">
                                      <p:cBhvr>
                                        <p:cTn id="34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00087 0.17847 " pathEditMode="relative" rAng="0" ptsTypes="AA">
                                      <p:cBhvr>
                                        <p:cTn id="35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2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19981E-6 L 0.06302 0.0821 " pathEditMode="relative" rAng="0" ptsTypes="AA">
                                      <p:cBhvr>
                                        <p:cTn id="39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4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65495E-6 L -0.00225 0.18594 " pathEditMode="relative" rAng="0" ptsTypes="AA">
                                      <p:cBhvr>
                                        <p:cTn id="4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9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16" grpId="0" animBg="1"/>
      <p:bldP spid="50" grpId="0" animBg="1"/>
      <p:bldP spid="18" grpId="0" animBg="1"/>
      <p:bldP spid="56" grpId="0" animBg="1"/>
      <p:bldP spid="57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(1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GKRb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gv‡b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- 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†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gvU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e›Ub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msL¨v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</a:t>
                </a:r>
                <a:r>
                  <a:rPr lang="en-US" sz="14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sz="14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(2)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3                                       |</a:t>
                </a:r>
                <a:endParaRPr lang="en-US" sz="16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mvw`qv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(3)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ev‡bi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mv‡_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cÖ‡Z¨K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fvB‡qi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A‡a©K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(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gv_v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wn‡m‡e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)|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6                                                                      |                                                  </a:t>
                </a:r>
                <a:endParaRPr lang="en-US" sz="1600" u="sng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lvl="0"/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  1                   1                      2                       2</a:t>
                </a: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(4)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Aewkó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As‡ki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 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1               1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(5)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wcZv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`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v`v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/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Da©Zb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†KD _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ewÂZ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1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blipFill rotWithShape="1">
                <a:blip r:embed="rId2"/>
                <a:stretch>
                  <a:fillRect l="-212" r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" y="145968"/>
            <a:ext cx="8610600" cy="5398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cixÿvq</a:t>
            </a:r>
            <a:r>
              <a:rPr lang="en-US" sz="24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hfv‡e</a:t>
            </a:r>
            <a:r>
              <a:rPr lang="en-US" sz="24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DËi</a:t>
            </a:r>
            <a:r>
              <a:rPr lang="en-US" sz="24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wjL‡e</a:t>
            </a:r>
            <a:r>
              <a:rPr lang="en-US" sz="24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4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9bs </a:t>
            </a:r>
            <a:r>
              <a:rPr lang="en-US" sz="2400" u="sng" dirty="0" err="1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cÖ</a:t>
            </a:r>
            <a:r>
              <a:rPr lang="en-US" sz="2400" u="sng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: D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: - </a:t>
            </a:r>
            <a:r>
              <a:rPr lang="en-US" sz="24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¯’v 5 </a:t>
            </a:r>
            <a:r>
              <a:rPr lang="en-US" sz="24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4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hv_v</a:t>
            </a:r>
            <a:r>
              <a:rPr lang="en-US" sz="24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2000" u="sng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484" y="1295400"/>
            <a:ext cx="315558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042" y="1295399"/>
            <a:ext cx="315558" cy="304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26" y="2590800"/>
            <a:ext cx="315558" cy="304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42" y="25908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884" y="25908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774" y="3657600"/>
            <a:ext cx="315558" cy="304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890" y="3657600"/>
            <a:ext cx="315558" cy="304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332" y="3657600"/>
            <a:ext cx="315558" cy="304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484" y="4648201"/>
            <a:ext cx="315558" cy="3048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42" y="4648200"/>
            <a:ext cx="315558" cy="304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326" y="3657600"/>
            <a:ext cx="315558" cy="304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42" y="3657600"/>
            <a:ext cx="315558" cy="304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84" y="3657600"/>
            <a:ext cx="315558" cy="304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642" y="5791200"/>
            <a:ext cx="315558" cy="3048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692784" y="5839541"/>
            <a:ext cx="576807" cy="2669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2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01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4.18131E-6 L -0.00017 0.04995 C -0.00017 0.07215 -0.10365 0.0999 -0.1875 0.0999 L -0.37309 0.0999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18131E-6 L 1.11111E-6 0.04995 C 1.11111E-6 0.07215 -0.07188 0.0999 -0.12882 0.0999 L -0.25764 0.0999 " pathEditMode="relative" rAng="0" ptsTypes="FfFF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82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4.72222E-6 0.04444 C 4.72222E-6 0.06435 -0.08438 0.08889 -0.15278 0.08889 L -0.30539 0.08889 " pathEditMode="relative" rAng="0" ptsTypes="FfFF"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-2.77778E-7 0.04444 C -2.77778E-7 0.06435 -0.05937 0.08889 -0.10746 0.08889 L -0.21476 0.08889 " pathEditMode="relative" rAng="0" ptsTypes="FfFF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4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L 1.11111E-6 0.04444 C 1.11111E-6 0.06435 -0.03438 0.08889 -0.06215 0.08889 L -0.12431 0.08889 " pathEditMode="relative" rAng="0" ptsTypes="FfFF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3888 C 3.33333E-6 0.05625 -0.13507 0.07777 -0.24479 0.07777 L -0.48959 0.07777 " pathEditMode="relative" rAng="0" ptsTypes="FfFF">
                                      <p:cBhvr>
                                        <p:cTn id="10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4.72222E-6 0.03888 C 4.72222E-6 0.05625 -0.11042 0.07777 -0.2 0.07777 L -0.39914 0.07777 " pathEditMode="relative" rAng="0" ptsTypes="FfFF">
                                      <p:cBhvr>
                                        <p:cTn id="10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65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3.88889E-6 0.03888 C -3.88889E-6 0.05625 -0.08316 0.07777 -0.15017 0.07777 L -0.30034 0.07777 " pathEditMode="relative" rAng="0" ptsTypes="FfFF">
                                      <p:cBhvr>
                                        <p:cTn id="1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17" y="3889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-1.94444E-6 0.03888 C -1.94444E-6 0.05625 -0.08455 0.07777 -0.15278 0.07777 L -0.30538 0.07777 " pathEditMode="relative" rAng="0" ptsTypes="FfFF">
                                      <p:cBhvr>
                                        <p:cTn id="1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3.05556E-6 0.03888 C 3.05556E-6 0.05625 -0.06163 0.07777 -0.11163 0.07777 L -0.22309 0.07777 " pathEditMode="relative" rAng="0" ptsTypes="FfFF">
                                      <p:cBhvr>
                                        <p:cTn id="1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4.44444E-6 0.03888 C 4.44444E-6 0.05625 -0.06164 0.07777 -0.11164 0.07777 L -0.22309 0.07777 " pathEditMode="relative" rAng="0" ptsTypes="FfFF">
                                      <p:cBhvr>
                                        <p:cTn id="1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45143E-6 L -3.61111E-6 0.04441 C -3.61111E-6 0.06383 -0.07326 0.08881 -0.13264 0.08881 L -0.26475 0.08881 " pathEditMode="relative" rAng="0" ptsTypes="FfFF">
                                      <p:cBhvr>
                                        <p:cTn id="1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4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2.22222E-6 0.04444 C -2.22222E-6 0.06389 -0.0368 0.08889 -0.06632 0.08889 L -0.13264 0.08889 " pathEditMode="relative" rAng="0" ptsTypes="FfFF">
                                      <p:cBhvr>
                                        <p:cTn id="1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93987E-6 L -2.22222E-6 0.03331 C -2.22222E-6 0.04788 -0.03906 0.06661 -0.07048 0.06661 L -0.14097 0.06661 " pathEditMode="relative" rAng="0" ptsTypes="FfFF">
                                      <p:cBhvr>
                                        <p:cTn id="1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49" y="3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3.33333E-6 0.03681 C 3.33333E-6 0.05324 -0.02361 0.07361 -0.04271 0.07361 L -0.08542 0.07361 " pathEditMode="relative" rAng="0" ptsTypes="FfFF">
                                      <p:cBhvr>
                                        <p:cTn id="1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01000" cy="1371600"/>
          </a:xfrm>
          <a:ln w="952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4000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sz="4000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40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40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প্রাপ্য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Snip Diagonal Corner Rectangle 2"/>
          <p:cNvSpPr/>
          <p:nvPr/>
        </p:nvSpPr>
        <p:spPr>
          <a:xfrm>
            <a:off x="1676400" y="1905000"/>
            <a:ext cx="5562600" cy="1447800"/>
          </a:xfrm>
          <a:prstGeom prst="snip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8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28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পরিচয়</a:t>
            </a:r>
            <a:endParaRPr lang="en-US" sz="2800" u="sng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শব্দের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ভিন্ন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আলাদা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400" dirty="0">
              <a:solidFill>
                <a:srgbClr val="00206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তাহলে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মাতা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ভিন্ন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Parallelogram 3"/>
          <p:cNvSpPr/>
          <p:nvPr/>
        </p:nvSpPr>
        <p:spPr>
          <a:xfrm>
            <a:off x="685800" y="3581400"/>
            <a:ext cx="3200400" cy="8382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জামাল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১ম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স্ত্রী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আমেনার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ঘরে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দুই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সন্তান</a:t>
            </a:r>
            <a:endParaRPr lang="en-US" sz="2400" dirty="0"/>
          </a:p>
        </p:txBody>
      </p:sp>
      <p:sp>
        <p:nvSpPr>
          <p:cNvPr id="10" name="Parallelogram 9"/>
          <p:cNvSpPr/>
          <p:nvPr/>
        </p:nvSpPr>
        <p:spPr>
          <a:xfrm>
            <a:off x="5181600" y="3581400"/>
            <a:ext cx="3276600" cy="8382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জামাল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২য়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স্ত্রী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সাদিয়ার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ঘরে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দুই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সন্তান</a:t>
            </a:r>
            <a:endParaRPr lang="en-US" sz="2400" dirty="0"/>
          </a:p>
        </p:txBody>
      </p:sp>
      <p:sp>
        <p:nvSpPr>
          <p:cNvPr id="11" name="Parallelogram 10"/>
          <p:cNvSpPr/>
          <p:nvPr/>
        </p:nvSpPr>
        <p:spPr>
          <a:xfrm>
            <a:off x="1480958" y="5638800"/>
            <a:ext cx="6139042" cy="914400"/>
          </a:xfrm>
          <a:prstGeom prst="parallelogram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এই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৪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জন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পুত্র-কন্যা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পরস্পর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ভাই-বোন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তাদের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বাবা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একজন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কিন্তু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আলাদা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495801"/>
            <a:ext cx="833444" cy="8739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958" y="4495800"/>
            <a:ext cx="805042" cy="8739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56" y="4476551"/>
            <a:ext cx="833444" cy="8739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114" y="4476550"/>
            <a:ext cx="805042" cy="87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(1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GKRb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gv‡b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-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†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gvU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e›Ub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msL¨v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</a:t>
                </a:r>
                <a:r>
                  <a:rPr lang="en-US" sz="14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sz="14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(2)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3                                       |</a:t>
                </a:r>
                <a:endParaRPr lang="en-US" sz="16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mvw`qv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(3)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‰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ev‡bi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mv‡_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cÖ‡Z¨K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fvB‡qi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A‡a©K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(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gv_v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wn‡m‡e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)|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6                      |                                                  </a:t>
                </a:r>
                <a:endParaRPr lang="en-US" sz="1600" u="sng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lvl="0"/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  1                   1                      2                       2</a:t>
                </a: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(4)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Aewkó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As‡ki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 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‰egv‡Îq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1               1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5)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wcZv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`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v`v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/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Da©Zb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†KD _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ewÂZ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1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blipFill rotWithShape="1">
                <a:blip r:embed="rId2"/>
                <a:stretch>
                  <a:fillRect l="-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" y="145968"/>
            <a:ext cx="8610600" cy="5398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cixÿvq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hfv‡e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DËi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wjL‡e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  </a:t>
            </a:r>
            <a:r>
              <a:rPr lang="en-US" sz="24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9bs </a:t>
            </a:r>
            <a:r>
              <a:rPr lang="en-US" sz="2400" u="sng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cÖ</a:t>
            </a:r>
            <a:r>
              <a:rPr lang="en-US" sz="24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 D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 - ‰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¯’v 7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h_v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20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084" y="1295400"/>
            <a:ext cx="315558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642" y="1295399"/>
            <a:ext cx="315558" cy="304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26" y="2590800"/>
            <a:ext cx="315558" cy="304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42" y="25908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884" y="25908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774" y="3657600"/>
            <a:ext cx="315558" cy="304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890" y="3657600"/>
            <a:ext cx="315558" cy="304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332" y="3657600"/>
            <a:ext cx="315558" cy="304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484" y="4648201"/>
            <a:ext cx="315558" cy="3048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42" y="4648200"/>
            <a:ext cx="315558" cy="304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326" y="3657600"/>
            <a:ext cx="315558" cy="304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42" y="3657600"/>
            <a:ext cx="315558" cy="304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84" y="3657600"/>
            <a:ext cx="315558" cy="304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642" y="5791200"/>
            <a:ext cx="315558" cy="3048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692785" y="5839541"/>
            <a:ext cx="569036" cy="256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2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97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4.18131E-6 L -0.00017 0.04995 C -0.00017 0.07215 -0.11042 0.0999 -0.19983 0.0999 L -0.39809 0.0999 " pathEditMode="relative" rAng="0" ptsTypes="FfFF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18131E-6 L 1.11111E-6 0.04995 C 1.11111E-6 0.07215 -0.07865 0.0999 -0.14132 0.0999 L -0.28264 0.0999 " pathEditMode="relative" rAng="0" ptsTypes="FfFF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2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4.72222E-6 0.04444 C 4.72222E-6 0.06435 -0.08438 0.08889 -0.15278 0.08889 L -0.30539 0.08889 " pathEditMode="relative" rAng="0" ptsTypes="FfFF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-2.77778E-7 0.04444 C -2.77778E-7 0.06435 -0.05937 0.08889 -0.10746 0.08889 L -0.21476 0.08889 " pathEditMode="relative" rAng="0" ptsTypes="FfFF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4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L 1.11111E-6 0.04444 C 1.11111E-6 0.06435 -0.03438 0.08889 -0.06215 0.08889 L -0.12431 0.08889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3888 C 3.33333E-6 0.05625 -0.13507 0.07777 -0.24479 0.07777 L -0.48959 0.07777 " pathEditMode="relative" rAng="0" ptsTypes="FfFF">
                                      <p:cBhvr>
                                        <p:cTn id="9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4.72222E-6 0.03888 C 4.72222E-6 0.05625 -0.11042 0.07777 -0.2 0.07777 L -0.39914 0.07777 " pathEditMode="relative" rAng="0" ptsTypes="FfFF">
                                      <p:cBhvr>
                                        <p:cTn id="10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65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3.88889E-6 0.03888 C -3.88889E-6 0.05625 -0.08316 0.07777 -0.15017 0.07777 L -0.30034 0.07777 " pathEditMode="relative" rAng="0" ptsTypes="FfFF">
                                      <p:cBhvr>
                                        <p:cTn id="10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17" y="3889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-1.94444E-6 0.03888 C -1.94444E-6 0.05625 -0.08455 0.07777 -0.15278 0.07777 L -0.30538 0.07777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3.05556E-6 0.03888 C 3.05556E-6 0.05625 -0.06163 0.07777 -0.11163 0.07777 L -0.22309 0.07777 " pathEditMode="relative" rAng="0" ptsTypes="FfFF">
                                      <p:cBhvr>
                                        <p:cTn id="1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4.44444E-6 0.03888 C 4.44444E-6 0.05625 -0.06164 0.07777 -0.11164 0.07777 L -0.22309 0.07777 " pathEditMode="relative" rAng="0" ptsTypes="FfFF">
                                      <p:cBhvr>
                                        <p:cTn id="1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 L -3.61111E-6 0.04444 C -3.61111E-6 0.06343 -0.07361 0.08889 -0.13298 0.08889 L -0.26475 0.08889 " pathEditMode="relative" rAng="0" ptsTypes="FfFF">
                                      <p:cBhvr>
                                        <p:cTn id="1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2.22222E-6 0.04444 C -2.22222E-6 0.06389 -0.0368 0.08889 -0.06632 0.08889 L -0.13264 0.08889 " pathEditMode="relative" rAng="0" ptsTypes="FfFF">
                                      <p:cBhvr>
                                        <p:cTn id="1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93987E-6 L -2.22222E-6 0.03331 C -2.22222E-6 0.04788 -0.03906 0.06661 -0.07048 0.06661 L -0.14097 0.06661 " pathEditMode="relative" rAng="0" ptsTypes="FfFF">
                                      <p:cBhvr>
                                        <p:cTn id="1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49" y="3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4.16667E-6 0.03148 C 4.16667E-6 0.0456 -0.02362 0.06319 -0.04254 0.06319 L -0.0849 0.06319 " pathEditMode="relative" rAng="0" ptsTypes="FfFF">
                                      <p:cBhvr>
                                        <p:cTn id="1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20" grpId="0" animBg="1"/>
      <p:bldP spid="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Snip Diagonal Corner Rectangle 1"/>
              <p:cNvSpPr/>
              <p:nvPr/>
            </p:nvSpPr>
            <p:spPr>
              <a:xfrm>
                <a:off x="304800" y="304800"/>
                <a:ext cx="8458200" cy="3733800"/>
              </a:xfrm>
              <a:prstGeom prst="snip2Diag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(6)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1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Rb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cwiZ¨³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6     i`: 4                    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3   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</a:p>
              <a:p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(7)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ˆ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ewÂZ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n‡e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‡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endParaRPr lang="en-US" dirty="0" smtClean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3     i`: 2                                     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‰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1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1 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2" name="Snip Diagonal Corner 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8458200" cy="3733800"/>
              </a:xfrm>
              <a:prstGeom prst="snip2Diag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457200" y="4343400"/>
            <a:ext cx="8305800" cy="2209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g‡b</a:t>
            </a:r>
            <a:r>
              <a:rPr lang="en-US" sz="2400" u="sng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ivL‡e</a:t>
            </a:r>
            <a:endParaRPr lang="en-US" sz="2400" u="sng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pPr marL="342900" indent="-342900" algn="ctr">
              <a:buFont typeface="Wingdings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¯’v 5wU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‰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¯’v 7wU</a:t>
            </a:r>
          </a:p>
          <a:p>
            <a:pPr algn="ctr"/>
            <a:endParaRPr lang="en-US" sz="20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5wU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5wU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D`vniYmn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ûeû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GKB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iKg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ïay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m‡nv`i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RvqMvq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K_vwU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k‡li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yBUv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gyL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0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926" y="1066799"/>
            <a:ext cx="315558" cy="304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484" y="1066799"/>
            <a:ext cx="315558" cy="30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042" y="1066799"/>
            <a:ext cx="315558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42" y="10668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506" y="28194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064" y="2819400"/>
            <a:ext cx="315558" cy="3048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181600" y="3657600"/>
            <a:ext cx="569036" cy="256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2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67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4.72222E-6 0.05555 C 4.72222E-6 0.08032 -0.08438 0.11111 -0.15278 0.11111 L -0.30539 0.11111 " pathEditMode="relative" rAng="0" ptsTypes="FfFF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555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5555 C -2.77778E-7 0.08032 -0.08246 0.11111 -0.14913 0.11111 L -0.29809 0.11111 " pathEditMode="relative" rAng="0" ptsTypes="FfFF">
                                      <p:cBhvr>
                                        <p:cTn id="8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13" y="555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1.11111E-6 0.05555 C 1.11111E-6 0.08032 -0.08038 0.11111 -0.14549 0.11111 L -0.29097 0.11111 " pathEditMode="relative" rAng="0" ptsTypes="FfFF"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49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21E-6 L -2.22222E-6 0.05551 C -2.22222E-6 0.08025 -0.05503 0.11101 -0.09982 0.11101 L -0.1993 0.11101 " pathEditMode="relative" rAng="0" ptsTypes="FfFF">
                                      <p:cBhvr>
                                        <p:cTn id="8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65" y="55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46994E-6 L -2.77778E-7 0.06106 C -2.77778E-7 0.08812 -0.1092 0.12211 -0.19809 0.12211 L -0.39601 0.12211 " pathEditMode="relative" rAng="0" ptsTypes="FfFF">
                                      <p:cBhvr>
                                        <p:cTn id="1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9" y="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46994E-6 L 1.11111E-6 0.06106 C 1.11111E-6 0.08812 -0.07517 0.12211 -0.13611 0.12211 L -0.27222 0.12211 " pathEditMode="relative" rAng="0" ptsTypes="FfFF">
                                      <p:cBhvr>
                                        <p:cTn id="1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11" y="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2006"/>
            <a:ext cx="8305800" cy="5024994"/>
          </a:xfrm>
        </p:spPr>
      </p:pic>
    </p:spTree>
    <p:extLst>
      <p:ext uri="{BB962C8B-B14F-4D97-AF65-F5344CB8AC3E}">
        <p14:creationId xmlns:p14="http://schemas.microsoft.com/office/powerpoint/2010/main" val="232092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795</TotalTime>
  <Words>1039</Words>
  <Application>Microsoft Office PowerPoint</Application>
  <PresentationFormat>On-screen Show (4:3)</PresentationFormat>
  <Paragraphs>104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আসসালামু আলাইকুম ওয়া রহমাতুল্লাহ আজকের ক্লাসে সবাইকে শুভেচ্ছা ও স্বাগতম</vt:lpstr>
      <vt:lpstr>পরিচিতি</vt:lpstr>
      <vt:lpstr>اِجْعَلُوا الْاَخَوَاتِ مَعَ الْبَنَاتِ عَصَبَةً রাসুল (স) বলেন, “তোমরা বোনদেরকে কন্যাদের সহিত আসাবা বানিয়ে দাও”। (আসাবা অর্থ - অবশিষ্ট অংশের ওয়ারিশ)  আজকের পাঠ মৃত ব্যক্তির রেখে যাওয়া সম্পদে সহোদরা বোনের প্রাপ্য ওয়ারিশ ।</vt:lpstr>
      <vt:lpstr>PowerPoint Presentation</vt:lpstr>
      <vt:lpstr>PowerPoint Presentation</vt:lpstr>
      <vt:lpstr>আজকের পাঠ বৈমাত্রেয় বোনের প্রাপ্য ওয়ারিশ।</vt:lpstr>
      <vt:lpstr>PowerPoint Presentation</vt:lpstr>
      <vt:lpstr>PowerPoint Presentation</vt:lpstr>
      <vt:lpstr>সবাইকে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আসসালামু আলাইকুম ওয়া রহমাতুল্লাহ আজকের ক্লাসে সবাইকে শুভেচ্ছা ও স্বাগতম</dc:title>
  <dc:creator>FARUK</dc:creator>
  <cp:lastModifiedBy>FARUK</cp:lastModifiedBy>
  <cp:revision>164</cp:revision>
  <dcterms:created xsi:type="dcterms:W3CDTF">2026-07-02T03:27:56Z</dcterms:created>
  <dcterms:modified xsi:type="dcterms:W3CDTF">2026-07-05T02:22:12Z</dcterms:modified>
</cp:coreProperties>
</file>