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162F7-60C6-4871-960A-2DA492864C86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BC9E4-6340-43F8-87C0-2A7C350EF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5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D2857-6A1F-48B1-B487-16D99D79FE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69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0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6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4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7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5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9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1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44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1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8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52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AD433-9303-4E1C-89BC-128F777D31DA}" type="datetimeFigureOut">
              <a:rPr lang="en-US" smtClean="0"/>
              <a:t>10-Jul-26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8079F-A9A2-4373-A263-BEEBFA5C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8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1"/>
            <a:ext cx="8458200" cy="1523999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আসসালামু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আলাইকুম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ওয়া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রহমাতুল্লাহ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আজকের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ক্লাসে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সবাইকে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শুভেচ্ছা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ও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স্বাগতম</a:t>
            </a:r>
            <a:endParaRPr lang="en-US" dirty="0">
              <a:ln>
                <a:solidFill>
                  <a:srgbClr val="C00000"/>
                </a:solidFill>
              </a:ln>
              <a:solidFill>
                <a:srgbClr val="0070C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8153400" cy="4495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81200"/>
            <a:ext cx="84582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12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/>
          <a:lstStyle/>
          <a:p>
            <a:r>
              <a:rPr lang="en-US" sz="6000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26720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পাঠ</a:t>
            </a:r>
            <a:r>
              <a:rPr lang="en-US" sz="3200" u="sng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sz="3200" u="sng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endParaRPr lang="en-US" u="sng" dirty="0">
              <a:latin typeface="SutonnyOMJ" pitchFamily="2" charset="0"/>
              <a:cs typeface="SutonnyOMJ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শ্রেণি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আলিম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বিষয়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ফিকহ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২য়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পত্র</a:t>
            </a:r>
            <a:endParaRPr lang="en-US" sz="3200" dirty="0" smtClean="0">
              <a:latin typeface="SutonnyOMJ" pitchFamily="2" charset="0"/>
              <a:cs typeface="SutonnyOMJ" pitchFamily="2" charset="0"/>
              <a:sym typeface="Wingdings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অধ্যায়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ফারায়েয</a:t>
            </a:r>
            <a:endParaRPr lang="en-US" sz="3200" dirty="0" smtClean="0">
              <a:latin typeface="SutonnyOMJ" pitchFamily="2" charset="0"/>
              <a:cs typeface="SutonnyOMJ" pitchFamily="2" charset="0"/>
              <a:sym typeface="Wingdings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পাঠ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বৈমাত্রেয়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বোনের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প্রাপ্য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ওয়ারিশ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সমূহ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।</a:t>
            </a:r>
            <a:endParaRPr lang="en-US" sz="3200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038600" cy="419100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শিক্ষক</a:t>
            </a:r>
            <a:r>
              <a:rPr lang="en-US" sz="3200" u="sng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sz="3200" u="sng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endParaRPr lang="en-US" dirty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ফারুক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হোসাইন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প্রভাষক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 (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আরবি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)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গাজীপুর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ফাযিল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মাদ্রাসা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শ্রীপুর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, 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গাজীপুর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।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মোবাইল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: ০১৭২৪ ৩৫২ ৯৫৭</a:t>
            </a:r>
            <a:endParaRPr lang="en-US" dirty="0">
              <a:latin typeface="SutonnyOMJ" pitchFamily="2" charset="0"/>
              <a:cs typeface="SutonnyO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06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66749"/>
            <a:ext cx="8153400" cy="5657851"/>
          </a:xfrm>
        </p:spPr>
        <p:txBody>
          <a:bodyPr>
            <a:normAutofit/>
          </a:bodyPr>
          <a:lstStyle/>
          <a:p>
            <a:r>
              <a:rPr lang="ar-SA" sz="4000" dirty="0"/>
              <a:t>اِجْعَلُوا الْاَخَوَاتِ مَعَ الْبَنَاتِ </a:t>
            </a:r>
            <a:r>
              <a:rPr lang="ar-SA" sz="4000" dirty="0" smtClean="0"/>
              <a:t>عَصَبَةً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/>
            </a:r>
            <a:br>
              <a:rPr lang="en-US" sz="4000" dirty="0" smtClean="0">
                <a:latin typeface="SutonnyOMJ" pitchFamily="2" charset="0"/>
                <a:cs typeface="SutonnyOMJ" pitchFamily="2" charset="0"/>
              </a:rPr>
            </a:b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রাসুল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(স)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বলেন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, “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তোমরা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বোনদেরকে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কন্যাদের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সহিত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আসাবা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বানিয়ে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দাও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”।</a:t>
            </a:r>
            <a:br>
              <a:rPr lang="en-US" sz="4000" dirty="0" smtClean="0">
                <a:latin typeface="SutonnyOMJ" pitchFamily="2" charset="0"/>
                <a:cs typeface="SutonnyOMJ" pitchFamily="2" charset="0"/>
              </a:rPr>
            </a:b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(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আসাবা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অর্থ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-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অবশিষ্ট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অংশের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ওয়ারিশ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)</a:t>
            </a:r>
            <a:br>
              <a:rPr lang="en-US" sz="3200" dirty="0" smtClean="0">
                <a:latin typeface="SutonnyOMJ" pitchFamily="2" charset="0"/>
                <a:cs typeface="SutonnyOMJ" pitchFamily="2" charset="0"/>
              </a:rPr>
            </a:br>
            <a:r>
              <a:rPr lang="en-US" sz="2800" dirty="0" smtClean="0">
                <a:latin typeface="SutonnyOMJ" pitchFamily="2" charset="0"/>
                <a:cs typeface="SutonnyOMJ" pitchFamily="2" charset="0"/>
              </a:rPr>
              <a:t/>
            </a:r>
            <a:br>
              <a:rPr lang="en-US" sz="2800" dirty="0" smtClean="0">
                <a:latin typeface="SutonnyOMJ" pitchFamily="2" charset="0"/>
                <a:cs typeface="SutonnyOMJ" pitchFamily="2" charset="0"/>
              </a:rPr>
            </a:br>
            <a:r>
              <a:rPr lang="en-US" u="sng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আজকের</a:t>
            </a:r>
            <a:r>
              <a:rPr lang="en-US" u="sng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u="sng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পাঠ</a:t>
            </a:r>
            <a:r>
              <a:rPr lang="en-US" u="sng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u="sng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মৃত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ব্যক্তির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রেখে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যাওয়া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সম্পদে</a:t>
            </a:r>
            <a:r>
              <a:rPr lang="en-US" sz="3600" dirty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sz="3600" dirty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বৈমাত্রেয়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বোনের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প্রাপ্য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ওয়ারিশ</a:t>
            </a:r>
            <a:r>
              <a:rPr lang="en-US" sz="36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।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02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8001000" cy="1371600"/>
          </a:xfrm>
          <a:ln w="952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4000" u="sng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আজকের</a:t>
            </a:r>
            <a:r>
              <a:rPr lang="en-US" sz="4000" u="sng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u="sng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পাঠ</a:t>
            </a:r>
            <a:r>
              <a:rPr lang="en-US" sz="40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sz="40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sz="40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বৈমাত্রেয়</a:t>
            </a:r>
            <a:r>
              <a:rPr lang="en-US" sz="4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বোনের</a:t>
            </a:r>
            <a:r>
              <a:rPr lang="en-US" sz="4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প্রাপ্য</a:t>
            </a:r>
            <a:r>
              <a:rPr lang="en-US" sz="4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ওয়ারিশ</a:t>
            </a:r>
            <a:r>
              <a:rPr lang="en-US" sz="4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।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Snip Diagonal Corner Rectangle 2"/>
          <p:cNvSpPr/>
          <p:nvPr/>
        </p:nvSpPr>
        <p:spPr>
          <a:xfrm>
            <a:off x="1676400" y="1905000"/>
            <a:ext cx="5562600" cy="1447800"/>
          </a:xfrm>
          <a:prstGeom prst="snip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বৈমাত্রেয়</a:t>
            </a:r>
            <a:r>
              <a:rPr lang="en-US" sz="28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বোনের</a:t>
            </a:r>
            <a:r>
              <a:rPr lang="en-US" sz="28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পরিচয়</a:t>
            </a:r>
            <a:endParaRPr lang="en-US" sz="2800" u="sng" dirty="0" smtClean="0">
              <a:solidFill>
                <a:srgbClr val="C00000"/>
              </a:solidFill>
              <a:latin typeface="SutonnyOMJ" pitchFamily="2" charset="0"/>
              <a:cs typeface="SutonnyOMJ" pitchFamily="2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বৈ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শব্দের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অর্থ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-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ভিন্ন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আলাদা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।</a:t>
            </a:r>
            <a:endParaRPr lang="en-US" sz="2400" dirty="0">
              <a:solidFill>
                <a:srgbClr val="002060"/>
              </a:solidFill>
              <a:latin typeface="SutonnyOMJ" pitchFamily="2" charset="0"/>
              <a:cs typeface="SutonnyOMJ" pitchFamily="2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মাত্রেয়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অর্থ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-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মা</a:t>
            </a:r>
            <a:r>
              <a:rPr lang="en-US" sz="24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।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তাহলে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বৈমাত্রেয়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অর্থ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মাতা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ভিন্ন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।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4" name="Parallelogram 3"/>
          <p:cNvSpPr/>
          <p:nvPr/>
        </p:nvSpPr>
        <p:spPr>
          <a:xfrm>
            <a:off x="685800" y="3581400"/>
            <a:ext cx="3200400" cy="8382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জামাল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ও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তার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১ম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স্ত্রী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আমেনার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ঘরে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দুই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সন্তান</a:t>
            </a:r>
            <a:endParaRPr lang="en-US" sz="2400" dirty="0"/>
          </a:p>
        </p:txBody>
      </p:sp>
      <p:sp>
        <p:nvSpPr>
          <p:cNvPr id="10" name="Parallelogram 9"/>
          <p:cNvSpPr/>
          <p:nvPr/>
        </p:nvSpPr>
        <p:spPr>
          <a:xfrm>
            <a:off x="5181600" y="3581400"/>
            <a:ext cx="3276600" cy="8382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জামাল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ও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তার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২য়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স্ত্রী</a:t>
            </a:r>
            <a:r>
              <a:rPr lang="en-US" sz="24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সাদিয়ার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ঘরে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দুই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সন্তান</a:t>
            </a:r>
            <a:endParaRPr lang="en-US" sz="2400" dirty="0"/>
          </a:p>
        </p:txBody>
      </p:sp>
      <p:sp>
        <p:nvSpPr>
          <p:cNvPr id="11" name="Parallelogram 10"/>
          <p:cNvSpPr/>
          <p:nvPr/>
        </p:nvSpPr>
        <p:spPr>
          <a:xfrm>
            <a:off x="1480958" y="5638800"/>
            <a:ext cx="6139042" cy="914400"/>
          </a:xfrm>
          <a:prstGeom prst="parallelogram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এই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৪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জন</a:t>
            </a:r>
            <a:r>
              <a:rPr lang="en-US" sz="24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পুত্র-কন্যা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পরস্পর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বৈমাত্রেয়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ভাই-বোন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।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তাদের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বাবা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একজন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কিন্তু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মা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আলাদা</a:t>
            </a:r>
            <a:r>
              <a:rPr lang="en-US" sz="24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।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495801"/>
            <a:ext cx="833444" cy="87392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958" y="4495800"/>
            <a:ext cx="805042" cy="8739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156" y="4476551"/>
            <a:ext cx="833444" cy="87392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114" y="4476550"/>
            <a:ext cx="805042" cy="87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03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838200"/>
                <a:ext cx="8610600" cy="58674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(1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‰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GKRb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cwiZ¨³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m¤úwËi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u="sng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2     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gv‡b</a:t>
                </a:r>
                <a:r>
                  <a:rPr lang="en-US" sz="1400" u="sng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-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‡`i †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gvU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e›Ub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msL¨v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</a:t>
                </a:r>
                <a:r>
                  <a:rPr lang="en-US" sz="14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|</a:t>
                </a:r>
                <a:endParaRPr lang="en-US" sz="1400" dirty="0" smtClean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Rvgvj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‰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PvPv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(Av)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(2)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‰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GKvwaK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cwiZ¨³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m¤úwËi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</a:t>
                </a:r>
                <a:r>
                  <a:rPr lang="en-US" sz="1600" u="sng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3                                       |</a:t>
                </a:r>
                <a:endParaRPr lang="en-US" sz="1600" dirty="0" smtClean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mvw`qv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‰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‰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PvPv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(Av)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(3)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‰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ev‡bi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mv‡_ ‰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cÖ‡Z¨K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fvB‡qi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A‡a©K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(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gv_v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wn‡m‡e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Avmvev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)| 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6                      |                                                  </a:t>
                </a:r>
                <a:endParaRPr lang="en-US" sz="1600" u="sng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Kvgvj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‰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‰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‰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fvB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‰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fvB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pPr lvl="0"/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     1                   1                      2                       2</a:t>
                </a:r>
              </a:p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(4)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A_ev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cy‡Îi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A_ev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Aa¯Íb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‰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Aewkó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As‡ki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Avmvev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</a:t>
                </a:r>
                <a:r>
                  <a:rPr lang="en-US" sz="16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2                    |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Kvwigv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‰egv‡Îq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(Av)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1               1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5)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cy‡Îi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Aa¯Íb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wcZv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/ `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v`v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/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Da©Zb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†KD _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‰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ewÂZ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</a:t>
                </a:r>
                <a:r>
                  <a:rPr lang="en-US" sz="16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1              |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Kvwigv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‰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838200"/>
                <a:ext cx="8610600" cy="5867400"/>
              </a:xfrm>
              <a:prstGeom prst="rect">
                <a:avLst/>
              </a:prstGeom>
              <a:blipFill rotWithShape="1">
                <a:blip r:embed="rId2"/>
                <a:stretch>
                  <a:fillRect l="-2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04800" y="145968"/>
            <a:ext cx="8610600" cy="53983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cixÿvq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hfv‡e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DËi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wjL‡e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|  </a:t>
            </a:r>
            <a:r>
              <a:rPr lang="en-US" sz="2400" u="sng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9bs </a:t>
            </a:r>
            <a:r>
              <a:rPr lang="en-US" sz="2400" u="sng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cÖ</a:t>
            </a:r>
            <a:r>
              <a:rPr lang="en-US" sz="2400" u="sng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: D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: - ‰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egv‡Îq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¯’v 7 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2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h_v</a:t>
            </a:r>
            <a:r>
              <a:rPr lang="en-US" sz="2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:</a:t>
            </a:r>
            <a:endParaRPr lang="en-US" sz="2000" dirty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084" y="1295400"/>
            <a:ext cx="315558" cy="304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642" y="1295399"/>
            <a:ext cx="315558" cy="304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326" y="2590800"/>
            <a:ext cx="315558" cy="304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442" y="2590800"/>
            <a:ext cx="315558" cy="304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884" y="2590800"/>
            <a:ext cx="315558" cy="304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774" y="3657600"/>
            <a:ext cx="315558" cy="304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890" y="3657600"/>
            <a:ext cx="315558" cy="3048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332" y="3657600"/>
            <a:ext cx="315558" cy="304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484" y="4648201"/>
            <a:ext cx="315558" cy="3048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042" y="4648200"/>
            <a:ext cx="315558" cy="304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5326" y="3657600"/>
            <a:ext cx="315558" cy="304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442" y="3657600"/>
            <a:ext cx="315558" cy="3048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0884" y="3657600"/>
            <a:ext cx="315558" cy="3048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642" y="5791200"/>
            <a:ext cx="315558" cy="30480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3692785" y="5839541"/>
            <a:ext cx="569036" cy="2564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ewÂZ</a:t>
            </a:r>
            <a:endParaRPr lang="en-US" sz="1200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46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4.18131E-6 L -0.00017 0.04995 C -0.00017 0.07215 -0.11042 0.0999 -0.19983 0.0999 L -0.39809 0.0999 " pathEditMode="relative" rAng="0" ptsTypes="FfFF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96" y="4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18131E-6 L 1.11111E-6 0.04995 C 1.11111E-6 0.07215 -0.07865 0.0999 -0.14132 0.0999 L -0.28264 0.0999 " pathEditMode="relative" rAng="0" ptsTypes="FfFF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32" y="4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 L 4.72222E-6 0.04444 C 4.72222E-6 0.06435 -0.08438 0.08889 -0.15278 0.08889 L -0.30539 0.08889 " pathEditMode="relative" rAng="0" ptsTypes="FfFF">
                                      <p:cBhvr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78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 L -2.77778E-7 0.04444 C -2.77778E-7 0.06435 -0.05937 0.08889 -0.10746 0.08889 L -0.21476 0.08889 " pathEditMode="relative" rAng="0" ptsTypes="FfFF">
                                      <p:cBhvr>
                                        <p:cTn id="5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47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 L 1.11111E-6 0.04444 C 1.11111E-6 0.06435 -0.03438 0.08889 -0.06215 0.08889 L -0.12431 0.08889 " pathEditMode="relative" rAng="0" ptsTypes="FfFF">
                                      <p:cBhvr>
                                        <p:cTn id="5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15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3.33333E-6 0.03888 C 3.33333E-6 0.05625 -0.13507 0.07777 -0.24479 0.07777 L -0.48959 0.07777 " pathEditMode="relative" rAng="0" ptsTypes="FfFF">
                                      <p:cBhvr>
                                        <p:cTn id="9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79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4.72222E-6 0.03888 C 4.72222E-6 0.05625 -0.11042 0.07777 -0.2 0.07777 L -0.39914 0.07777 " pathEditMode="relative" rAng="0" ptsTypes="FfFF">
                                      <p:cBhvr>
                                        <p:cTn id="10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65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3.88889E-6 0.03888 C -3.88889E-6 0.05625 -0.08316 0.07777 -0.15017 0.07777 L -0.30034 0.07777 " pathEditMode="relative" rAng="0" ptsTypes="FfFF">
                                      <p:cBhvr>
                                        <p:cTn id="10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17" y="3889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L -1.94444E-6 0.03888 C -1.94444E-6 0.05625 -0.08455 0.07777 -0.15278 0.07777 L -0.30538 0.07777 " pathEditMode="relative" rAng="0" ptsTypes="FfFF">
                                      <p:cBhvr>
                                        <p:cTn id="10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78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3.05556E-6 0.03888 C 3.05556E-6 0.05625 -0.06163 0.07777 -0.11163 0.07777 L -0.22309 0.07777 " pathEditMode="relative" rAng="0" ptsTypes="FfFF">
                                      <p:cBhvr>
                                        <p:cTn id="1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63" y="3889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44444E-6 L 4.44444E-6 0.03888 C 4.44444E-6 0.05625 -0.06164 0.07777 -0.11164 0.07777 L -0.22309 0.07777 " pathEditMode="relative" rAng="0" ptsTypes="FfFF">
                                      <p:cBhvr>
                                        <p:cTn id="1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63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 L -3.61111E-6 0.04444 C -3.61111E-6 0.06343 -0.07361 0.08889 -0.13298 0.08889 L -0.26475 0.08889 " pathEditMode="relative" rAng="0" ptsTypes="FfFF">
                                      <p:cBhvr>
                                        <p:cTn id="1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47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-2.22222E-6 0.04444 C -2.22222E-6 0.06389 -0.0368 0.08889 -0.06632 0.08889 L -0.13264 0.08889 " pathEditMode="relative" rAng="0" ptsTypes="FfFF">
                                      <p:cBhvr>
                                        <p:cTn id="1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32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93987E-6 L -2.22222E-6 0.03331 C -2.22222E-6 0.04788 -0.03906 0.06661 -0.07048 0.06661 L -0.14097 0.06661 " pathEditMode="relative" rAng="0" ptsTypes="FfFF">
                                      <p:cBhvr>
                                        <p:cTn id="14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49" y="33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111E-6 L 4.16667E-6 0.03148 C 4.16667E-6 0.0456 -0.02362 0.06319 -0.04254 0.06319 L -0.0849 0.06319 " pathEditMode="relative" rAng="0" ptsTypes="FfFF">
                                      <p:cBhvr>
                                        <p:cTn id="1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3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20" grpId="0" animBg="1"/>
      <p:bldP spid="2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Snip Diagonal Corner Rectangle 1"/>
              <p:cNvSpPr/>
              <p:nvPr/>
            </p:nvSpPr>
            <p:spPr>
              <a:xfrm>
                <a:off x="304800" y="304800"/>
                <a:ext cx="8458200" cy="3733800"/>
              </a:xfrm>
              <a:prstGeom prst="snip2Diag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(6)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1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Rb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‰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cwiZ¨³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m¤úwËi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endParaRPr lang="en-US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</a:t>
                </a:r>
                <a:r>
                  <a:rPr lang="en-US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6     i`: 4                    </a:t>
                </a:r>
                <a:r>
                  <a:rPr lang="en-US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|</a:t>
                </a:r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Kvgvj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‰</a:t>
                </a:r>
                <a:r>
                  <a:rPr lang="en-US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6</m:t>
                        </m:r>
                      </m:den>
                    </m:f>
                  </m:oMath>
                </a14:m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3                     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</a:t>
                </a:r>
              </a:p>
              <a:p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(7)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†</a:t>
                </a:r>
                <a:r>
                  <a:rPr lang="en-US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GKvwaK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ˆ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ewÂZ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n‡e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‡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endParaRPr lang="en-US" dirty="0" smtClean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u="sng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</a:t>
                </a:r>
                <a:r>
                  <a:rPr lang="en-US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3     i`: 2                                     </a:t>
                </a:r>
                <a:r>
                  <a:rPr lang="en-US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|</a:t>
                </a:r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Rvgvj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m‡nv`iv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‰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egv‡Îq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†</a:t>
                </a:r>
                <a:r>
                  <a:rPr lang="en-US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evb</a:t>
                </a:r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   1                   </a:t>
                </a:r>
                <a:r>
                  <a:rPr lang="en-US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1 </a:t>
                </a:r>
                <a:endParaRPr lang="en-US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2" name="Snip Diagonal Corner 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"/>
                <a:ext cx="8458200" cy="3733800"/>
              </a:xfrm>
              <a:prstGeom prst="snip2Diag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>
          <a:xfrm>
            <a:off x="457200" y="4343400"/>
            <a:ext cx="8305800" cy="22098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u="sng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g‡b</a:t>
            </a:r>
            <a:r>
              <a:rPr lang="en-US" sz="2400" u="sng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u="sng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ivL‡e</a:t>
            </a:r>
            <a:endParaRPr lang="en-US" sz="2400" u="sng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  <a:p>
            <a:pPr marL="342900" indent="-342900" algn="ctr">
              <a:buFont typeface="Wingdings" pitchFamily="2" charset="2"/>
              <a:buChar char="v"/>
            </a:pP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m‡nv`iv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¯’v 5wU</a:t>
            </a:r>
          </a:p>
          <a:p>
            <a:pPr marL="342900" indent="-342900" algn="ctr"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‰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egv‡Îq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¯’v 7wU</a:t>
            </a:r>
          </a:p>
          <a:p>
            <a:pPr algn="ctr"/>
            <a:endParaRPr lang="en-US" sz="20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m‡nv`iv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cÖ_g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5wU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Avi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ˆ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egv‡Îq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cÖ_g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5wU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D`vniYmn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ûeû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GKB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iKg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ïay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m‡nv`i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RvqMvq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ˆ</a:t>
            </a:r>
            <a:r>
              <a:rPr lang="en-US" sz="20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egv‡Îq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K_vwU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w`‡e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Avi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ˆ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egv‡Îq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ev‡bi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k‡li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yBUv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gyL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¯’ </a:t>
            </a:r>
            <a:r>
              <a:rPr lang="en-US" sz="20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Ki‡e</a:t>
            </a:r>
            <a:r>
              <a:rPr lang="en-US" sz="2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0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926" y="1066799"/>
            <a:ext cx="315558" cy="304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484" y="1066799"/>
            <a:ext cx="315558" cy="304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042" y="1066799"/>
            <a:ext cx="315558" cy="304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842" y="1066800"/>
            <a:ext cx="315558" cy="304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5506" y="2819400"/>
            <a:ext cx="315558" cy="304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064" y="2819400"/>
            <a:ext cx="315558" cy="3048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181600" y="3657600"/>
            <a:ext cx="569036" cy="2564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ewÂZ</a:t>
            </a:r>
            <a:endParaRPr lang="en-US" sz="1200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49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22222E-6 L 4.72222E-6 0.05555 C 4.72222E-6 0.08032 -0.08438 0.11111 -0.15278 0.11111 L -0.30539 0.11111 " pathEditMode="relative" rAng="0" ptsTypes="FfFF">
                                      <p:cBhvr>
                                        <p:cTn id="8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78" y="5556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2.77778E-7 0.05555 C -2.77778E-7 0.08032 -0.08246 0.11111 -0.14913 0.11111 L -0.29809 0.11111 " pathEditMode="relative" rAng="0" ptsTypes="FfFF">
                                      <p:cBhvr>
                                        <p:cTn id="8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13" y="5556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1.11111E-6 0.05555 C 1.11111E-6 0.08032 -0.08038 0.11111 -0.14549 0.11111 L -0.29097 0.11111 " pathEditMode="relative" rAng="0" ptsTypes="FfFF">
                                      <p:cBhvr>
                                        <p:cTn id="8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49" y="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321E-6 L -2.22222E-6 0.05551 C -2.22222E-6 0.08025 -0.05503 0.11101 -0.09982 0.11101 L -0.1993 0.11101 " pathEditMode="relative" rAng="0" ptsTypes="FfFF">
                                      <p:cBhvr>
                                        <p:cTn id="8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65" y="55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46994E-6 L -2.77778E-7 0.06106 C -2.77778E-7 0.08812 -0.1092 0.12211 -0.19809 0.12211 L -0.39601 0.12211 " pathEditMode="relative" rAng="0" ptsTypes="FfFF">
                                      <p:cBhvr>
                                        <p:cTn id="1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09" y="6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46994E-6 L 1.11111E-6 0.06106 C 1.11111E-6 0.08812 -0.07517 0.12211 -0.13611 0.12211 L -0.27222 0.12211 " pathEditMode="relative" rAng="0" ptsTypes="FfFF">
                                      <p:cBhvr>
                                        <p:cTn id="1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11" y="6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সবাইকে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ধন্যবাদ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52006"/>
            <a:ext cx="8305800" cy="5024994"/>
          </a:xfrm>
        </p:spPr>
      </p:pic>
    </p:spTree>
    <p:extLst>
      <p:ext uri="{BB962C8B-B14F-4D97-AF65-F5344CB8AC3E}">
        <p14:creationId xmlns:p14="http://schemas.microsoft.com/office/powerpoint/2010/main" val="174056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603</Words>
  <Application>Microsoft Office PowerPoint</Application>
  <PresentationFormat>On-screen Show (4:3)</PresentationFormat>
  <Paragraphs>65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আসসালামু আলাইকুম ওয়া রহমাতুল্লাহ আজকের ক্লাসে সবাইকে শুভেচ্ছা ও স্বাগতম</vt:lpstr>
      <vt:lpstr>পরিচিতি</vt:lpstr>
      <vt:lpstr>اِجْعَلُوا الْاَخَوَاتِ مَعَ الْبَنَاتِ عَصَبَةً রাসুল (স) বলেন, “তোমরা বোনদেরকে কন্যাদের সহিত আসাবা বানিয়ে দাও”। (আসাবা অর্থ - অবশিষ্ট অংশের ওয়ারিশ)  আজকের পাঠ মৃত ব্যক্তির রেখে যাওয়া সম্পদে বৈমাত্রেয় বোনের প্রাপ্য ওয়ারিশ ।</vt:lpstr>
      <vt:lpstr>আজকের পাঠ বৈমাত্রেয় বোনের প্রাপ্য ওয়ারিশ।</vt:lpstr>
      <vt:lpstr>PowerPoint Presentation</vt:lpstr>
      <vt:lpstr>PowerPoint Presentation</vt:lpstr>
      <vt:lpstr>সবাইকে 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আসসালামু আলাইকুম ওয়া রহমাতুল্লাহ আজকের ক্লাসে সবাইকে শুভেচ্ছা ও স্বাগতম</dc:title>
  <dc:creator>FARUK</dc:creator>
  <cp:lastModifiedBy>FARUK</cp:lastModifiedBy>
  <cp:revision>1</cp:revision>
  <dcterms:created xsi:type="dcterms:W3CDTF">2026-07-10T03:48:52Z</dcterms:created>
  <dcterms:modified xsi:type="dcterms:W3CDTF">2026-07-10T03:51:15Z</dcterms:modified>
</cp:coreProperties>
</file>