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61" r:id="rId5"/>
    <p:sldId id="257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7578-86AB-414C-ACD7-BEADB954A155}" type="datetimeFigureOut">
              <a:rPr lang="en-US" smtClean="0"/>
              <a:t>08-Jul-26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3D6C-B89E-4A1C-8109-E8BDEBD5F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995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7578-86AB-414C-ACD7-BEADB954A155}" type="datetimeFigureOut">
              <a:rPr lang="en-US" smtClean="0"/>
              <a:t>08-Jul-26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3D6C-B89E-4A1C-8109-E8BDEBD5F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48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7578-86AB-414C-ACD7-BEADB954A155}" type="datetimeFigureOut">
              <a:rPr lang="en-US" smtClean="0"/>
              <a:t>08-Jul-26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3D6C-B89E-4A1C-8109-E8BDEBD5F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14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7578-86AB-414C-ACD7-BEADB954A155}" type="datetimeFigureOut">
              <a:rPr lang="en-US" smtClean="0"/>
              <a:t>08-Jul-26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3D6C-B89E-4A1C-8109-E8BDEBD5F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04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7578-86AB-414C-ACD7-BEADB954A155}" type="datetimeFigureOut">
              <a:rPr lang="en-US" smtClean="0"/>
              <a:t>08-Jul-26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3D6C-B89E-4A1C-8109-E8BDEBD5F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7578-86AB-414C-ACD7-BEADB954A155}" type="datetimeFigureOut">
              <a:rPr lang="en-US" smtClean="0"/>
              <a:t>08-Jul-26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3D6C-B89E-4A1C-8109-E8BDEBD5F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29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7578-86AB-414C-ACD7-BEADB954A155}" type="datetimeFigureOut">
              <a:rPr lang="en-US" smtClean="0"/>
              <a:t>08-Jul-26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3D6C-B89E-4A1C-8109-E8BDEBD5F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40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7578-86AB-414C-ACD7-BEADB954A155}" type="datetimeFigureOut">
              <a:rPr lang="en-US" smtClean="0"/>
              <a:t>08-Jul-26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3D6C-B89E-4A1C-8109-E8BDEBD5F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60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7578-86AB-414C-ACD7-BEADB954A155}" type="datetimeFigureOut">
              <a:rPr lang="en-US" smtClean="0"/>
              <a:t>08-Jul-26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3D6C-B89E-4A1C-8109-E8BDEBD5F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28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7578-86AB-414C-ACD7-BEADB954A155}" type="datetimeFigureOut">
              <a:rPr lang="en-US" smtClean="0"/>
              <a:t>08-Jul-26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3D6C-B89E-4A1C-8109-E8BDEBD5F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6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7578-86AB-414C-ACD7-BEADB954A155}" type="datetimeFigureOut">
              <a:rPr lang="en-US" smtClean="0"/>
              <a:t>08-Jul-26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3D6C-B89E-4A1C-8109-E8BDEBD5F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949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A7578-86AB-414C-ACD7-BEADB954A155}" type="datetimeFigureOut">
              <a:rPr lang="en-US" smtClean="0"/>
              <a:t>08-Jul-26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83D6C-B89E-4A1C-8109-E8BDEBD5F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49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13" Type="http://schemas.openxmlformats.org/officeDocument/2006/relationships/image" Target="../media/image16.jpg"/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12" Type="http://schemas.openxmlformats.org/officeDocument/2006/relationships/image" Target="../media/image15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11" Type="http://schemas.openxmlformats.org/officeDocument/2006/relationships/image" Target="../media/image14.jpg"/><Relationship Id="rId5" Type="http://schemas.openxmlformats.org/officeDocument/2006/relationships/image" Target="../media/image8.jpg"/><Relationship Id="rId10" Type="http://schemas.openxmlformats.org/officeDocument/2006/relationships/image" Target="../media/image13.jpg"/><Relationship Id="rId4" Type="http://schemas.openxmlformats.org/officeDocument/2006/relationships/image" Target="../media/image7.jpg"/><Relationship Id="rId9" Type="http://schemas.openxmlformats.org/officeDocument/2006/relationships/image" Target="../media/image12.jpg"/><Relationship Id="rId14" Type="http://schemas.openxmlformats.org/officeDocument/2006/relationships/image" Target="../media/image1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1"/>
            <a:ext cx="8458200" cy="1523999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আসসালামু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আলাইকুম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ওয়া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রহমাতুল্লাহ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</a:b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আজকের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ক্লাসে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সবাইকে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শুভেচ্ছা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 ও </a:t>
            </a:r>
            <a:r>
              <a:rPr lang="en-US" dirty="0" err="1" smtClean="0">
                <a:ln>
                  <a:solidFill>
                    <a:srgbClr val="C00000"/>
                  </a:solidFill>
                </a:ln>
                <a:solidFill>
                  <a:srgbClr val="0070C0"/>
                </a:solidFill>
                <a:latin typeface="SutonnyOMJ" pitchFamily="2" charset="0"/>
                <a:cs typeface="SutonnyOMJ" pitchFamily="2" charset="0"/>
              </a:rPr>
              <a:t>স্বাগতম</a:t>
            </a:r>
            <a:endParaRPr lang="en-US" dirty="0">
              <a:ln>
                <a:solidFill>
                  <a:srgbClr val="C00000"/>
                </a:solidFill>
              </a:ln>
              <a:solidFill>
                <a:srgbClr val="0070C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05000"/>
            <a:ext cx="8153400" cy="4495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981200"/>
            <a:ext cx="84582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42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/>
          <a:lstStyle/>
          <a:p>
            <a:r>
              <a:rPr lang="en-US" sz="6000" dirty="0" err="1" smtClean="0">
                <a:latin typeface="SutonnyOMJ" pitchFamily="2" charset="0"/>
                <a:cs typeface="SutonnyOMJ" pitchFamily="2" charset="0"/>
              </a:rPr>
              <a:t>পরিচিতি</a:t>
            </a:r>
            <a:endParaRPr lang="en-US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4267200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u="sng" dirty="0" err="1" smtClean="0">
                <a:latin typeface="SutonnyOMJ" pitchFamily="2" charset="0"/>
                <a:cs typeface="SutonnyOMJ" pitchFamily="2" charset="0"/>
              </a:rPr>
              <a:t>পাঠ</a:t>
            </a:r>
            <a:r>
              <a:rPr lang="en-US" sz="3200" u="sng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u="sng" dirty="0" err="1" smtClean="0">
                <a:latin typeface="SutonnyOMJ" pitchFamily="2" charset="0"/>
                <a:cs typeface="SutonnyOMJ" pitchFamily="2" charset="0"/>
              </a:rPr>
              <a:t>পরিচিতি</a:t>
            </a:r>
            <a:endParaRPr lang="en-US" sz="3200" u="sng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endParaRPr lang="en-US" u="sng" dirty="0">
              <a:latin typeface="SutonnyOMJ" pitchFamily="2" charset="0"/>
              <a:cs typeface="SutonnyOMJ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শ্রেণি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আলিম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বিষয়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ফিকহ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২য়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পত্র</a:t>
            </a:r>
            <a:endParaRPr lang="en-US" sz="3200" dirty="0" smtClean="0">
              <a:latin typeface="SutonnyOMJ" pitchFamily="2" charset="0"/>
              <a:cs typeface="SutonnyOMJ" pitchFamily="2" charset="0"/>
              <a:sym typeface="Wingdings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অধ্যায়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ফারায়েয</a:t>
            </a:r>
            <a:endParaRPr lang="en-US" sz="3200" dirty="0" smtClean="0">
              <a:latin typeface="SutonnyOMJ" pitchFamily="2" charset="0"/>
              <a:cs typeface="SutonnyOMJ" pitchFamily="2" charset="0"/>
              <a:sym typeface="Wingdings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পাঠ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: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  <a:sym typeface="Wingdings"/>
              </a:rPr>
              <a:t>মুনাসাখা</a:t>
            </a:r>
            <a:r>
              <a:rPr lang="en-US" sz="3200" dirty="0" smtClean="0">
                <a:latin typeface="SutonnyOMJ" pitchFamily="2" charset="0"/>
                <a:cs typeface="SutonnyOMJ" pitchFamily="2" charset="0"/>
                <a:sym typeface="Wingdings"/>
              </a:rPr>
              <a:t>।</a:t>
            </a:r>
            <a:endParaRPr lang="en-US" sz="3200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038600" cy="4191000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u="sng" dirty="0" err="1" smtClean="0">
                <a:latin typeface="SutonnyOMJ" pitchFamily="2" charset="0"/>
                <a:cs typeface="SutonnyOMJ" pitchFamily="2" charset="0"/>
              </a:rPr>
              <a:t>শিক্ষক</a:t>
            </a:r>
            <a:r>
              <a:rPr lang="en-US" sz="3200" u="sng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u="sng" dirty="0" err="1" smtClean="0">
                <a:latin typeface="SutonnyOMJ" pitchFamily="2" charset="0"/>
                <a:cs typeface="SutonnyOMJ" pitchFamily="2" charset="0"/>
              </a:rPr>
              <a:t>পরিচিতি</a:t>
            </a:r>
            <a:endParaRPr lang="en-US" sz="3200" u="sng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endParaRPr lang="en-US" dirty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ফারুক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হোসাইন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প্রভাষক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 (</a:t>
            </a: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আরবি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)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গাজীপুর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ফাযিল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মাদ্রাসা</a:t>
            </a:r>
            <a:endParaRPr lang="en-US" sz="3200" dirty="0" smtClean="0">
              <a:latin typeface="SutonnyOMJ" pitchFamily="2" charset="0"/>
              <a:cs typeface="SutonnyOMJ" pitchFamily="2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শ্রীপুর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, </a:t>
            </a: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গাজীপুর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।</a:t>
            </a:r>
          </a:p>
          <a:p>
            <a:pPr marL="0" indent="0" algn="ctr">
              <a:buNone/>
            </a:pPr>
            <a:r>
              <a:rPr lang="en-US" sz="3200" dirty="0" err="1" smtClean="0">
                <a:latin typeface="SutonnyOMJ" pitchFamily="2" charset="0"/>
                <a:cs typeface="SutonnyOMJ" pitchFamily="2" charset="0"/>
              </a:rPr>
              <a:t>মোবাইল</a:t>
            </a:r>
            <a:r>
              <a:rPr lang="en-US" sz="3200" dirty="0" smtClean="0">
                <a:latin typeface="SutonnyOMJ" pitchFamily="2" charset="0"/>
                <a:cs typeface="SutonnyOMJ" pitchFamily="2" charset="0"/>
              </a:rPr>
              <a:t>: ০১৭২৪ ৩৫২ ৯৫৭</a:t>
            </a:r>
            <a:endParaRPr lang="en-US" dirty="0">
              <a:latin typeface="SutonnyOMJ" pitchFamily="2" charset="0"/>
              <a:cs typeface="SutonnyO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04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 tmFilter="0,0; .5, 1; 1, 1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 tmFilter="0,0; .5, 1; 1, 1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 tmFilter="0,0; .5, 1; 1, 1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 tmFilter="0,0; .5, 1; 1, 1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457200" y="457200"/>
            <a:ext cx="8229600" cy="6019800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u="sng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cixÿvq</a:t>
            </a:r>
            <a:r>
              <a:rPr lang="en-US" sz="3000" u="sng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‡</a:t>
            </a:r>
            <a:r>
              <a:rPr lang="en-US" sz="3000" u="sng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hfv‡e</a:t>
            </a:r>
            <a:r>
              <a:rPr lang="en-US" sz="3000" u="sng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000" u="sng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gybvmvLv</a:t>
            </a:r>
            <a:r>
              <a:rPr lang="en-US" sz="3000" u="sng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000" u="sng" dirty="0" err="1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Av‡m</a:t>
            </a:r>
            <a:endParaRPr lang="en-US" sz="3000" u="sng" dirty="0" smtClean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  <a:p>
            <a:pPr algn="ctr"/>
            <a:endParaRPr lang="en-US" sz="2800" u="sng" dirty="0" smtClean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  <a:p>
            <a:pPr algn="r"/>
            <a:r>
              <a:rPr lang="ar-SA" sz="2800" dirty="0" smtClean="0">
                <a:solidFill>
                  <a:schemeClr val="tx1"/>
                </a:solidFill>
                <a:latin typeface="SutonnyOMJ" pitchFamily="2" charset="0"/>
              </a:rPr>
              <a:t>السوال </a:t>
            </a:r>
            <a:r>
              <a:rPr lang="ar-SA" sz="2800" dirty="0">
                <a:solidFill>
                  <a:schemeClr val="tx1"/>
                </a:solidFill>
                <a:latin typeface="SutonnyOMJ" pitchFamily="2" charset="0"/>
              </a:rPr>
              <a:t>: ماتت امرأة عن زوج وبنت واخت لاب </a:t>
            </a:r>
            <a:r>
              <a:rPr lang="ar-SA" sz="2800" dirty="0" smtClean="0">
                <a:solidFill>
                  <a:schemeClr val="tx1"/>
                </a:solidFill>
                <a:latin typeface="SutonnyOMJ" pitchFamily="2" charset="0"/>
              </a:rPr>
              <a:t>–  ثم </a:t>
            </a:r>
            <a:r>
              <a:rPr lang="ar-SA" sz="2800" dirty="0">
                <a:solidFill>
                  <a:schemeClr val="tx1"/>
                </a:solidFill>
                <a:latin typeface="SutonnyOMJ" pitchFamily="2" charset="0"/>
              </a:rPr>
              <a:t>ماتت البنت </a:t>
            </a:r>
            <a:r>
              <a:rPr lang="ar-SA" sz="2800" dirty="0" smtClean="0">
                <a:solidFill>
                  <a:schemeClr val="tx1"/>
                </a:solidFill>
                <a:latin typeface="SutonnyOMJ" pitchFamily="2" charset="0"/>
              </a:rPr>
              <a:t>عن </a:t>
            </a:r>
            <a:r>
              <a:rPr lang="ar-SA" sz="2800" dirty="0">
                <a:solidFill>
                  <a:schemeClr val="tx1"/>
                </a:solidFill>
                <a:latin typeface="SutonnyOMJ" pitchFamily="2" charset="0"/>
              </a:rPr>
              <a:t>زوج وبنتين واخت – </a:t>
            </a:r>
            <a:r>
              <a:rPr lang="ar-SA" sz="2800" dirty="0" smtClean="0">
                <a:solidFill>
                  <a:schemeClr val="tx1"/>
                </a:solidFill>
                <a:latin typeface="SutonnyOMJ" pitchFamily="2" charset="0"/>
              </a:rPr>
              <a:t> </a:t>
            </a:r>
            <a:r>
              <a:rPr lang="ar-SA" sz="2800" dirty="0">
                <a:solidFill>
                  <a:schemeClr val="tx1"/>
                </a:solidFill>
                <a:latin typeface="SutonnyOMJ" pitchFamily="2" charset="0"/>
              </a:rPr>
              <a:t>ثم ماتت الاخت عن بنتين وابن –</a:t>
            </a:r>
            <a:endParaRPr lang="en-US" sz="2800" dirty="0" smtClean="0">
              <a:solidFill>
                <a:schemeClr val="tx1"/>
              </a:solidFill>
              <a:latin typeface="SutonnyOMJ" pitchFamily="2" charset="0"/>
            </a:endParaRPr>
          </a:p>
          <a:p>
            <a:pPr algn="r"/>
            <a:r>
              <a:rPr lang="ar-SA" sz="2800" dirty="0" smtClean="0">
                <a:solidFill>
                  <a:schemeClr val="tx1"/>
                </a:solidFill>
                <a:latin typeface="SutonnyOMJ" pitchFamily="2" charset="0"/>
              </a:rPr>
              <a:t>فكيف </a:t>
            </a:r>
            <a:r>
              <a:rPr lang="ar-SA" sz="2800" dirty="0">
                <a:solidFill>
                  <a:schemeClr val="tx1"/>
                </a:solidFill>
                <a:latin typeface="SutonnyOMJ" pitchFamily="2" charset="0"/>
              </a:rPr>
              <a:t>التصحيح والمناسخة </a:t>
            </a:r>
            <a:r>
              <a:rPr lang="ar-SA" sz="2800" dirty="0" smtClean="0">
                <a:solidFill>
                  <a:schemeClr val="tx1"/>
                </a:solidFill>
                <a:latin typeface="SutonnyOMJ" pitchFamily="2" charset="0"/>
              </a:rPr>
              <a:t>؟</a:t>
            </a:r>
            <a:endParaRPr lang="en-US" sz="2800" dirty="0">
              <a:solidFill>
                <a:schemeClr val="tx1"/>
              </a:solidFill>
              <a:latin typeface="SutonnyOMJ" pitchFamily="2" charset="0"/>
              <a:cs typeface="SutonnyOMJ" pitchFamily="2" charset="0"/>
              <a:sym typeface="Wingdings"/>
            </a:endParaRPr>
          </a:p>
          <a:p>
            <a:endParaRPr lang="en-US" sz="2000" dirty="0">
              <a:solidFill>
                <a:schemeClr val="tx1"/>
              </a:solidFill>
              <a:latin typeface="SutonnyOMJ" pitchFamily="2" charset="0"/>
              <a:cs typeface="SutonnyOMJ" pitchFamily="2" charset="0"/>
              <a:sym typeface="Wingdings"/>
            </a:endParaRPr>
          </a:p>
          <a:p>
            <a:endParaRPr lang="en-US" sz="2000" dirty="0" smtClean="0">
              <a:solidFill>
                <a:schemeClr val="tx1"/>
              </a:solidFill>
              <a:latin typeface="SutonnyOMJ" pitchFamily="2" charset="0"/>
              <a:cs typeface="SutonnyOMJ" pitchFamily="2" charset="0"/>
              <a:sym typeface="Wingdings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  <a:sym typeface="Wingdings"/>
              </a:rPr>
              <a:t></a:t>
            </a:r>
            <a:r>
              <a:rPr lang="bn-IN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এক </a:t>
            </a:r>
            <a:r>
              <a:rPr lang="bn-IN" sz="28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স্ত্রীলোক তার স্বামী</a:t>
            </a:r>
            <a:r>
              <a:rPr lang="en-US" sz="28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,</a:t>
            </a:r>
            <a:r>
              <a:rPr lang="bn-IN" sz="28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কন্যা ও </a:t>
            </a:r>
            <a:r>
              <a:rPr lang="bn-IN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বৈমাত্রেয় </a:t>
            </a:r>
            <a:r>
              <a:rPr lang="bn-IN" sz="28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বোন রেখে মারা গেল</a:t>
            </a:r>
            <a:r>
              <a:rPr lang="bn-IN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।</a:t>
            </a:r>
            <a:r>
              <a:rPr lang="en-US" sz="28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অতঃপর </a:t>
            </a:r>
            <a:r>
              <a:rPr lang="bn-IN" sz="28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কন্যা তার স্বামী</a:t>
            </a:r>
            <a:r>
              <a:rPr lang="en-US" sz="28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, </a:t>
            </a:r>
            <a:r>
              <a:rPr lang="bn-IN" sz="28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দুই কন্যা ও বোন রেখে মারা</a:t>
            </a:r>
            <a:r>
              <a:rPr lang="en-US" sz="28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28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গেল</a:t>
            </a:r>
            <a:r>
              <a:rPr lang="bn-IN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।</a:t>
            </a:r>
            <a:r>
              <a:rPr lang="en-US" sz="28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অতঃপর </a:t>
            </a:r>
            <a:r>
              <a:rPr lang="bn-IN" sz="28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বোন তার দুই মেয়ে ও এক পুত্র রেখে মারা </a:t>
            </a:r>
            <a:r>
              <a:rPr lang="bn-IN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গেল</a:t>
            </a:r>
            <a:r>
              <a:rPr lang="en-US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।</a:t>
            </a:r>
          </a:p>
          <a:p>
            <a:r>
              <a:rPr lang="en-US" sz="28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এক্ষেত্রে</a:t>
            </a:r>
            <a:r>
              <a:rPr lang="en-US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তাসহীহ</a:t>
            </a:r>
            <a:r>
              <a:rPr lang="en-US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ও </a:t>
            </a:r>
            <a:r>
              <a:rPr lang="en-US" sz="28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মুনাসাখা</a:t>
            </a:r>
            <a:r>
              <a:rPr lang="en-US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কিভাবে</a:t>
            </a:r>
            <a:r>
              <a:rPr lang="en-US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হবে</a:t>
            </a:r>
            <a:r>
              <a:rPr lang="en-US" sz="28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?</a:t>
            </a:r>
          </a:p>
          <a:p>
            <a:endParaRPr lang="en-US" sz="2000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(</a:t>
            </a:r>
            <a:r>
              <a:rPr lang="en-US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২টি </a:t>
            </a:r>
            <a:r>
              <a:rPr lang="en-US" sz="2400" dirty="0" err="1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মুনাসাখা</a:t>
            </a:r>
            <a:r>
              <a:rPr lang="en-US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আসবে</a:t>
            </a:r>
            <a:r>
              <a:rPr lang="en-US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, ১টির </a:t>
            </a:r>
            <a:r>
              <a:rPr lang="en-US" sz="2400" dirty="0" err="1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উত্তর</a:t>
            </a:r>
            <a:r>
              <a:rPr lang="en-US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দিতে</a:t>
            </a:r>
            <a:r>
              <a:rPr lang="en-US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হবে</a:t>
            </a:r>
            <a:r>
              <a:rPr lang="en-US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-</a:t>
            </a:r>
            <a:r>
              <a:rPr lang="en-US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১০ </a:t>
            </a:r>
            <a:r>
              <a:rPr lang="en-US" sz="24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নম্বর</a:t>
            </a:r>
            <a:r>
              <a:rPr lang="en-US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28245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Diagonal Corner Rectangle 1"/>
          <p:cNvSpPr/>
          <p:nvPr/>
        </p:nvSpPr>
        <p:spPr>
          <a:xfrm>
            <a:off x="228600" y="228600"/>
            <a:ext cx="8647814" cy="1600200"/>
          </a:xfrm>
          <a:prstGeom prst="snip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  <a:sym typeface="Wingdings"/>
              </a:rPr>
              <a:t>মুনাসাখার</a:t>
            </a:r>
            <a:r>
              <a:rPr lang="en-US" sz="28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  <a:sym typeface="Wingdings"/>
              </a:rPr>
              <a:t> </a:t>
            </a:r>
            <a:r>
              <a:rPr lang="en-US" sz="28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  <a:sym typeface="Wingdings"/>
              </a:rPr>
              <a:t>পরিচয়</a:t>
            </a:r>
            <a:endParaRPr lang="en-US" sz="2400" u="sng" dirty="0" smtClean="0">
              <a:solidFill>
                <a:srgbClr val="C00000"/>
              </a:solidFill>
              <a:latin typeface="SutonnyOMJ" pitchFamily="2" charset="0"/>
              <a:cs typeface="SutonnyOMJ" pitchFamily="2" charset="0"/>
              <a:sym typeface="Wingdings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  <a:sym typeface="Wingdings"/>
              </a:rPr>
              <a:t></a:t>
            </a:r>
            <a:r>
              <a:rPr lang="en-US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কোন </a:t>
            </a:r>
            <a:r>
              <a:rPr lang="bn-IN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মৃ</a:t>
            </a:r>
            <a:r>
              <a:rPr lang="en-US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ত </a:t>
            </a:r>
            <a:r>
              <a:rPr lang="en-US" sz="24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ব্যক্তির</a:t>
            </a:r>
            <a:r>
              <a:rPr lang="bn-IN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সম্পত্তি </a:t>
            </a:r>
            <a:r>
              <a:rPr lang="bn-IN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বন্টনের</a:t>
            </a:r>
            <a:r>
              <a:rPr lang="en-US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পূ্র্বে</a:t>
            </a:r>
            <a:r>
              <a:rPr lang="bn-IN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তার এক বা একাধিক ওয়ারিশ মৃত্যুবরণ করলে</a:t>
            </a:r>
            <a:r>
              <a:rPr lang="en-US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,</a:t>
            </a:r>
            <a:r>
              <a:rPr lang="bn-IN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সকল </a:t>
            </a:r>
            <a:r>
              <a:rPr lang="en-US" sz="24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মৃত</a:t>
            </a:r>
            <a:r>
              <a:rPr lang="en-US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ব্যক্তির</a:t>
            </a:r>
            <a:r>
              <a:rPr lang="bn-IN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ওয়ারিশদের মধ্যে সম্মিলিত বন্টন প্রক্রিয়াকে </a:t>
            </a:r>
            <a:r>
              <a:rPr lang="en-US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“</a:t>
            </a:r>
            <a:r>
              <a:rPr lang="bn-IN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মুনাসাখা</a:t>
            </a:r>
            <a:r>
              <a:rPr lang="en-US" sz="24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” </a:t>
            </a:r>
            <a:r>
              <a:rPr lang="bn-IN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</a:t>
            </a:r>
            <a:r>
              <a:rPr lang="en-US" sz="24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লে</a:t>
            </a:r>
            <a:r>
              <a:rPr lang="en-US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। </a:t>
            </a:r>
            <a:r>
              <a:rPr lang="en-US" sz="24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যেমন</a:t>
            </a:r>
            <a:r>
              <a:rPr lang="en-US" sz="2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:-</a:t>
            </a:r>
            <a:endParaRPr lang="en-US" sz="2000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12" y="2057400"/>
            <a:ext cx="2057400" cy="1066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697" y="4333390"/>
            <a:ext cx="822925" cy="9540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24" y="4320478"/>
            <a:ext cx="791541" cy="9340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729" y="4320478"/>
            <a:ext cx="846507" cy="934094"/>
          </a:xfrm>
          <a:prstGeom prst="rect">
            <a:avLst/>
          </a:prstGeom>
        </p:spPr>
      </p:pic>
      <p:sp>
        <p:nvSpPr>
          <p:cNvPr id="9" name="Snip Diagonal Corner Rectangle 8"/>
          <p:cNvSpPr/>
          <p:nvPr/>
        </p:nvSpPr>
        <p:spPr>
          <a:xfrm>
            <a:off x="228601" y="5509322"/>
            <a:ext cx="2666999" cy="1031473"/>
          </a:xfrm>
          <a:prstGeom prst="snip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dv‡Zgvi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‡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i‡L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hvIqv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m¤ú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`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GB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Iqvwi‡ki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g‡a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¨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e›Ub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c~‡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e©B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Kb¨v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mv‡jnv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gviv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Mj</a:t>
            </a:r>
            <a:endParaRPr lang="en-US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10" name="Snip Diagonal Corner Rectangle 9"/>
          <p:cNvSpPr/>
          <p:nvPr/>
        </p:nvSpPr>
        <p:spPr>
          <a:xfrm>
            <a:off x="320012" y="3429000"/>
            <a:ext cx="2133599" cy="645099"/>
          </a:xfrm>
          <a:prstGeom prst="snip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dv‡Zgv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ywbqv‡Z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i‡L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M‡Qb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GB 3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Iqvwik</a:t>
            </a:r>
            <a:endParaRPr lang="en-US" sz="16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2057400"/>
            <a:ext cx="1331605" cy="10668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4358172"/>
            <a:ext cx="863929" cy="94296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799" y="2057400"/>
            <a:ext cx="1212759" cy="108659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367" y="4343400"/>
            <a:ext cx="849833" cy="96921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4335249"/>
            <a:ext cx="780572" cy="8789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215" y="4343401"/>
            <a:ext cx="815185" cy="100051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1038" y="4320478"/>
            <a:ext cx="917962" cy="93409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290" y="4320477"/>
            <a:ext cx="900109" cy="962501"/>
          </a:xfrm>
          <a:prstGeom prst="rect">
            <a:avLst/>
          </a:prstGeom>
        </p:spPr>
      </p:pic>
      <p:sp>
        <p:nvSpPr>
          <p:cNvPr id="19" name="Snip Diagonal Corner Rectangle 18"/>
          <p:cNvSpPr/>
          <p:nvPr/>
        </p:nvSpPr>
        <p:spPr>
          <a:xfrm>
            <a:off x="3505200" y="3429000"/>
            <a:ext cx="2130057" cy="645099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mv‡jnv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ywbqv‡Z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i‡L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M‡Qb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GB 3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Iqvwik</a:t>
            </a:r>
            <a:endParaRPr lang="en-US" sz="16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20" name="Snip Diagonal Corner Rectangle 19"/>
          <p:cNvSpPr/>
          <p:nvPr/>
        </p:nvSpPr>
        <p:spPr>
          <a:xfrm>
            <a:off x="3219007" y="5509322"/>
            <a:ext cx="2666999" cy="1031473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mv‡jnvi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‡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i‡L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hvIqv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m¤ú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`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GB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Iqvwi‡ki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g‡a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¨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e›Ub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Kivi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c~‡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e©B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‡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bvCgv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gviv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Mj</a:t>
            </a:r>
            <a:endParaRPr lang="en-US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21" name="Snip Diagonal Corner Rectangle 20"/>
          <p:cNvSpPr/>
          <p:nvPr/>
        </p:nvSpPr>
        <p:spPr>
          <a:xfrm>
            <a:off x="6603998" y="3429000"/>
            <a:ext cx="2130057" cy="645099"/>
          </a:xfrm>
          <a:prstGeom prst="snip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bvCgv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`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ywbqv‡Z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i‡L</a:t>
            </a:r>
            <a:r>
              <a:rPr lang="en-US" dirty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M‡Qb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GB 3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Iqvwik</a:t>
            </a:r>
            <a:endParaRPr lang="en-US" sz="16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22" name="Snip Diagonal Corner Rectangle 21"/>
          <p:cNvSpPr/>
          <p:nvPr/>
        </p:nvSpPr>
        <p:spPr>
          <a:xfrm>
            <a:off x="6248400" y="5521727"/>
            <a:ext cx="2666999" cy="1031473"/>
          </a:xfrm>
          <a:prstGeom prst="snip2Diag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GLb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Dc‡iv³ 3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Rb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g„Z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e¨w³i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m¤ú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` GK‡Î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mKj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Iqvwik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‡`i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g‡a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¨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e›Ub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cÖwµqvB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gybvmvLv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31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1200" y="914400"/>
            <a:ext cx="10668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মাসআলা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: ৪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9851" y="1066800"/>
            <a:ext cx="10668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মৃতা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ফাতেমা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81400" y="897340"/>
            <a:ext cx="1676400" cy="32186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তাসহীহ: ৪ × ৬ = ২৪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67400" y="897340"/>
            <a:ext cx="1905000" cy="32186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মুনাসাখা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: ২৪ × ৪ = ৯৬</a:t>
            </a:r>
            <a:endParaRPr lang="en-US" sz="1600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57600" y="1295400"/>
            <a:ext cx="1143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কন্যা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(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সালেহা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)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1200" y="1295400"/>
            <a:ext cx="9906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স্বামী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(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মনির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)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1295400"/>
            <a:ext cx="17526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বৈমাত্রেয়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বোন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(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নাসিমা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)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9" name="Snip Diagonal Corner Rectangle 8"/>
          <p:cNvSpPr/>
          <p:nvPr/>
        </p:nvSpPr>
        <p:spPr>
          <a:xfrm>
            <a:off x="304800" y="152400"/>
            <a:ext cx="8458200" cy="685800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  <a:sym typeface="Wingdings"/>
              </a:rPr>
              <a:t></a:t>
            </a:r>
            <a:r>
              <a:rPr lang="bn-IN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এক স্ত্রীলোক তার স্বামী</a:t>
            </a:r>
            <a:r>
              <a:rPr lang="en-US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,</a:t>
            </a:r>
            <a:r>
              <a:rPr lang="bn-IN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কন্যা ও </a:t>
            </a:r>
            <a:r>
              <a:rPr lang="bn-IN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বৈমাত্রেয় </a:t>
            </a:r>
            <a:r>
              <a:rPr lang="bn-IN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বোন রেখে মারা গেল। </a:t>
            </a:r>
            <a:r>
              <a:rPr lang="bn-IN" dirty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অতঃপর</a:t>
            </a:r>
            <a:r>
              <a:rPr lang="bn-IN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কন্যা তার স্বামী</a:t>
            </a:r>
            <a:r>
              <a:rPr lang="en-US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, </a:t>
            </a:r>
            <a:r>
              <a:rPr lang="bn-IN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দুই কন্যা ও বোন রেখে </a:t>
            </a:r>
            <a:r>
              <a:rPr lang="bn-IN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মারা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গেল</a:t>
            </a:r>
            <a:r>
              <a:rPr lang="bn-IN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। 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অতঃপর</a:t>
            </a:r>
            <a:r>
              <a:rPr lang="bn-IN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বোন তার দুই মেয়ে ও এক পুত্র রেখে মারা গেল। </a:t>
            </a:r>
            <a:r>
              <a:rPr lang="en-US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এক্ষেত্রে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তাসহীহ</a:t>
            </a:r>
            <a:r>
              <a:rPr lang="en-US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ও </a:t>
            </a:r>
            <a:r>
              <a:rPr lang="en-US" dirty="0" err="1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মুনাসাখা</a:t>
            </a:r>
            <a:r>
              <a:rPr lang="en-US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কিভাবে</a:t>
            </a:r>
            <a:r>
              <a:rPr lang="en-US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হবে</a:t>
            </a:r>
            <a:r>
              <a:rPr lang="en-US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?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828800" y="1219200"/>
            <a:ext cx="60198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286000" y="16764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১</a:t>
            </a:r>
            <a:endParaRPr lang="en-US" u="sng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0" y="19812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৬</a:t>
            </a:r>
            <a:endParaRPr lang="en-US" u="sng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0" y="22860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২৪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97719" y="1688805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২</a:t>
            </a:r>
            <a:endParaRPr lang="en-US" u="sng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21519" y="1981200"/>
            <a:ext cx="521881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মৃতা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19800" y="16764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১</a:t>
            </a:r>
            <a:endParaRPr lang="en-US" u="sng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19800" y="19812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৬</a:t>
            </a:r>
            <a:endParaRPr lang="en-US" u="sng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019800" y="22860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২৪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3400" y="3048000"/>
            <a:ext cx="12954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মৃতা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কন্যা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সালেহা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1954619" y="3197967"/>
            <a:ext cx="64008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057400" y="2819400"/>
            <a:ext cx="10668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মাসআলা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: ১২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581400" y="2819400"/>
            <a:ext cx="8382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উফুক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: ৬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486400" y="2819400"/>
            <a:ext cx="12954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সম্পর্ক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: </a:t>
            </a:r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তাদাখুল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086600" y="2819400"/>
            <a:ext cx="12192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হাতে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আছে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: ২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10050" y="36576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৪</a:t>
            </a:r>
            <a:endParaRPr lang="en-US" u="sng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210050" y="39624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১৬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057400" y="3276600"/>
            <a:ext cx="10668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স্বামী 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(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আনিস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)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86200" y="3276600"/>
            <a:ext cx="1143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কন্যা 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(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সাবিনা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)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257800" y="3276600"/>
            <a:ext cx="1143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কন্যা 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(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হাবিবা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)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886574" y="3276600"/>
            <a:ext cx="1076326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বোন 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(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নাঈমা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)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86000" y="36576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৩</a:t>
            </a:r>
            <a:endParaRPr lang="en-US" u="sng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286000" y="39624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১২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676900" y="36576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৪</a:t>
            </a:r>
            <a:endParaRPr lang="en-US" u="sng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676900" y="39624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১৬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505700" y="36576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u="sng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১</a:t>
            </a:r>
            <a:endParaRPr lang="en-US" u="sng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467600" y="3962400"/>
            <a:ext cx="4953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মৃতা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133600" y="4610595"/>
            <a:ext cx="10668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মাসআলা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: ৪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648200" y="4610595"/>
            <a:ext cx="12954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সম্পর্ক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: </a:t>
            </a:r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তাবায়ুন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324600" y="4610595"/>
            <a:ext cx="12192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হাতে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আছে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: ১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33400" y="4839195"/>
            <a:ext cx="12954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মৃতা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বোন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নাঈমা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133600" y="5067795"/>
            <a:ext cx="1143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কন্যা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আবিদা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)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191000" y="5067795"/>
            <a:ext cx="1143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কন্যা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ফারিহা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)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400800" y="5067795"/>
            <a:ext cx="1143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পুত্র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(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হা</a:t>
            </a:r>
            <a:r>
              <a:rPr lang="en-US" sz="1600" dirty="0" err="1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সান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)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2057400" y="4991595"/>
            <a:ext cx="5486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Snip Diagonal Corner Rectangle 48"/>
          <p:cNvSpPr/>
          <p:nvPr/>
        </p:nvSpPr>
        <p:spPr>
          <a:xfrm>
            <a:off x="533400" y="5791200"/>
            <a:ext cx="8077200" cy="914400"/>
          </a:xfrm>
          <a:prstGeom prst="snip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  <a:sym typeface="Wingdings"/>
              </a:rPr>
              <a:t>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u="sng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জীবিত ওয়ারিশদের নাম ও তাদের প্রাপ্যাংশ</a:t>
            </a:r>
            <a:r>
              <a:rPr lang="bn-IN" sz="1600" u="sng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:-</a:t>
            </a:r>
            <a:r>
              <a:rPr lang="en-US" sz="1600" u="sng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</a:t>
            </a:r>
            <a:r>
              <a:rPr lang="en-US" sz="16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(</a:t>
            </a:r>
            <a:r>
              <a:rPr lang="en-US" sz="16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ফাতেমা</a:t>
            </a:r>
            <a:r>
              <a:rPr lang="en-US" sz="16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এর</a:t>
            </a:r>
            <a:r>
              <a:rPr lang="en-US" sz="16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সকল</a:t>
            </a:r>
            <a:r>
              <a:rPr lang="en-US" sz="16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সম্পদ</a:t>
            </a:r>
            <a:r>
              <a:rPr lang="en-US" sz="16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৯৬ </a:t>
            </a:r>
            <a:r>
              <a:rPr lang="en-US" sz="16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ভাগে</a:t>
            </a:r>
            <a:r>
              <a:rPr lang="en-US" sz="16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ভাগ</a:t>
            </a:r>
            <a:r>
              <a:rPr lang="en-US" sz="16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হয়ে</a:t>
            </a:r>
            <a:r>
              <a:rPr lang="en-US" sz="16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এভাবে</a:t>
            </a:r>
            <a:r>
              <a:rPr lang="en-US" sz="16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বন্টন</a:t>
            </a:r>
            <a:r>
              <a:rPr lang="en-US" sz="16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1600" u="sng" dirty="0" err="1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হবে</a:t>
            </a:r>
            <a:r>
              <a:rPr lang="en-US" sz="1600" u="sng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)</a:t>
            </a:r>
            <a:endParaRPr lang="en-US" sz="1600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  <a:p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 মনির    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নাসিমা 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আনিস  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সাবিনা 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হাবিবা 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আবিদা    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ফারিহা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হাসান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  </a:t>
            </a:r>
            <a:r>
              <a:rPr lang="en-US" sz="1600" dirty="0" err="1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মোট</a:t>
            </a:r>
            <a:endParaRPr lang="en-US" sz="1600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  <a:p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  ২৪      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২৪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       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১২    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 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১৬   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 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১৬      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১       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১        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২</a:t>
            </a:r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    </a:t>
            </a:r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    ৯৬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400300" y="5448795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১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572000" y="5448795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১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834744" y="54864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২</a:t>
            </a:r>
            <a:endParaRPr lang="en-US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2971800" y="1219200"/>
                <a:ext cx="228600" cy="457200"/>
              </a:xfrm>
              <a:prstGeom prst="rect">
                <a:avLst/>
              </a:prstGeom>
              <a:no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400">
                              <a:solidFill>
                                <a:schemeClr val="tx1"/>
                              </a:solidFill>
                              <a:latin typeface="SutonnyMJ" pitchFamily="2" charset="0"/>
                              <a:cs typeface="SutonnyMJ" pitchFamily="2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400" b="0" i="0" smtClean="0">
                              <a:solidFill>
                                <a:schemeClr val="tx1"/>
                              </a:solidFill>
                              <a:latin typeface="SutonnyMJ" pitchFamily="2" charset="0"/>
                              <a:cs typeface="SutonnyMJ" pitchFamily="2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1219200"/>
                <a:ext cx="228600" cy="457200"/>
              </a:xfrm>
              <a:prstGeom prst="rect">
                <a:avLst/>
              </a:prstGeom>
              <a:blipFill rotWithShape="1">
                <a:blip r:embed="rId2"/>
                <a:stretch>
                  <a:fillRect l="-2703" r="-32432" b="-2667"/>
                </a:stretch>
              </a:blipFill>
              <a:ln w="31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4800600" y="1232953"/>
                <a:ext cx="228600" cy="443447"/>
              </a:xfrm>
              <a:prstGeom prst="rect">
                <a:avLst/>
              </a:prstGeom>
              <a:no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400">
                              <a:solidFill>
                                <a:schemeClr val="tx1"/>
                              </a:solidFill>
                              <a:latin typeface="SutonnyMJ" pitchFamily="2" charset="0"/>
                              <a:cs typeface="SutonnyMJ" pitchFamily="2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400" b="0" i="0" smtClean="0">
                              <a:solidFill>
                                <a:schemeClr val="tx1"/>
                              </a:solidFill>
                              <a:latin typeface="SutonnyMJ" pitchFamily="2" charset="0"/>
                              <a:cs typeface="SutonnyMJ" pitchFamily="2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1232953"/>
                <a:ext cx="228600" cy="443447"/>
              </a:xfrm>
              <a:prstGeom prst="rect">
                <a:avLst/>
              </a:prstGeom>
              <a:blipFill rotWithShape="1">
                <a:blip r:embed="rId3"/>
                <a:stretch>
                  <a:fillRect l="-5405" r="-29730" b="-6849"/>
                </a:stretch>
              </a:blipFill>
              <a:ln w="31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Rectangle 54"/>
          <p:cNvSpPr/>
          <p:nvPr/>
        </p:nvSpPr>
        <p:spPr>
          <a:xfrm>
            <a:off x="7162800" y="1309154"/>
            <a:ext cx="495301" cy="291046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(আ)</a:t>
            </a:r>
            <a:endParaRPr lang="en-US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124200" y="3197967"/>
                <a:ext cx="228600" cy="457200"/>
              </a:xfrm>
              <a:prstGeom prst="rect">
                <a:avLst/>
              </a:prstGeom>
              <a:no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400">
                              <a:solidFill>
                                <a:schemeClr val="tx1"/>
                              </a:solidFill>
                              <a:latin typeface="SutonnyMJ" pitchFamily="2" charset="0"/>
                              <a:cs typeface="SutonnyMJ" pitchFamily="2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400" b="0" i="0" smtClean="0">
                              <a:solidFill>
                                <a:schemeClr val="tx1"/>
                              </a:solidFill>
                              <a:latin typeface="SutonnyMJ" pitchFamily="2" charset="0"/>
                              <a:cs typeface="SutonnyMJ" pitchFamily="2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3197967"/>
                <a:ext cx="228600" cy="457200"/>
              </a:xfrm>
              <a:prstGeom prst="rect">
                <a:avLst/>
              </a:prstGeom>
              <a:blipFill rotWithShape="1">
                <a:blip r:embed="rId4"/>
                <a:stretch>
                  <a:fillRect l="-2703" r="-32432" b="-1333"/>
                </a:stretch>
              </a:blipFill>
              <a:ln w="31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5029200" y="3197967"/>
                <a:ext cx="228600" cy="457200"/>
              </a:xfrm>
              <a:prstGeom prst="rect">
                <a:avLst/>
              </a:prstGeom>
              <a:noFill/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400" b="0" i="0" smtClean="0">
                              <a:solidFill>
                                <a:schemeClr val="tx1"/>
                              </a:solidFill>
                              <a:latin typeface="SutonnyMJ" pitchFamily="2" charset="0"/>
                              <a:cs typeface="SutonnyMJ" pitchFamily="2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400" b="0" i="0" smtClean="0">
                              <a:solidFill>
                                <a:schemeClr val="tx1"/>
                              </a:solidFill>
                              <a:latin typeface="SutonnyMJ" pitchFamily="2" charset="0"/>
                              <a:cs typeface="SutonnyMJ" pitchFamily="2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endParaRPr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3197967"/>
                <a:ext cx="228600" cy="457200"/>
              </a:xfrm>
              <a:prstGeom prst="rect">
                <a:avLst/>
              </a:prstGeom>
              <a:blipFill rotWithShape="1">
                <a:blip r:embed="rId5"/>
                <a:stretch>
                  <a:fillRect l="-5263" r="-28947"/>
                </a:stretch>
              </a:blipFill>
              <a:ln w="31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Rectangle 57"/>
          <p:cNvSpPr/>
          <p:nvPr/>
        </p:nvSpPr>
        <p:spPr>
          <a:xfrm>
            <a:off x="7886701" y="3290354"/>
            <a:ext cx="495301" cy="291046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(আ)</a:t>
            </a:r>
            <a:endParaRPr lang="en-US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8515350" y="17526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12</a:t>
            </a:r>
            <a:endParaRPr lang="en-US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515350" y="20574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2</a:t>
            </a:r>
            <a:endParaRPr lang="en-US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191500" y="17526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=</a:t>
            </a:r>
            <a:endParaRPr lang="en-US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8191500" y="20574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=</a:t>
            </a:r>
            <a:endParaRPr lang="en-US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879169" y="17526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6</a:t>
            </a:r>
            <a:endParaRPr lang="en-US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879169" y="20574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1</a:t>
            </a:r>
            <a:endParaRPr lang="en-US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7562850" y="17526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×</a:t>
            </a:r>
            <a:endParaRPr lang="en-US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562850" y="20574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>×</a:t>
            </a:r>
            <a:endParaRPr lang="en-US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239000" y="17526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2</a:t>
            </a:r>
            <a:endParaRPr lang="en-US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7239000" y="2057400"/>
            <a:ext cx="38100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2</a:t>
            </a:r>
            <a:endParaRPr lang="en-US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714750" y="4648200"/>
            <a:ext cx="47625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4:1</a:t>
            </a:r>
            <a:endParaRPr lang="en-US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705350" y="2819400"/>
            <a:ext cx="476250" cy="3048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6</a:t>
            </a:r>
            <a:r>
              <a:rPr lang="en-US" sz="1600" dirty="0" smtClean="0">
                <a:solidFill>
                  <a:srgbClr val="C00000"/>
                </a:solidFill>
                <a:latin typeface="SutonnyMJ" pitchFamily="2" charset="0"/>
                <a:cs typeface="SutonnyMJ" pitchFamily="2" charset="0"/>
              </a:rPr>
              <a:t>:1</a:t>
            </a:r>
            <a:endParaRPr lang="en-US" dirty="0">
              <a:solidFill>
                <a:srgbClr val="C00000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97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4" fill="hold">
                      <p:stCondLst>
                        <p:cond delay="indefinite"/>
                      </p:stCondLst>
                      <p:childTnLst>
                        <p:par>
                          <p:cTn id="445" fill="hold">
                            <p:stCondLst>
                              <p:cond delay="0"/>
                            </p:stCondLst>
                            <p:childTnLst>
                              <p:par>
                                <p:cTn id="4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2" dur="500" tmFilter="0,0; .5, 1; 1, 1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3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9" grpId="0" animBg="1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সবাইকে</a:t>
            </a:r>
            <a:r>
              <a:rPr lang="en-US" dirty="0" smtClean="0">
                <a:latin typeface="SutonnyOMJ" pitchFamily="2" charset="0"/>
                <a:cs typeface="SutonnyOMJ" pitchFamily="2" charset="0"/>
              </a:rPr>
              <a:t> </a:t>
            </a:r>
            <a:r>
              <a:rPr lang="en-US" dirty="0" err="1" smtClean="0">
                <a:latin typeface="SutonnyOMJ" pitchFamily="2" charset="0"/>
                <a:cs typeface="SutonnyOMJ" pitchFamily="2" charset="0"/>
              </a:rPr>
              <a:t>ধন্যবাদ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52006"/>
            <a:ext cx="8305800" cy="5024994"/>
          </a:xfrm>
        </p:spPr>
      </p:pic>
    </p:spTree>
    <p:extLst>
      <p:ext uri="{BB962C8B-B14F-4D97-AF65-F5344CB8AC3E}">
        <p14:creationId xmlns:p14="http://schemas.microsoft.com/office/powerpoint/2010/main" val="316173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503</Words>
  <Application>Microsoft Office PowerPoint</Application>
  <PresentationFormat>On-screen Show (4:3)</PresentationFormat>
  <Paragraphs>100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আসসালামু আলাইকুম ওয়া রহমাতুল্লাহ আজকের ক্লাসে সবাইকে শুভেচ্ছা ও স্বাগতম</vt:lpstr>
      <vt:lpstr>পরিচিতি</vt:lpstr>
      <vt:lpstr>PowerPoint Presentation</vt:lpstr>
      <vt:lpstr>PowerPoint Presentation</vt:lpstr>
      <vt:lpstr>PowerPoint Presentation</vt:lpstr>
      <vt:lpstr>সবাইকে 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FARUK</dc:creator>
  <cp:lastModifiedBy>FARUK</cp:lastModifiedBy>
  <cp:revision>96</cp:revision>
  <dcterms:created xsi:type="dcterms:W3CDTF">2026-07-05T13:40:42Z</dcterms:created>
  <dcterms:modified xsi:type="dcterms:W3CDTF">2026-07-08T01:20:11Z</dcterms:modified>
</cp:coreProperties>
</file>