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696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A14A6-9772-453F-A3AB-22F316E882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F9C2D9-28C2-466E-A33F-86F46E4405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B2DCA-B01E-4B58-857F-F9C290620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6244E-F565-4C2C-A633-202B29622242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D9E0F9-938B-42F9-9609-035C2CCE9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D5B253-EBAA-40B6-8B81-85DC0E7E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21CE-279D-41FE-8D79-F51392133B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7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A0B12-C6E5-421B-A70F-20752DE48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C3EFF8-726C-467B-8E80-C330E0C06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EBF9F0-A8A3-4776-9FDC-01E6B3546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6244E-F565-4C2C-A633-202B29622242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179C0-1180-4537-BE0A-2AA63F186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7C633-0F8E-4620-9217-2FE1DDFDE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21CE-279D-41FE-8D79-F51392133B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696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5BA540-4BC8-460C-9984-183F346AD0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520D6D-96B6-4C9F-A105-3BA43641E2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081288-04AD-47B6-A90D-458AA6328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6244E-F565-4C2C-A633-202B29622242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B8E2A4-DFC5-482E-85D8-CDF0868E7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E73E89-D526-4E3F-A848-786569D59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21CE-279D-41FE-8D79-F51392133B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591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E7851-9313-4341-88C0-907C45CAB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0107C-0FBE-4D1E-A9A6-3581CA087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304DBE-3FB9-4DEE-BA3B-0BCA3D3C4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6244E-F565-4C2C-A633-202B29622242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8FDD4-9AEA-4112-84E1-9A92403C9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C51A5-EED9-4ABB-9DDD-7D4689D0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21CE-279D-41FE-8D79-F51392133B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46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60A40-9231-482B-AF72-A5B9D81BA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65BDE8-4480-4B49-A342-9EFC9B4B1F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9A55F-2641-4A1C-84D8-8EE8C8F1E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6244E-F565-4C2C-A633-202B29622242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08A8C-89B9-457E-BE32-C06FF15EA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BB37B-C30D-4E2D-832B-964EF510C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21CE-279D-41FE-8D79-F51392133B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24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1CE6-B549-4353-8A40-DD1BB95D2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1E0C4-85FB-4443-A4D8-EE602FE6AC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3D2669-CD6A-4F2B-9EB5-646C176A3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D70171-5053-41AD-89C6-7C083EBFE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6244E-F565-4C2C-A633-202B29622242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C038D5-39E1-4B3D-A782-5E7D83E97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2D218F-5A5D-46C6-BFF1-CCED21378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21CE-279D-41FE-8D79-F51392133B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603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883F3-9F44-4259-84AD-0F6AE9DB6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85D891-8397-4710-A043-FA374D31C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0270B4-3487-40A7-AFC0-2643DBDC7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CC0E39-B94D-4BCB-BB35-ED952ED8EE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27AF9B-D9D9-4972-A0BE-3F3C53613B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2ABC2B-4E1A-4B19-97B2-F30A57369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6244E-F565-4C2C-A633-202B29622242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E41C2A-FB87-465A-80AA-7912A93B4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6FF2D1-9323-4D57-A343-89F09A1D5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21CE-279D-41FE-8D79-F51392133B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955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6A907-75A5-465C-9B4F-0ACEB6F84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101D41-3031-48DA-8A8A-A3A49714C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6244E-F565-4C2C-A633-202B29622242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C2065E-19FA-41A1-8714-C88C76680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C0A3ED-F461-4170-9AFC-E8B3A0065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21CE-279D-41FE-8D79-F51392133B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293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956BFE-0140-40AF-9B69-F8E9BAC4D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6244E-F565-4C2C-A633-202B29622242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EB8C98-3D1F-48E6-BAB5-DFAF042C8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7E2C10-FF8E-4150-895C-D12B4021E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21CE-279D-41FE-8D79-F51392133B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03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45090-4D8B-41BC-B58E-DADF6EF57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28098-9085-4F0A-86D8-1713A080D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DE1C08-4B23-43F2-9890-8E0A5EFF15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604ED1-90C1-41D8-8B50-37A22DD94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6244E-F565-4C2C-A633-202B29622242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DA9947-2951-4C56-8FDF-F1A63502C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CE32FB-0676-40B5-89A9-8DD4C9096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21CE-279D-41FE-8D79-F51392133B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137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DA44E-C5A5-4188-9D72-97974CB8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0773C9-261F-42B1-B6EB-246FE50194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1E2337-B52E-469A-8DEC-6D35DC05D2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E3DF70-6643-4EBB-979C-94EB7EC1F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6244E-F565-4C2C-A633-202B29622242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3F2764-A2AE-468B-B5CB-9D36009C8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25FBB-CB0E-4E85-967E-BC511C902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21CE-279D-41FE-8D79-F51392133B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54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41E4D7-9067-41B0-992B-99358CAAA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1BA77E-BDBA-42E4-9BD7-EF4CC0AA8C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4F1592-349D-40B2-A35A-2FEA8BF0BE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6244E-F565-4C2C-A633-202B29622242}" type="datetimeFigureOut">
              <a:rPr lang="en-US" smtClean="0"/>
              <a:t>10-Jul-26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128CA4-556E-42F7-806A-60F01FFAF0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EBB2F6-D59E-458A-B98A-421C6926DA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921CE-279D-41FE-8D79-F51392133B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009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sobujstate@gmail.com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DC7CBF-9A31-43AA-B861-947A8EF60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52" y="0"/>
            <a:ext cx="12194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50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8AF331-5B45-4DB0-841A-81E280B3F184}"/>
              </a:ext>
            </a:extLst>
          </p:cNvPr>
          <p:cNvSpPr txBox="1"/>
          <p:nvPr/>
        </p:nvSpPr>
        <p:spPr>
          <a:xfrm>
            <a:off x="4369460" y="865707"/>
            <a:ext cx="3086100" cy="60016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3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3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33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4BEFA5-D995-49C5-99DA-F64798998B63}"/>
              </a:ext>
            </a:extLst>
          </p:cNvPr>
          <p:cNvSpPr txBox="1"/>
          <p:nvPr/>
        </p:nvSpPr>
        <p:spPr>
          <a:xfrm>
            <a:off x="4769510" y="2155303"/>
            <a:ext cx="2514600" cy="60016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33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৫ </a:t>
            </a:r>
            <a:r>
              <a:rPr lang="en-US" sz="33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endParaRPr lang="en-US" sz="33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DB2169-6F6C-464B-9962-70057621B4ED}"/>
              </a:ext>
            </a:extLst>
          </p:cNvPr>
          <p:cNvSpPr txBox="1"/>
          <p:nvPr/>
        </p:nvSpPr>
        <p:spPr>
          <a:xfrm>
            <a:off x="2861642" y="3255484"/>
            <a:ext cx="7100540" cy="12003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 sz="2200"/>
            </a:pPr>
            <a:r>
              <a:rPr lang="as-IN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as-IN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 </a:t>
            </a:r>
            <a:r>
              <a:rPr lang="as-IN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কী?</a:t>
            </a:r>
            <a:br>
              <a:rPr lang="as-IN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as-IN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ডিজিটাল লাইব্রেরি </a:t>
            </a:r>
            <a:r>
              <a:rPr lang="as-IN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B70822-6CA6-4E78-B99A-9E7666C54BD6}"/>
              </a:ext>
            </a:extLst>
          </p:cNvPr>
          <p:cNvSpPr txBox="1"/>
          <p:nvPr/>
        </p:nvSpPr>
        <p:spPr>
          <a:xfrm>
            <a:off x="2210541" y="6263781"/>
            <a:ext cx="6734284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</p:spTree>
    <p:extLst>
      <p:ext uri="{BB962C8B-B14F-4D97-AF65-F5344CB8AC3E}">
        <p14:creationId xmlns:p14="http://schemas.microsoft.com/office/powerpoint/2010/main" val="193496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034A1-C749-4190-A055-1DED5D3AB6A0}"/>
              </a:ext>
            </a:extLst>
          </p:cNvPr>
          <p:cNvSpPr txBox="1">
            <a:spLocks/>
          </p:cNvSpPr>
          <p:nvPr/>
        </p:nvSpPr>
        <p:spPr>
          <a:xfrm>
            <a:off x="1937869" y="1598107"/>
            <a:ext cx="7819901" cy="7123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5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405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5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05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(১০ </a:t>
            </a:r>
            <a:r>
              <a:rPr lang="en-US" sz="405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405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GB" sz="405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AC0BE1-4F5B-4CA0-BAFA-5A152CC1EAC4}"/>
              </a:ext>
            </a:extLst>
          </p:cNvPr>
          <p:cNvSpPr txBox="1"/>
          <p:nvPr/>
        </p:nvSpPr>
        <p:spPr>
          <a:xfrm>
            <a:off x="3260922" y="2905780"/>
            <a:ext cx="5767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ই-বুক ব্যবহারের  সুবিধা-অসুবিধা</a:t>
            </a:r>
            <a:r>
              <a:rPr lang="en-US" sz="2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2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altLang="en-US" sz="27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F3444F-9857-4297-85E2-6715685C089A}"/>
              </a:ext>
            </a:extLst>
          </p:cNvPr>
          <p:cNvSpPr txBox="1"/>
          <p:nvPr/>
        </p:nvSpPr>
        <p:spPr>
          <a:xfrm>
            <a:off x="2334827" y="6263781"/>
            <a:ext cx="6609997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</p:spTree>
    <p:extLst>
      <p:ext uri="{BB962C8B-B14F-4D97-AF65-F5344CB8AC3E}">
        <p14:creationId xmlns:p14="http://schemas.microsoft.com/office/powerpoint/2010/main" val="202976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DBF2F7-6756-42C7-BA82-E83BA86C9D35}"/>
              </a:ext>
            </a:extLst>
          </p:cNvPr>
          <p:cNvSpPr txBox="1"/>
          <p:nvPr/>
        </p:nvSpPr>
        <p:spPr>
          <a:xfrm>
            <a:off x="2532169" y="3199493"/>
            <a:ext cx="7145235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গবেষণার কাজে ইন্টারনেট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আসবে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GB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602149-AE7E-4509-B6B3-D4ACC02F3DAB}"/>
              </a:ext>
            </a:extLst>
          </p:cNvPr>
          <p:cNvSpPr txBox="1"/>
          <p:nvPr/>
        </p:nvSpPr>
        <p:spPr>
          <a:xfrm>
            <a:off x="4573231" y="964354"/>
            <a:ext cx="348615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1D5E67-6937-4CDE-A435-44B1D46A8CF6}"/>
              </a:ext>
            </a:extLst>
          </p:cNvPr>
          <p:cNvSpPr txBox="1"/>
          <p:nvPr/>
        </p:nvSpPr>
        <p:spPr>
          <a:xfrm>
            <a:off x="1926455" y="6263781"/>
            <a:ext cx="701837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</p:spTree>
    <p:extLst>
      <p:ext uri="{BB962C8B-B14F-4D97-AF65-F5344CB8AC3E}">
        <p14:creationId xmlns:p14="http://schemas.microsoft.com/office/powerpoint/2010/main" val="199160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D8692C-97BB-43C5-8182-E8720B3606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7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27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E9D795-9021-4A8B-8AE1-903374D51DFE}"/>
              </a:ext>
            </a:extLst>
          </p:cNvPr>
          <p:cNvSpPr/>
          <p:nvPr/>
        </p:nvSpPr>
        <p:spPr>
          <a:xfrm>
            <a:off x="6031918" y="2581572"/>
            <a:ext cx="4233041" cy="2613134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500" b="1" u="sng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500" b="1" u="sng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500" b="1" u="sng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500" b="1" u="sng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7</a:t>
            </a:r>
            <a:r>
              <a:rPr lang="bn-BD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bn-IN" sz="2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তথ্য ও যোগাযোগ প্রযুক্তি </a:t>
            </a:r>
          </a:p>
          <a:p>
            <a:pPr algn="ctr"/>
            <a:r>
              <a:rPr lang="bn-IN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as-IN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৫ম অধ্যায় 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as-IN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শিক্ষায় ইন্টারনেটের ব্যবহার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bn-IN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৪5 </a:t>
            </a:r>
            <a:r>
              <a:rPr lang="bn-IN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21B9B9-8E2D-4654-AFE1-6F7994D61873}"/>
              </a:ext>
            </a:extLst>
          </p:cNvPr>
          <p:cNvSpPr txBox="1"/>
          <p:nvPr/>
        </p:nvSpPr>
        <p:spPr>
          <a:xfrm>
            <a:off x="4305594" y="694649"/>
            <a:ext cx="2914650" cy="1186175"/>
          </a:xfrm>
          <a:prstGeom prst="flowChartPunchedTap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50" b="1" dirty="0" err="1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405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6EAA173-EDD6-4C9F-87D2-8A5B40B0F6CB}"/>
              </a:ext>
            </a:extLst>
          </p:cNvPr>
          <p:cNvGrpSpPr/>
          <p:nvPr/>
        </p:nvGrpSpPr>
        <p:grpSpPr>
          <a:xfrm>
            <a:off x="1777199" y="2573415"/>
            <a:ext cx="3486150" cy="2654573"/>
            <a:chOff x="381000" y="2590800"/>
            <a:chExt cx="4114800" cy="35394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E9D47B-D335-4DC9-86D4-37E299A61290}"/>
                </a:ext>
              </a:extLst>
            </p:cNvPr>
            <p:cNvSpPr txBox="1"/>
            <p:nvPr/>
          </p:nvSpPr>
          <p:spPr>
            <a:xfrm>
              <a:off x="381000" y="2590800"/>
              <a:ext cx="4114800" cy="3539430"/>
            </a:xfrm>
            <a:prstGeom prst="rect">
              <a:avLst/>
            </a:prstGeom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  <a:ln w="381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50" b="1" u="sng" dirty="0" err="1">
                  <a:latin typeface="NikoshBAN" pitchFamily="2" charset="0"/>
                  <a:cs typeface="NikoshBAN" pitchFamily="2" charset="0"/>
                </a:rPr>
                <a:t>শিক্ষক</a:t>
              </a:r>
              <a:r>
                <a:rPr lang="en-US" sz="4050" b="1" u="sng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50" b="1" u="sng" dirty="0" err="1"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en-US" sz="4050" b="1" u="sng" dirty="0">
                <a:latin typeface="NikoshBAN" pitchFamily="2" charset="0"/>
                <a:cs typeface="NikoshBAN" pitchFamily="2" charset="0"/>
              </a:endParaRPr>
            </a:p>
            <a:p>
              <a:endParaRPr lang="en-US" b="1" dirty="0">
                <a:latin typeface="NikoshBAN" pitchFamily="2" charset="0"/>
                <a:cs typeface="NikoshBAN" pitchFamily="2" charset="0"/>
              </a:endParaRPr>
            </a:p>
            <a:p>
              <a:r>
                <a:rPr lang="en-US" b="1" dirty="0" err="1">
                  <a:latin typeface="NikoshBAN" pitchFamily="2" charset="0"/>
                  <a:cs typeface="NikoshBAN" pitchFamily="2" charset="0"/>
                </a:rPr>
                <a:t>মোঃ</a:t>
              </a:r>
              <a:r>
                <a:rPr lang="en-US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b="1" dirty="0" err="1">
                  <a:latin typeface="NikoshBAN" pitchFamily="2" charset="0"/>
                  <a:cs typeface="NikoshBAN" pitchFamily="2" charset="0"/>
                </a:rPr>
                <a:t>সোহেল</a:t>
              </a:r>
              <a:r>
                <a:rPr lang="en-US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b="1" dirty="0" err="1">
                  <a:latin typeface="NikoshBAN" pitchFamily="2" charset="0"/>
                  <a:cs typeface="NikoshBAN" pitchFamily="2" charset="0"/>
                </a:rPr>
                <a:t>রানা</a:t>
              </a:r>
              <a:endParaRPr lang="en-US" b="1" dirty="0">
                <a:latin typeface="NikoshBAN" pitchFamily="2" charset="0"/>
                <a:cs typeface="NikoshBAN" pitchFamily="2" charset="0"/>
              </a:endParaRPr>
            </a:p>
            <a:p>
              <a:r>
                <a:rPr lang="en-US" b="1" dirty="0" err="1">
                  <a:latin typeface="NikoshBAN" pitchFamily="2" charset="0"/>
                  <a:cs typeface="NikoshBAN" pitchFamily="2" charset="0"/>
                </a:rPr>
                <a:t>সিনিয়র</a:t>
              </a:r>
              <a:r>
                <a:rPr lang="en-US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b="1" dirty="0" err="1">
                  <a:latin typeface="NikoshBAN" pitchFamily="2" charset="0"/>
                  <a:cs typeface="NikoshBAN" pitchFamily="2" charset="0"/>
                </a:rPr>
                <a:t>শিক্ষক</a:t>
              </a:r>
              <a:r>
                <a:rPr lang="en-US" b="1" dirty="0">
                  <a:latin typeface="NikoshBAN" pitchFamily="2" charset="0"/>
                  <a:cs typeface="NikoshBAN" pitchFamily="2" charset="0"/>
                </a:rPr>
                <a:t> (</a:t>
              </a:r>
              <a:r>
                <a:rPr lang="en-US" b="1" dirty="0" err="1">
                  <a:latin typeface="NikoshBAN" pitchFamily="2" charset="0"/>
                  <a:cs typeface="NikoshBAN" pitchFamily="2" charset="0"/>
                </a:rPr>
                <a:t>আইসিটি</a:t>
              </a:r>
              <a:r>
                <a:rPr lang="en-US" b="1" dirty="0">
                  <a:latin typeface="NikoshBAN" pitchFamily="2" charset="0"/>
                  <a:cs typeface="NikoshBAN" pitchFamily="2" charset="0"/>
                </a:rPr>
                <a:t>)</a:t>
              </a:r>
            </a:p>
            <a:p>
              <a:r>
                <a:rPr lang="en-US" b="1" dirty="0" err="1">
                  <a:latin typeface="NikoshBAN" pitchFamily="2" charset="0"/>
                  <a:cs typeface="NikoshBAN" pitchFamily="2" charset="0"/>
                </a:rPr>
                <a:t>রাজশাহী</a:t>
              </a:r>
              <a:r>
                <a:rPr lang="en-US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b="1" dirty="0" err="1">
                  <a:latin typeface="NikoshBAN" pitchFamily="2" charset="0"/>
                  <a:cs typeface="NikoshBAN" pitchFamily="2" charset="0"/>
                </a:rPr>
                <a:t>স্যাটেলাইট</a:t>
              </a:r>
              <a:r>
                <a:rPr lang="en-US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b="1" dirty="0" err="1">
                  <a:latin typeface="NikoshBAN" pitchFamily="2" charset="0"/>
                  <a:cs typeface="NikoshBAN" pitchFamily="2" charset="0"/>
                </a:rPr>
                <a:t>টাউন</a:t>
              </a:r>
              <a:r>
                <a:rPr lang="en-US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b="1" dirty="0" err="1">
                  <a:latin typeface="NikoshBAN" pitchFamily="2" charset="0"/>
                  <a:cs typeface="NikoshBAN" pitchFamily="2" charset="0"/>
                </a:rPr>
                <a:t>হাই</a:t>
              </a:r>
              <a:r>
                <a:rPr lang="en-US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b="1" dirty="0" err="1">
                  <a:latin typeface="NikoshBAN" pitchFamily="2" charset="0"/>
                  <a:cs typeface="NikoshBAN" pitchFamily="2" charset="0"/>
                </a:rPr>
                <a:t>স্কুল</a:t>
              </a:r>
              <a:r>
                <a:rPr lang="en-US" b="1" dirty="0"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r>
                <a:rPr lang="en-US" b="1" dirty="0" err="1">
                  <a:latin typeface="NikoshBAN" pitchFamily="2" charset="0"/>
                  <a:cs typeface="NikoshBAN" pitchFamily="2" charset="0"/>
                </a:rPr>
                <a:t>মোবাইলঃ</a:t>
              </a:r>
              <a:r>
                <a:rPr lang="en-US" b="1" dirty="0">
                  <a:latin typeface="NikoshBAN" pitchFamily="2" charset="0"/>
                  <a:cs typeface="NikoshBAN" pitchFamily="2" charset="0"/>
                </a:rPr>
                <a:t> ০১৭১৯ ৪০২৬৭০</a:t>
              </a:r>
            </a:p>
            <a:p>
              <a:r>
                <a:rPr lang="en-US" b="1" dirty="0" err="1">
                  <a:latin typeface="NikoshBAN" pitchFamily="2" charset="0"/>
                  <a:cs typeface="NikoshBAN" pitchFamily="2" charset="0"/>
                </a:rPr>
                <a:t>ইমেইলঃ</a:t>
              </a:r>
              <a:r>
                <a:rPr lang="en-US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15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sobujstate@gmail.com</a:t>
              </a:r>
              <a:endParaRPr lang="en-US" sz="15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en-US" b="1" dirty="0">
                  <a:latin typeface="NikoshBAN" pitchFamily="2" charset="0"/>
                  <a:cs typeface="NikoshBAN" pitchFamily="2" charset="0"/>
                </a:rPr>
                <a:t> </a:t>
              </a:r>
              <a:endParaRPr lang="en-US" sz="3300" b="1" dirty="0">
                <a:latin typeface="NikoshBAN" pitchFamily="2" charset="0"/>
                <a:cs typeface="NikoshBAN" pitchFamily="2" charset="0"/>
              </a:endParaRPr>
            </a:p>
          </p:txBody>
        </p:sp>
        <p:grpSp>
          <p:nvGrpSpPr>
            <p:cNvPr id="6" name="Group 7">
              <a:extLst>
                <a:ext uri="{FF2B5EF4-FFF2-40B4-BE49-F238E27FC236}">
                  <a16:creationId xmlns:a16="http://schemas.microsoft.com/office/drawing/2014/main" id="{700D4106-14D0-403C-88F1-462FD871A22E}"/>
                </a:ext>
              </a:extLst>
            </p:cNvPr>
            <p:cNvGrpSpPr/>
            <p:nvPr/>
          </p:nvGrpSpPr>
          <p:grpSpPr>
            <a:xfrm>
              <a:off x="3524249" y="3352800"/>
              <a:ext cx="971551" cy="914400"/>
              <a:chOff x="533400" y="1219200"/>
              <a:chExt cx="1295400" cy="1219200"/>
            </a:xfrm>
          </p:grpSpPr>
          <p:pic>
            <p:nvPicPr>
              <p:cNvPr id="7" name="Picture 1" descr="C:\Users\16\Desktop\IMG-20251215-WA0005.jpg">
                <a:extLst>
                  <a:ext uri="{FF2B5EF4-FFF2-40B4-BE49-F238E27FC236}">
                    <a16:creationId xmlns:a16="http://schemas.microsoft.com/office/drawing/2014/main" id="{3A064E90-91D7-4A8E-8C51-871DB87D392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33400" y="1219200"/>
                <a:ext cx="1295400" cy="1219200"/>
              </a:xfrm>
              <a:prstGeom prst="rect">
                <a:avLst/>
              </a:prstGeom>
              <a:noFill/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3607949-80C5-42DB-AF60-05FE6F4F23C5}"/>
                  </a:ext>
                </a:extLst>
              </p:cNvPr>
              <p:cNvSpPr/>
              <p:nvPr/>
            </p:nvSpPr>
            <p:spPr>
              <a:xfrm>
                <a:off x="533400" y="1219200"/>
                <a:ext cx="1295400" cy="12192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8FA62DE-A2D2-49B0-9F45-997B590E9977}"/>
              </a:ext>
            </a:extLst>
          </p:cNvPr>
          <p:cNvSpPr txBox="1"/>
          <p:nvPr/>
        </p:nvSpPr>
        <p:spPr>
          <a:xfrm>
            <a:off x="1917577" y="6263781"/>
            <a:ext cx="7027247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</p:spTree>
    <p:extLst>
      <p:ext uri="{BB962C8B-B14F-4D97-AF65-F5344CB8AC3E}">
        <p14:creationId xmlns:p14="http://schemas.microsoft.com/office/powerpoint/2010/main" val="406008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4D80495-1E43-46E4-BEBB-F6D2F790E295}"/>
              </a:ext>
            </a:extLst>
          </p:cNvPr>
          <p:cNvSpPr/>
          <p:nvPr/>
        </p:nvSpPr>
        <p:spPr>
          <a:xfrm>
            <a:off x="3341639" y="498254"/>
            <a:ext cx="3977506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800" b="1" dirty="0" err="1">
                <a:solidFill>
                  <a:srgbClr val="1F1E1E"/>
                </a:solidFill>
                <a:latin typeface="NikoshBAN" panose="02000000000000000000" pitchFamily="2" charset="0"/>
                <a:ea typeface="Red Hat Text" pitchFamily="34" charset="-122"/>
                <a:cs typeface="NikoshBAN" panose="02000000000000000000" pitchFamily="2" charset="0"/>
              </a:rPr>
              <a:t>কিছু</a:t>
            </a:r>
            <a:r>
              <a:rPr lang="en-US" sz="2800" b="1" dirty="0">
                <a:solidFill>
                  <a:srgbClr val="1F1E1E"/>
                </a:solidFill>
                <a:latin typeface="NikoshBAN" panose="02000000000000000000" pitchFamily="2" charset="0"/>
                <a:ea typeface="Red Hat Text" pitchFamily="34" charset="-122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1F1E1E"/>
                </a:solidFill>
                <a:latin typeface="NikoshBAN" panose="02000000000000000000" pitchFamily="2" charset="0"/>
                <a:ea typeface="Red Hat Text" pitchFamily="34" charset="-122"/>
                <a:cs typeface="NikoshBAN" panose="02000000000000000000" pitchFamily="2" charset="0"/>
              </a:rPr>
              <a:t>ছবি</a:t>
            </a:r>
            <a:r>
              <a:rPr lang="en-US" sz="2800" b="1" dirty="0">
                <a:solidFill>
                  <a:srgbClr val="1F1E1E"/>
                </a:solidFill>
                <a:latin typeface="NikoshBAN" panose="02000000000000000000" pitchFamily="2" charset="0"/>
                <a:ea typeface="Red Hat Text" pitchFamily="34" charset="-122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1F1E1E"/>
                </a:solidFill>
                <a:latin typeface="NikoshBAN" panose="02000000000000000000" pitchFamily="2" charset="0"/>
                <a:ea typeface="Red Hat Text" pitchFamily="34" charset="-122"/>
                <a:cs typeface="NikoshBAN" panose="02000000000000000000" pitchFamily="2" charset="0"/>
              </a:rPr>
              <a:t>লক্ষ্য</a:t>
            </a:r>
            <a:r>
              <a:rPr lang="en-US" sz="2800" b="1" dirty="0">
                <a:solidFill>
                  <a:srgbClr val="1F1E1E"/>
                </a:solidFill>
                <a:latin typeface="NikoshBAN" panose="02000000000000000000" pitchFamily="2" charset="0"/>
                <a:ea typeface="Red Hat Text" pitchFamily="34" charset="-122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1F1E1E"/>
                </a:solidFill>
                <a:latin typeface="NikoshBAN" panose="02000000000000000000" pitchFamily="2" charset="0"/>
                <a:ea typeface="Red Hat Text" pitchFamily="34" charset="-122"/>
                <a:cs typeface="NikoshBAN" panose="02000000000000000000" pitchFamily="2" charset="0"/>
              </a:rPr>
              <a:t>করি</a:t>
            </a:r>
            <a:r>
              <a:rPr lang="en-US" sz="2800" b="1" dirty="0">
                <a:solidFill>
                  <a:srgbClr val="1F1E1E"/>
                </a:solidFill>
                <a:latin typeface="NikoshBAN" panose="02000000000000000000" pitchFamily="2" charset="0"/>
                <a:ea typeface="Red Hat Text" pitchFamily="34" charset="-122"/>
                <a:cs typeface="NikoshBAN" panose="02000000000000000000" pitchFamily="2" charset="0"/>
              </a:rPr>
              <a:t>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EF5BCE-4569-430E-AA38-A2C41CEBF8EB}"/>
              </a:ext>
            </a:extLst>
          </p:cNvPr>
          <p:cNvSpPr txBox="1"/>
          <p:nvPr/>
        </p:nvSpPr>
        <p:spPr>
          <a:xfrm>
            <a:off x="2281561" y="6435231"/>
            <a:ext cx="6663263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0E4F20-7910-4DF6-B7BC-8A0573379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39" y="1392055"/>
            <a:ext cx="3959238" cy="22817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AF4282-DA2B-4B99-9DC7-DA2213D5ED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350" y="1392055"/>
            <a:ext cx="4009992" cy="22817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324BB7-F5E3-43F0-83F5-7C96C6C9FF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0" y="3806937"/>
            <a:ext cx="3959238" cy="228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82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3A25D7-DA35-4E9F-A4CA-45B2AF2D30AE}"/>
              </a:ext>
            </a:extLst>
          </p:cNvPr>
          <p:cNvSpPr txBox="1"/>
          <p:nvPr/>
        </p:nvSpPr>
        <p:spPr>
          <a:xfrm>
            <a:off x="2183907" y="6263781"/>
            <a:ext cx="6760917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426BDB-669D-497F-860B-9230E47D1A4B}"/>
              </a:ext>
            </a:extLst>
          </p:cNvPr>
          <p:cNvSpPr txBox="1"/>
          <p:nvPr/>
        </p:nvSpPr>
        <p:spPr>
          <a:xfrm>
            <a:off x="1881964" y="1896223"/>
            <a:ext cx="659502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s-IN" sz="8800" b="1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শিক্ষায় ইন্টারনেট</a:t>
            </a:r>
            <a:endParaRPr lang="en-US" sz="88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60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88E99A-4EF2-4457-8FBD-481E7F26C79B}"/>
              </a:ext>
            </a:extLst>
          </p:cNvPr>
          <p:cNvSpPr txBox="1"/>
          <p:nvPr/>
        </p:nvSpPr>
        <p:spPr>
          <a:xfrm>
            <a:off x="2009400" y="1085021"/>
            <a:ext cx="628939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2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2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2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…….</a:t>
            </a:r>
          </a:p>
          <a:p>
            <a:pPr marL="342900" indent="-342900">
              <a:buAutoNum type="arabicPeriod"/>
            </a:pP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868A9-56D9-4280-AD96-75AD8552B549}"/>
              </a:ext>
            </a:extLst>
          </p:cNvPr>
          <p:cNvSpPr txBox="1"/>
          <p:nvPr/>
        </p:nvSpPr>
        <p:spPr>
          <a:xfrm>
            <a:off x="2352583" y="6263781"/>
            <a:ext cx="6592241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F0481F2-33BB-48EB-B825-BB72BF895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4763" y="2136337"/>
            <a:ext cx="7933582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bn-IN" altLang="en-US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ইন্টারনেটের ধারণা ও শিক্ষায় এর গুরুত্ব ব্যাখ্যা করতে পারবে।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bn-IN" altLang="en-US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শিক্ষাক্ষেত্রে ইন্টারনেটের বিভিন্ন ব্যবহার চিহ্নিত করতে পারবে। 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bn-IN" altLang="en-US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অনলাইন শিক্ষা ও শিক্ষা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kumimoji="0" lang="bn-IN" altLang="en-US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সংশ্লিষ্ট ওয়েবসাইটের ব্যবহার বর্ণনা করতে পারবে। 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bn-IN" altLang="en-US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 ব্যবহার করে শিক্ষা উপকরণ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kumimoji="0" lang="bn-IN" altLang="en-US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তথ্য ও ভিডিও খুঁজে বের করতে পারবে। 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bn-IN" altLang="en-US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ডিজিটাল লাইব্রেরি ও ই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kumimoji="0" lang="bn-IN" altLang="en-US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বুক ব্যবহারের সুবিধা ব্যাখ্যা করতে পারবে। 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bn-IN" altLang="en-US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নিরাপদ ও দায়িত্বশীলভাবে শিক্ষার কাজে ইন্টারনেট ব্যবহার করতে আগ্রহী হবে।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763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53CE34-203A-46C2-BA92-EAEDFFEB7017}"/>
              </a:ext>
            </a:extLst>
          </p:cNvPr>
          <p:cNvSpPr txBox="1"/>
          <p:nvPr/>
        </p:nvSpPr>
        <p:spPr>
          <a:xfrm>
            <a:off x="871137" y="1107130"/>
            <a:ext cx="841108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5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 কী?</a:t>
            </a:r>
          </a:p>
          <a:p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হলো বিশ্বের বিভিন্ন প্রান্তের অসংখ্য কম্পিউটার ও অন্যান্য ডিজিটাল ডিভাইসকে সংযুক্তকারী একটি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বৈশ্বিক যোগাযোগ নেটওয়ার্ক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। এর মাধ্যমে খুব দ্রুত তথ্য আদান-প্রদান, যোগাযোগ, শিক্ষা, গবেষণা, বিনোদন এবং বিভিন্ন অনলাইন সেবা গ্রহণ করা যায়।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D784AD-7E0D-4EA2-A4D0-FC8526CBC86D}"/>
              </a:ext>
            </a:extLst>
          </p:cNvPr>
          <p:cNvSpPr txBox="1"/>
          <p:nvPr/>
        </p:nvSpPr>
        <p:spPr>
          <a:xfrm>
            <a:off x="2299317" y="6263781"/>
            <a:ext cx="6645507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</p:spTree>
    <p:extLst>
      <p:ext uri="{BB962C8B-B14F-4D97-AF65-F5344CB8AC3E}">
        <p14:creationId xmlns:p14="http://schemas.microsoft.com/office/powerpoint/2010/main" val="340270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2CDDFC-F4EF-4006-84F3-842E31CB41C1}"/>
              </a:ext>
            </a:extLst>
          </p:cNvPr>
          <p:cNvSpPr txBox="1"/>
          <p:nvPr/>
        </p:nvSpPr>
        <p:spPr>
          <a:xfrm>
            <a:off x="985603" y="1015344"/>
            <a:ext cx="914864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ডিজিটাল লাইব্রেরি ও ই-বুক ব্যবহারের সুবিধা</a:t>
            </a:r>
            <a:endParaRPr lang="en-US" sz="40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📚 </a:t>
            </a:r>
            <a:r>
              <a:rPr lang="bn-IN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যেকোনো সময় ও স্থান থেকে বই পড়া যায়।</a:t>
            </a:r>
            <a:r>
              <a:rPr lang="en-US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🔍 </a:t>
            </a:r>
            <a:r>
              <a:rPr lang="bn-IN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 তথ্য দ্রুত খুঁজে পাওয়া যায়। </a:t>
            </a:r>
            <a:endParaRPr lang="en-US" alt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💰 </a:t>
            </a:r>
            <a:r>
              <a:rPr lang="bn-IN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সময় ও অর্থ সাশ্রয় হয়। </a:t>
            </a:r>
            <a:endParaRPr lang="en-US" alt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📱 </a:t>
            </a:r>
            <a:r>
              <a:rPr lang="bn-IN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একটি ডিভাইসে অনেক বই রাখা যায়। </a:t>
            </a:r>
            <a:endParaRPr lang="en-US" alt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🌱 </a:t>
            </a:r>
            <a:r>
              <a:rPr lang="bn-IN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কাগজের ব্যবহার কমে</a:t>
            </a:r>
            <a:r>
              <a:rPr lang="en-US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পরিবেশ রক্ষা হয়। </a:t>
            </a:r>
            <a:endParaRPr lang="en-US" alt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🎓 </a:t>
            </a:r>
            <a:r>
              <a:rPr lang="bn-IN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শিক্ষা ও গবেষণায় গুরুত্বপূর্ণ ভূমিকা রাখে।</a:t>
            </a:r>
            <a:r>
              <a:rPr lang="en-US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endParaRPr lang="as-IN" sz="2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6D0ED0-FB32-4499-9936-5595345808DF}"/>
              </a:ext>
            </a:extLst>
          </p:cNvPr>
          <p:cNvSpPr txBox="1"/>
          <p:nvPr/>
        </p:nvSpPr>
        <p:spPr>
          <a:xfrm>
            <a:off x="2175029" y="6263781"/>
            <a:ext cx="676979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</p:spTree>
    <p:extLst>
      <p:ext uri="{BB962C8B-B14F-4D97-AF65-F5344CB8AC3E}">
        <p14:creationId xmlns:p14="http://schemas.microsoft.com/office/powerpoint/2010/main" val="423690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3B193F-BE1F-464F-B029-85B596BCA6F5}"/>
              </a:ext>
            </a:extLst>
          </p:cNvPr>
          <p:cNvSpPr txBox="1"/>
          <p:nvPr/>
        </p:nvSpPr>
        <p:spPr>
          <a:xfrm>
            <a:off x="2288613" y="726460"/>
            <a:ext cx="68766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4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নিরাপদ ও দায়িত্বশীলভাবে শিক্ষার কাজে ইন্টারনেট ব্যবহার</a:t>
            </a:r>
            <a:endParaRPr lang="en-US" sz="44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as-IN" sz="32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7B7E8B-C2E1-4789-9251-25E236122E1C}"/>
              </a:ext>
            </a:extLst>
          </p:cNvPr>
          <p:cNvSpPr txBox="1"/>
          <p:nvPr/>
        </p:nvSpPr>
        <p:spPr>
          <a:xfrm>
            <a:off x="2672179" y="6263781"/>
            <a:ext cx="627264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DF4767-A379-4351-AEE7-38FDECCD15B0}"/>
              </a:ext>
            </a:extLst>
          </p:cNvPr>
          <p:cNvSpPr txBox="1"/>
          <p:nvPr/>
        </p:nvSpPr>
        <p:spPr>
          <a:xfrm>
            <a:off x="1626780" y="2348438"/>
            <a:ext cx="714508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নিরাপদ ব্যবহারের নিয়ম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🔒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শক্তিশালী পাসওয়ার্ড ব্যবহার করতে হবে এবং তা গোপন রাখতে হবে।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👤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ব্যক্তিগত তথ্য (মোবাইল নম্বর, ঠিকানা, পাসওয়ার্ড ইত্যাদি) অপরিচিত কারও সঙ্গে শেয়ার করা যাবে না।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🌐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শুধুমাত্র বিশ্বস্ত ও শিক্ষামূলক ওয়েবসাইট ব্যবহার করতে হবে।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🛡️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সন্দেহজনক লিংক, ই-মেইল বা ফাইল খুলতে সতর্ক থাকতে হবে।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💻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 বা মোবাইলের নিরাপত্তার জন্য নিয়মিত সফটওয়্যার ও অ্যান্টিভাইরাস হালনাগাদ রাখতে হবে।</a:t>
            </a:r>
          </a:p>
        </p:txBody>
      </p:sp>
    </p:spTree>
    <p:extLst>
      <p:ext uri="{BB962C8B-B14F-4D97-AF65-F5344CB8AC3E}">
        <p14:creationId xmlns:p14="http://schemas.microsoft.com/office/powerpoint/2010/main" val="377630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9381C2-3843-4A4F-85D3-B291C514C245}"/>
              </a:ext>
            </a:extLst>
          </p:cNvPr>
          <p:cNvSpPr txBox="1"/>
          <p:nvPr/>
        </p:nvSpPr>
        <p:spPr>
          <a:xfrm>
            <a:off x="724884" y="829009"/>
            <a:ext cx="918465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দায়িত্বশীল ব্যবহারের নিয়ম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📖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 মূলত পড়াশোনা ও গবেষণার কাজে ব্যবহার করতে হবে। 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⏰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নির্দিষ্ট সময় মেনে ইন্টারনেট ব্যবহার করতে হবে; অতিরিক্ত সময় অনলাইনে থাকা থেকে বিরত থাকতে হবে। </a:t>
            </a:r>
          </a:p>
          <a:p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©️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 অন্যের লেখা, ছবি বা তথ্য ব্যবহার করলে উৎস উল্লেখ করতে হবে এবং কপিরাইট আইন মেনে চলতে হবে। 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🤝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অনলাইনে ভদ্র ও শালীন আচরণ করতে হবে এবং কাউকে অপমান বা হয়রানি করা যাবে না। </a:t>
            </a:r>
          </a:p>
          <a:p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✔️ কোনো তথ্য শেয়ার করার আগে তার সত্যতা যাচাই করতে হবে।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17210F-C3CB-4217-B8EC-C65B14BCC86B}"/>
              </a:ext>
            </a:extLst>
          </p:cNvPr>
          <p:cNvSpPr txBox="1"/>
          <p:nvPr/>
        </p:nvSpPr>
        <p:spPr>
          <a:xfrm>
            <a:off x="2139519" y="6263781"/>
            <a:ext cx="6805306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</p:spTree>
    <p:extLst>
      <p:ext uri="{BB962C8B-B14F-4D97-AF65-F5344CB8AC3E}">
        <p14:creationId xmlns:p14="http://schemas.microsoft.com/office/powerpoint/2010/main" val="403484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</TotalTime>
  <Words>612</Words>
  <Application>Microsoft Office PowerPoint</Application>
  <PresentationFormat>Widescreen</PresentationFormat>
  <Paragraphs>64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39</cp:revision>
  <dcterms:created xsi:type="dcterms:W3CDTF">2026-07-08T17:33:07Z</dcterms:created>
  <dcterms:modified xsi:type="dcterms:W3CDTF">2026-07-10T17:41:58Z</dcterms:modified>
</cp:coreProperties>
</file>