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3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188720"/>
            <a:ext cx="4114800" cy="4114800"/>
          </a:xfrm>
          <a:prstGeom prst="ellipse">
            <a:avLst/>
          </a:prstGeom>
          <a:solidFill>
            <a:srgbClr val="02809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2926080" cy="2926080"/>
          </a:xfrm>
          <a:prstGeom prst="ellipse">
            <a:avLst/>
          </a:prstGeom>
          <a:solidFill>
            <a:srgbClr val="00A896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463040" y="6309360"/>
            <a:ext cx="2377440" cy="2377440"/>
          </a:xfrm>
          <a:prstGeom prst="ellipse">
            <a:avLst/>
          </a:prstGeom>
          <a:solidFill>
            <a:srgbClr val="02C39A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8745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TO MY CLASS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31520" y="2651760"/>
            <a:ext cx="6583680" cy="1691640"/>
          </a:xfrm>
          <a:prstGeom prst="roundRect">
            <a:avLst>
              <a:gd name="adj" fmla="val 7568"/>
            </a:avLst>
          </a:prstGeom>
          <a:solidFill>
            <a:srgbClr val="028090">
              <a:alpha val="8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005840" y="2944368"/>
            <a:ext cx="1097280" cy="109728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8" name="Text 6"/>
          <p:cNvSpPr/>
          <p:nvPr/>
        </p:nvSpPr>
        <p:spPr>
          <a:xfrm>
            <a:off x="1005840" y="2944368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MH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331720" y="283464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MD HASAN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2331720" y="329184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F4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 (Hons.), MA in English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2331720" y="361188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Assistant Teacher (English)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331720" y="393192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Fulbagicha Secondary School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23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188720"/>
            <a:ext cx="4114800" cy="4114800"/>
          </a:xfrm>
          <a:prstGeom prst="ellipse">
            <a:avLst/>
          </a:prstGeom>
          <a:solidFill>
            <a:srgbClr val="028090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2926080" cy="2926080"/>
          </a:xfrm>
          <a:prstGeom prst="ellipse">
            <a:avLst/>
          </a:prstGeom>
          <a:solidFill>
            <a:srgbClr val="00A896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4846320"/>
            <a:ext cx="3291840" cy="3291840"/>
          </a:xfrm>
          <a:prstGeom prst="ellipse">
            <a:avLst/>
          </a:prstGeom>
          <a:solidFill>
            <a:srgbClr val="02C39A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3716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GRAMMAR  •  PARTS OF SPEECH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1828800"/>
            <a:ext cx="9144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Pronoun</a:t>
            </a:r>
            <a:endParaRPr lang="en-US" sz="6800" dirty="0"/>
          </a:p>
        </p:txBody>
      </p:sp>
      <p:sp>
        <p:nvSpPr>
          <p:cNvPr id="7" name="Text 5"/>
          <p:cNvSpPr/>
          <p:nvPr/>
        </p:nvSpPr>
        <p:spPr>
          <a:xfrm>
            <a:off x="731520" y="333756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4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the NCTB English Grammar Book — For Class IX–X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777240" y="420624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4206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Pn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417320" y="420624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4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 •  You  •  He  •  She  •  They  •  This  •  Who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 Pronoun?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630936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666666">
                <a:alpha val="2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868680" y="1645920"/>
            <a:ext cx="5669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pronoun is a word used </a:t>
            </a:r>
            <a:pPr indent="0" marL="0">
              <a:buNone/>
            </a:pPr>
            <a:r>
              <a:rPr lang="en-US" sz="18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 of a noun</a:t>
            </a:r>
            <a:pPr indent="0" marL="0">
              <a:buNone/>
            </a:pPr>
            <a:r>
              <a:rPr lang="en-US" sz="18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avoid repeating it.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68680" y="2697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(NCTB)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3611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See the Difference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48640" y="4114800"/>
            <a:ext cx="630936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CEAE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411480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pronoun: </a:t>
            </a:r>
            <a:pPr indent="0" marL="0">
              <a:buNone/>
            </a:pPr>
            <a:r>
              <a:rPr lang="en-US" sz="125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Rahim said Rahim would help Rahim's friend.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074920" y="4114800"/>
            <a:ext cx="1691640" cy="548640"/>
          </a:xfrm>
          <a:prstGeom prst="rect">
            <a:avLst/>
          </a:prstGeom>
          <a:solidFill>
            <a:srgbClr val="C97B63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repetitive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4754880"/>
            <a:ext cx="630936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CEA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475488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pronoun: </a:t>
            </a:r>
            <a:pPr indent="0" marL="0">
              <a:buNone/>
            </a:pPr>
            <a:r>
              <a:rPr lang="en-US" sz="125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Rahim said he would help his friend.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074920" y="4754880"/>
            <a:ext cx="1691640" cy="548640"/>
          </a:xfrm>
          <a:prstGeom prst="rect">
            <a:avLst/>
          </a:prstGeom>
          <a:solidFill>
            <a:srgbClr val="00A896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5394960"/>
            <a:ext cx="630936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CEA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539496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pronoun: </a:t>
            </a:r>
            <a:pPr indent="0" marL="0">
              <a:buNone/>
            </a:pPr>
            <a:r>
              <a:rPr lang="en-US" sz="125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Mina lost Mina's pen, so Mina borrowed one.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074920" y="5394960"/>
            <a:ext cx="1691640" cy="548640"/>
          </a:xfrm>
          <a:prstGeom prst="rect">
            <a:avLst/>
          </a:prstGeom>
          <a:solidFill>
            <a:srgbClr val="C97B63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repetitive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6035040"/>
            <a:ext cx="630936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CEA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603504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pronoun: </a:t>
            </a:r>
            <a:pPr indent="0" marL="0">
              <a:buNone/>
            </a:pPr>
            <a:r>
              <a:rPr lang="en-US" sz="125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Mina lost her pen, so she borrowed one.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074920" y="6035040"/>
            <a:ext cx="1691640" cy="548640"/>
          </a:xfrm>
          <a:prstGeom prst="rect">
            <a:avLst/>
          </a:prstGeom>
          <a:solidFill>
            <a:srgbClr val="00A896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178040" y="1417320"/>
            <a:ext cx="4434840" cy="5074920"/>
          </a:xfrm>
          <a:prstGeom prst="roundRect">
            <a:avLst>
              <a:gd name="adj" fmla="val 3093"/>
            </a:avLst>
          </a:prstGeom>
          <a:solidFill>
            <a:srgbClr val="023436"/>
          </a:solidFill>
          <a:ln/>
        </p:spPr>
      </p:sp>
      <p:sp>
        <p:nvSpPr>
          <p:cNvPr id="20" name="Text 18"/>
          <p:cNvSpPr/>
          <p:nvPr/>
        </p:nvSpPr>
        <p:spPr>
          <a:xfrm>
            <a:off x="7498080" y="164592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Kinds…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498080" y="228600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0" y="22860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8183880" y="226771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8183880" y="256032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4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I, you, he, she, it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498080" y="333756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0" y="3337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8183880" y="331927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Demonstrative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183880" y="361188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4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this, that, these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498080" y="4389120"/>
            <a:ext cx="502920" cy="50292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0" name="Text 28"/>
          <p:cNvSpPr/>
          <p:nvPr/>
        </p:nvSpPr>
        <p:spPr>
          <a:xfrm>
            <a:off x="7498080" y="43891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8183880" y="437083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Interrogative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8183880" y="46634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4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who, what, which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7498080" y="544068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34" name="Text 32"/>
          <p:cNvSpPr/>
          <p:nvPr/>
        </p:nvSpPr>
        <p:spPr>
          <a:xfrm>
            <a:off x="7498080" y="5440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8183880" y="54223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8183880" y="571500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4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who, which, that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Kinds of Pronoun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According to the NCTB Grammar Book, pronouns are mainly divided into six kinds: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709928"/>
            <a:ext cx="438912" cy="438912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49808" y="170992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49808" y="2258568"/>
            <a:ext cx="2843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49808" y="2624328"/>
            <a:ext cx="28437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Refers to a specific person or thing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49808" y="329184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I, you, he, she, they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069080" y="150876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270248" y="1709928"/>
            <a:ext cx="438912" cy="438912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4270248" y="170992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270248" y="2258568"/>
            <a:ext cx="2843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Demonstrative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4270248" y="2624328"/>
            <a:ext cx="28437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out a person or thing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270248" y="329184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this, that, these, those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589520" y="150876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790688" y="1709928"/>
            <a:ext cx="438912" cy="43891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8" name="Text 16"/>
          <p:cNvSpPr/>
          <p:nvPr/>
        </p:nvSpPr>
        <p:spPr>
          <a:xfrm>
            <a:off x="7790688" y="170992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790688" y="2258568"/>
            <a:ext cx="2843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Interrogative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7790688" y="2624328"/>
            <a:ext cx="28437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to ask questions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790688" y="329184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who, what, which, whose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406908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49808" y="4270248"/>
            <a:ext cx="438912" cy="438912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4" name="Text 22"/>
          <p:cNvSpPr/>
          <p:nvPr/>
        </p:nvSpPr>
        <p:spPr>
          <a:xfrm>
            <a:off x="749808" y="427024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749808" y="4818888"/>
            <a:ext cx="2843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Relative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749808" y="5184648"/>
            <a:ext cx="28437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Joins a clause back to a noun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49808" y="585216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who, which, that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069080" y="406908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270248" y="4270248"/>
            <a:ext cx="438912" cy="438912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30" name="Text 28"/>
          <p:cNvSpPr/>
          <p:nvPr/>
        </p:nvSpPr>
        <p:spPr>
          <a:xfrm>
            <a:off x="4270248" y="427024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4270248" y="4818888"/>
            <a:ext cx="2843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Indefinite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4270248" y="5184648"/>
            <a:ext cx="28437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Refers to a non-specific person/thing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270248" y="585216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someone, everybody, few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7589520" y="4069080"/>
            <a:ext cx="32461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7790688" y="4270248"/>
            <a:ext cx="438912" cy="43891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6" name="Text 34"/>
          <p:cNvSpPr/>
          <p:nvPr/>
        </p:nvSpPr>
        <p:spPr>
          <a:xfrm>
            <a:off x="7790688" y="427024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700" dirty="0"/>
          </a:p>
        </p:txBody>
      </p:sp>
      <p:sp>
        <p:nvSpPr>
          <p:cNvPr id="37" name="Text 35"/>
          <p:cNvSpPr/>
          <p:nvPr/>
        </p:nvSpPr>
        <p:spPr>
          <a:xfrm>
            <a:off x="7790688" y="4818888"/>
            <a:ext cx="28437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Reflexive</a:t>
            </a:r>
            <a:endParaRPr lang="en-US" sz="1550" dirty="0"/>
          </a:p>
        </p:txBody>
      </p:sp>
      <p:sp>
        <p:nvSpPr>
          <p:cNvPr id="38" name="Text 36"/>
          <p:cNvSpPr/>
          <p:nvPr/>
        </p:nvSpPr>
        <p:spPr>
          <a:xfrm>
            <a:off x="7790688" y="5184648"/>
            <a:ext cx="28437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the action to the subject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7790688" y="5852160"/>
            <a:ext cx="2843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myself, himself, ourselves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&amp; Demonstrative Pronoun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394960" cy="50292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548640" y="1371600"/>
            <a:ext cx="5394960" cy="7772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3716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Pronoun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 place of the name of a specific person, group, or thing.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68680" y="3383280"/>
            <a:ext cx="109728" cy="1097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3291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I, we (1st person)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68680" y="3840480"/>
            <a:ext cx="109728" cy="1097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(2nd person)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68680" y="4297680"/>
            <a:ext cx="109728" cy="1097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42062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he, she, it, they (3rd person)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68680" y="4754880"/>
            <a:ext cx="109728" cy="1097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46634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me, us, him, her, them (object form)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22960" y="5212080"/>
            <a:ext cx="4846320" cy="960120"/>
          </a:xfrm>
          <a:prstGeom prst="roundRect">
            <a:avLst>
              <a:gd name="adj" fmla="val 9524"/>
            </a:avLst>
          </a:prstGeom>
          <a:solidFill>
            <a:srgbClr val="E7F3F1"/>
          </a:solidFill>
          <a:ln/>
        </p:spPr>
      </p:sp>
      <p:sp>
        <p:nvSpPr>
          <p:cNvPr id="16" name="Text 14"/>
          <p:cNvSpPr/>
          <p:nvPr/>
        </p:nvSpPr>
        <p:spPr>
          <a:xfrm>
            <a:off x="1005840" y="5349240"/>
            <a:ext cx="4480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 </a:t>
            </a:r>
            <a:pPr indent="0" marL="0">
              <a:buNone/>
            </a:pPr>
            <a:r>
              <a:rPr lang="en-US" sz="1350" i="1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helped him with his homework.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217920" y="1371600"/>
            <a:ext cx="5394960" cy="50292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217920" y="1371600"/>
            <a:ext cx="5394960" cy="77724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9" name="Text 17"/>
          <p:cNvSpPr/>
          <p:nvPr/>
        </p:nvSpPr>
        <p:spPr>
          <a:xfrm>
            <a:off x="6446520" y="13716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Demonstrative Pronoun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492240" y="233172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out a specific person, thing, or idea being referred to.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537960" y="3383280"/>
            <a:ext cx="109728" cy="1097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2" name="Text 20"/>
          <p:cNvSpPr/>
          <p:nvPr/>
        </p:nvSpPr>
        <p:spPr>
          <a:xfrm>
            <a:off x="6766560" y="3291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(singular, near)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537960" y="3840480"/>
            <a:ext cx="109728" cy="1097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4" name="Text 22"/>
          <p:cNvSpPr/>
          <p:nvPr/>
        </p:nvSpPr>
        <p:spPr>
          <a:xfrm>
            <a:off x="676656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(singular, far)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537960" y="4297680"/>
            <a:ext cx="109728" cy="1097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6" name="Text 24"/>
          <p:cNvSpPr/>
          <p:nvPr/>
        </p:nvSpPr>
        <p:spPr>
          <a:xfrm>
            <a:off x="6766560" y="42062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(plural, near)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537960" y="4754880"/>
            <a:ext cx="109728" cy="1097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8" name="Text 26"/>
          <p:cNvSpPr/>
          <p:nvPr/>
        </p:nvSpPr>
        <p:spPr>
          <a:xfrm>
            <a:off x="6766560" y="46634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(plural, far)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492240" y="5212080"/>
            <a:ext cx="4846320" cy="960120"/>
          </a:xfrm>
          <a:prstGeom prst="roundRect">
            <a:avLst>
              <a:gd name="adj" fmla="val 9524"/>
            </a:avLst>
          </a:prstGeom>
          <a:solidFill>
            <a:srgbClr val="E4F7F3"/>
          </a:solidFill>
          <a:ln/>
        </p:spPr>
      </p:sp>
      <p:sp>
        <p:nvSpPr>
          <p:cNvPr id="30" name="Text 28"/>
          <p:cNvSpPr/>
          <p:nvPr/>
        </p:nvSpPr>
        <p:spPr>
          <a:xfrm>
            <a:off x="6675120" y="5349240"/>
            <a:ext cx="4480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 </a:t>
            </a:r>
            <a:pPr indent="0" marL="0">
              <a:buNone/>
            </a:pPr>
            <a:r>
              <a:rPr lang="en-US" sz="1350" i="1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my book; that is yours.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Interrogative &amp; Relative Pronoun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394960" cy="50292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548640" y="1371600"/>
            <a:ext cx="5394960" cy="77724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3716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Interrogative Pronoun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to ask questions about a person, thing, or choice.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68680" y="3383280"/>
            <a:ext cx="109728" cy="1097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3291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(person, subject)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68680" y="3840480"/>
            <a:ext cx="109728" cy="1097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whom (person, object)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68680" y="4297680"/>
            <a:ext cx="109728" cy="1097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42062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whose (possession)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68680" y="4754880"/>
            <a:ext cx="109728" cy="1097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46634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which, what (things/choice)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22960" y="5212080"/>
            <a:ext cx="4846320" cy="960120"/>
          </a:xfrm>
          <a:prstGeom prst="roundRect">
            <a:avLst>
              <a:gd name="adj" fmla="val 9524"/>
            </a:avLst>
          </a:prstGeom>
          <a:solidFill>
            <a:srgbClr val="E4F7EE"/>
          </a:solidFill>
          <a:ln/>
        </p:spPr>
      </p:sp>
      <p:sp>
        <p:nvSpPr>
          <p:cNvPr id="16" name="Text 14"/>
          <p:cNvSpPr/>
          <p:nvPr/>
        </p:nvSpPr>
        <p:spPr>
          <a:xfrm>
            <a:off x="1005840" y="5349240"/>
            <a:ext cx="4480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29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 </a:t>
            </a:r>
            <a:pPr indent="0" marL="0">
              <a:buNone/>
            </a:pPr>
            <a:r>
              <a:rPr lang="en-US" sz="1350" i="1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knocking at the door?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217920" y="1371600"/>
            <a:ext cx="5394960" cy="50292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217920" y="1371600"/>
            <a:ext cx="5394960" cy="7772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9" name="Text 17"/>
          <p:cNvSpPr/>
          <p:nvPr/>
        </p:nvSpPr>
        <p:spPr>
          <a:xfrm>
            <a:off x="6446520" y="13716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Relative Pronoun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492240" y="233172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Joins a clause to a noun mentioned earlier (the antecedent).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537960" y="3383280"/>
            <a:ext cx="109728" cy="1097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2" name="Text 20"/>
          <p:cNvSpPr/>
          <p:nvPr/>
        </p:nvSpPr>
        <p:spPr>
          <a:xfrm>
            <a:off x="6766560" y="3291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(for persons)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537960" y="3840480"/>
            <a:ext cx="109728" cy="1097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4" name="Text 22"/>
          <p:cNvSpPr/>
          <p:nvPr/>
        </p:nvSpPr>
        <p:spPr>
          <a:xfrm>
            <a:off x="676656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(for things)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537960" y="4297680"/>
            <a:ext cx="109728" cy="1097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6" name="Text 24"/>
          <p:cNvSpPr/>
          <p:nvPr/>
        </p:nvSpPr>
        <p:spPr>
          <a:xfrm>
            <a:off x="6766560" y="42062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(persons or things)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537960" y="4754880"/>
            <a:ext cx="109728" cy="1097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8" name="Text 26"/>
          <p:cNvSpPr/>
          <p:nvPr/>
        </p:nvSpPr>
        <p:spPr>
          <a:xfrm>
            <a:off x="6766560" y="46634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whose (possession)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492240" y="5212080"/>
            <a:ext cx="4846320" cy="960120"/>
          </a:xfrm>
          <a:prstGeom prst="roundRect">
            <a:avLst>
              <a:gd name="adj" fmla="val 9524"/>
            </a:avLst>
          </a:prstGeom>
          <a:solidFill>
            <a:srgbClr val="E7F3F1"/>
          </a:solidFill>
          <a:ln/>
        </p:spPr>
      </p:sp>
      <p:sp>
        <p:nvSpPr>
          <p:cNvPr id="30" name="Text 28"/>
          <p:cNvSpPr/>
          <p:nvPr/>
        </p:nvSpPr>
        <p:spPr>
          <a:xfrm>
            <a:off x="6675120" y="5349240"/>
            <a:ext cx="4480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 </a:t>
            </a:r>
            <a:pPr indent="0" marL="0">
              <a:buNone/>
            </a:pPr>
            <a:r>
              <a:rPr lang="en-US" sz="1350" i="1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boy who won the race is my friend.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Indefinite &amp; Reflexive Pronoun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394960" cy="50292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548640" y="1371600"/>
            <a:ext cx="5394960" cy="77724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3716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Indefinite Pronoun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Refers to a person or thing without specifying which one.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68680" y="3383280"/>
            <a:ext cx="109728" cy="1097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3291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someone, anyone, no one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68680" y="3840480"/>
            <a:ext cx="109728" cy="1097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everybody, nobody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68680" y="4297680"/>
            <a:ext cx="109728" cy="1097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42062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each, either, neither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68680" y="4754880"/>
            <a:ext cx="109728" cy="1097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46634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few, many, several, all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22960" y="5212080"/>
            <a:ext cx="4846320" cy="960120"/>
          </a:xfrm>
          <a:prstGeom prst="roundRect">
            <a:avLst>
              <a:gd name="adj" fmla="val 9524"/>
            </a:avLst>
          </a:prstGeom>
          <a:solidFill>
            <a:srgbClr val="E4F7F3"/>
          </a:solidFill>
          <a:ln/>
        </p:spPr>
      </p:sp>
      <p:sp>
        <p:nvSpPr>
          <p:cNvPr id="16" name="Text 14"/>
          <p:cNvSpPr/>
          <p:nvPr/>
        </p:nvSpPr>
        <p:spPr>
          <a:xfrm>
            <a:off x="1005840" y="5349240"/>
            <a:ext cx="4480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 </a:t>
            </a:r>
            <a:pPr indent="0" marL="0">
              <a:buNone/>
            </a:pPr>
            <a:r>
              <a:rPr lang="en-US" sz="1350" i="1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is knocking at the door.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217920" y="1371600"/>
            <a:ext cx="5394960" cy="5029200"/>
          </a:xfrm>
          <a:prstGeom prst="roundRect">
            <a:avLst>
              <a:gd name="adj" fmla="val 25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63500" dist="25400" dir="5400000">
              <a:srgbClr val="666666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217920" y="1371600"/>
            <a:ext cx="5394960" cy="77724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19" name="Text 17"/>
          <p:cNvSpPr/>
          <p:nvPr/>
        </p:nvSpPr>
        <p:spPr>
          <a:xfrm>
            <a:off x="6446520" y="137160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Reflexive Pronoun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492240" y="233172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the action of the verb back onto the subject itself.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537960" y="3383280"/>
            <a:ext cx="109728" cy="1097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6766560" y="3291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myself, yourself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537960" y="3840480"/>
            <a:ext cx="109728" cy="1097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676656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himself, herself, itself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537960" y="4297680"/>
            <a:ext cx="109728" cy="1097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6766560" y="42062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ourselves, yourselves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537960" y="4754880"/>
            <a:ext cx="109728" cy="10972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6766560" y="46634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themselves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492240" y="5212080"/>
            <a:ext cx="4846320" cy="960120"/>
          </a:xfrm>
          <a:prstGeom prst="roundRect">
            <a:avLst>
              <a:gd name="adj" fmla="val 9524"/>
            </a:avLst>
          </a:prstGeom>
          <a:solidFill>
            <a:srgbClr val="E4F7EE"/>
          </a:solidFill>
          <a:ln/>
        </p:spPr>
      </p:sp>
      <p:sp>
        <p:nvSpPr>
          <p:cNvPr id="30" name="Text 28"/>
          <p:cNvSpPr/>
          <p:nvPr/>
        </p:nvSpPr>
        <p:spPr>
          <a:xfrm>
            <a:off x="6675120" y="5349240"/>
            <a:ext cx="4480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29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 </a:t>
            </a:r>
            <a:pPr indent="0" marL="0">
              <a:buNone/>
            </a:pPr>
            <a:r>
              <a:rPr lang="en-US" sz="1350" i="1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hurt herself while cooking.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Practise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kind of pronoun underlined in each sentence.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77724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5400000">
              <a:srgbClr val="666666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837944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8379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17320" y="1691640"/>
            <a:ext cx="6675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is my elder sister.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48640" y="2651760"/>
            <a:ext cx="77724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5400000">
              <a:srgbClr val="666666">
                <a:alpha val="1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31520" y="2798064"/>
            <a:ext cx="457200" cy="45720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798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417320" y="2651760"/>
            <a:ext cx="6675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book I told you about.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48640" y="3611880"/>
            <a:ext cx="77724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5400000">
              <a:srgbClr val="666666">
                <a:alpha val="1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31520" y="3758184"/>
            <a:ext cx="457200" cy="45720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7581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417320" y="3611880"/>
            <a:ext cx="6675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subject do you like most?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48640" y="4572000"/>
            <a:ext cx="77724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25400" dir="5400000">
              <a:srgbClr val="666666">
                <a:alpha val="1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1520" y="4718304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47183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417320" y="4572000"/>
            <a:ext cx="66751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girl who sang the song is talented.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8595360" y="1691640"/>
            <a:ext cx="3017520" cy="3840480"/>
          </a:xfrm>
          <a:prstGeom prst="roundRect">
            <a:avLst>
              <a:gd name="adj" fmla="val 4242"/>
            </a:avLst>
          </a:prstGeom>
          <a:solidFill>
            <a:srgbClr val="023436"/>
          </a:solidFill>
          <a:ln/>
        </p:spPr>
      </p:sp>
      <p:sp>
        <p:nvSpPr>
          <p:cNvPr id="21" name="Text 19"/>
          <p:cNvSpPr/>
          <p:nvPr/>
        </p:nvSpPr>
        <p:spPr>
          <a:xfrm>
            <a:off x="8823960" y="19202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Answer Key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823960" y="242316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Personal Pronoun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823960" y="297180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Demonstrative Pronoun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823960" y="352044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Interrogative Pronoun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823960" y="40690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Relative Pronoun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548640" y="64008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8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IX–X  |  English Grammar  |  NCTB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2026-07-11T07:12:12Z</dcterms:created>
  <dcterms:modified xsi:type="dcterms:W3CDTF">2026-07-11T07:12:12Z</dcterms:modified>
</cp:coreProperties>
</file>