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sldIdLst>
    <p:sldId id="272" r:id="rId2"/>
    <p:sldId id="290" r:id="rId3"/>
    <p:sldId id="292" r:id="rId4"/>
    <p:sldId id="257" r:id="rId5"/>
    <p:sldId id="258" r:id="rId6"/>
    <p:sldId id="261" r:id="rId7"/>
    <p:sldId id="294" r:id="rId8"/>
    <p:sldId id="262" r:id="rId9"/>
    <p:sldId id="263" r:id="rId10"/>
    <p:sldId id="264" r:id="rId11"/>
    <p:sldId id="295" r:id="rId12"/>
    <p:sldId id="265" r:id="rId13"/>
    <p:sldId id="296" r:id="rId14"/>
    <p:sldId id="266" r:id="rId15"/>
    <p:sldId id="297" r:id="rId16"/>
    <p:sldId id="267" r:id="rId17"/>
    <p:sldId id="271" r:id="rId18"/>
    <p:sldId id="269" r:id="rId19"/>
    <p:sldId id="270" r:id="rId2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015" autoAdjust="0"/>
    <p:restoredTop sz="94660"/>
  </p:normalViewPr>
  <p:slideViewPr>
    <p:cSldViewPr snapToGrid="0">
      <p:cViewPr varScale="1">
        <p:scale>
          <a:sx n="82" d="100"/>
          <a:sy n="82" d="100"/>
        </p:scale>
        <p:origin x="318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7C9AE33-6E1E-4375-A365-6E6E44F2109E}" type="datetimeFigureOut">
              <a:rPr lang="en-US" smtClean="0"/>
              <a:t>7/11/2026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FF69C29-13D1-4254-8FAC-9A79C93798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73212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FF69C29-13D1-4254-8FAC-9A79C93798A7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88807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00E216-EA68-63F0-5D63-73AF242CE9A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FA2D76C-4786-D5F7-4B65-FB07F8B7F85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AD8EE3E-5462-1B05-D770-01A0F06545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30A830-8A6F-4150-8029-EE0834E4AE2D}" type="datetimeFigureOut">
              <a:rPr lang="en-US" smtClean="0"/>
              <a:t>7/11/2026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FEB2835-1AE2-7637-CCE1-FAFA25593F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B96FF96-6D24-C12E-0378-A99D9EC50D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30F8DD-93F1-4EA0-84FD-FBE1D97DE2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97783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511915-92F9-D6DF-AE11-A617B2545D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5CC8641-0137-BCEC-7C91-93F3DB27CB7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552BAA-51C8-4E85-FCD5-DD39A8AF83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30A830-8A6F-4150-8029-EE0834E4AE2D}" type="datetimeFigureOut">
              <a:rPr lang="en-US" smtClean="0"/>
              <a:t>7/11/2026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F8F3760-FAB3-0E4E-FBFA-1FADA6319F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D34C0B7-8B56-0586-9E73-76A9CB3B7C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30F8DD-93F1-4EA0-84FD-FBE1D97DE2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84614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E92E3B4-E008-CB85-5D21-C2C0188816D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2851BC4-20E2-3024-1064-7F2F2FCDF89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83D2A84-4D36-04F7-E2EC-8F87394DEE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30A830-8A6F-4150-8029-EE0834E4AE2D}" type="datetimeFigureOut">
              <a:rPr lang="en-US" smtClean="0"/>
              <a:t>7/11/2026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FE808DF-A07F-5B6B-30C3-C43400CDD0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AE85155-EBE5-E766-E701-D1E51AC5B1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30F8DD-93F1-4EA0-84FD-FBE1D97DE2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53221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F86031-AE5D-847C-2069-C56D0486B0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32115C4-4DA1-373E-3FE1-66E3860E13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3D33D43-8A47-6ACD-F88F-C8F824C8DA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30A830-8A6F-4150-8029-EE0834E4AE2D}" type="datetimeFigureOut">
              <a:rPr lang="en-US" smtClean="0"/>
              <a:t>7/11/2026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AC7764B-224E-A38E-871A-FB26FABFEC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9587790-E490-B680-6993-30F1D4F41C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30F8DD-93F1-4EA0-84FD-FBE1D97DE2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51019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884AC9-C950-443B-50F6-987C2F4501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1C217CB-D66C-0892-2D55-CA463EEE200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B4E3713-FFE0-146B-06C0-E0EDB46A0D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30A830-8A6F-4150-8029-EE0834E4AE2D}" type="datetimeFigureOut">
              <a:rPr lang="en-US" smtClean="0"/>
              <a:t>7/11/2026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2F691AC-3F8C-EA5D-E595-04856AAA92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C2F1890-1225-3CBE-2687-9AADEB05E0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30F8DD-93F1-4EA0-84FD-FBE1D97DE2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40467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9C86D3-98ED-1E26-C36E-3289D5A41D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E5A93BD-567C-794D-F8C1-1559F129C1C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DBF60ED-2A31-E7F8-EA89-22ACCE68C2D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5A239A3-7340-0E83-BCE3-376EFDB65A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30A830-8A6F-4150-8029-EE0834E4AE2D}" type="datetimeFigureOut">
              <a:rPr lang="en-US" smtClean="0"/>
              <a:t>7/11/2026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3E736FA-09A9-A8A0-96FB-C56799AE33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A27AC0A-5803-31BB-35C0-2E44F5F32D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30F8DD-93F1-4EA0-84FD-FBE1D97DE2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98057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85F423-6852-EDC6-198C-3E6A5AA95B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4BB9887-BC09-F3F5-BF8B-59EF675F231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98BB221-6C03-A7C8-249D-EA1322ED295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26D3B2A-8C92-ED21-C914-FF26446728D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08E76D9-C590-DF33-4CAF-C3CF06F108D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0585FB3-F6CE-CC6E-D61E-6DFA0CEEC1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30A830-8A6F-4150-8029-EE0834E4AE2D}" type="datetimeFigureOut">
              <a:rPr lang="en-US" smtClean="0"/>
              <a:t>7/11/2026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B5B98C3-9F22-FE80-C102-09EDCCEC00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7588C53-3713-E95F-07E2-5A4AF6D6B7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30F8DD-93F1-4EA0-84FD-FBE1D97DE2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91133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6993E2-C139-66E6-130F-BA720521E4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00E38C2-64C2-A225-09AF-042BC11385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30A830-8A6F-4150-8029-EE0834E4AE2D}" type="datetimeFigureOut">
              <a:rPr lang="en-US" smtClean="0"/>
              <a:t>7/11/2026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2ED43C5-1A93-1527-CE0E-B240908DCE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4B580D9-A0C4-3219-DEB7-902458C9F2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30F8DD-93F1-4EA0-84FD-FBE1D97DE2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27119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EB581F7-DE43-196B-6C2C-A82A237E01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30A830-8A6F-4150-8029-EE0834E4AE2D}" type="datetimeFigureOut">
              <a:rPr lang="en-US" smtClean="0"/>
              <a:t>7/11/2026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F5F065D-F5FE-211B-4A4D-1EC50FD201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A6123B1-2CEC-1A92-9D5D-89D63EE413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30F8DD-93F1-4EA0-84FD-FBE1D97DE2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16032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0407EE-E6D5-735D-531F-B78B95AE32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14DE98A-96C6-48A0-BBAA-E308278A90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277946D-C1C8-8B8E-EFFA-4F59186B6C5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DA98E92-289A-7B16-7858-4C21AEAE46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30A830-8A6F-4150-8029-EE0834E4AE2D}" type="datetimeFigureOut">
              <a:rPr lang="en-US" smtClean="0"/>
              <a:t>7/11/2026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2CF789D-200E-AEEB-F3A6-64E55E1A8B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A77BF0D-DF84-4A71-BD48-F5BF70114D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30F8DD-93F1-4EA0-84FD-FBE1D97DE2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8696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103CD4-5935-452C-FE2A-9CDFD49641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203291F-6F31-F1C2-6CBB-5C1A9B5B9E2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6F656E6-1E2A-7CFE-4A24-8E70B2001BF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1478144-B6F0-0FF8-7F38-C0BED1136A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30A830-8A6F-4150-8029-EE0834E4AE2D}" type="datetimeFigureOut">
              <a:rPr lang="en-US" smtClean="0"/>
              <a:t>7/11/2026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8967B78-9A19-ECD5-C92B-43F574685F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535047E-314E-01A1-E57C-D9CD47A1B6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30F8DD-93F1-4EA0-84FD-FBE1D97DE2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73461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73F7336-A588-AA7C-FA98-58D6818FB0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B5B4825-6251-325F-9476-7352BBF7479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3C2FA2D-2483-F73D-2772-733D01A227A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30A830-8A6F-4150-8029-EE0834E4AE2D}" type="datetimeFigureOut">
              <a:rPr lang="en-US" smtClean="0"/>
              <a:t>7/11/2026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CF76BE5-BF96-8FA2-9870-F907C9C74B1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455C247-8F6B-E65C-A490-6E13782959A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30F8DD-93F1-4EA0-84FD-FBE1D97DE2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39643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B1D0BF80-1357-1504-A8B6-C2A3D8E2CD81}"/>
              </a:ext>
            </a:extLst>
          </p:cNvPr>
          <p:cNvSpPr txBox="1"/>
          <p:nvPr/>
        </p:nvSpPr>
        <p:spPr>
          <a:xfrm>
            <a:off x="1346325" y="339281"/>
            <a:ext cx="9298188" cy="18433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385" b="1" dirty="0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</a:rPr>
              <a:t>Welcome 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6683AD9F-E792-C2AE-F7DF-1CBF4EE8EE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52875" y="2317506"/>
            <a:ext cx="4286250" cy="4286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008835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F51FD600-A953-CAEA-FD62-110756B84FB6}"/>
              </a:ext>
            </a:extLst>
          </p:cNvPr>
          <p:cNvSpPr txBox="1"/>
          <p:nvPr/>
        </p:nvSpPr>
        <p:spPr>
          <a:xfrm>
            <a:off x="597876" y="482296"/>
            <a:ext cx="11265877" cy="11849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1800"/>
              </a:spcBef>
              <a:spcAft>
                <a:spcPts val="900"/>
              </a:spcAft>
              <a:buNone/>
            </a:pPr>
            <a:r>
              <a:rPr lang="en-US" sz="2800" b="1" u="none" strike="noStrike" dirty="0">
                <a:solidFill>
                  <a:srgbClr val="7030A0"/>
                </a:solidFill>
                <a:effectLst/>
                <a:latin typeface="Kalpana Unicode" panose="02000506000000020003" pitchFamily="2" charset="0"/>
                <a:cs typeface="Kalpana Unicode" panose="02000506000000020003" pitchFamily="2" charset="0"/>
              </a:rPr>
              <a:t>📑 </a:t>
            </a:r>
            <a:r>
              <a:rPr lang="as-IN" sz="2800" b="1" u="none" strike="noStrike" dirty="0">
                <a:solidFill>
                  <a:srgbClr val="7030A0"/>
                </a:solidFill>
                <a:effectLst/>
                <a:latin typeface="Kalpana Unicode" panose="02000506000000020003" pitchFamily="2" charset="0"/>
                <a:cs typeface="Kalpana Unicode" panose="02000506000000020003" pitchFamily="2" charset="0"/>
              </a:rPr>
              <a:t>স্লাইড ৬: মরিচা ধরা কী? (</a:t>
            </a:r>
            <a:r>
              <a:rPr lang="en-US" sz="2800" b="1" u="none" strike="noStrike" dirty="0">
                <a:solidFill>
                  <a:srgbClr val="7030A0"/>
                </a:solidFill>
                <a:effectLst/>
                <a:cs typeface="Kalpana Unicode" panose="02000506000000020003" pitchFamily="2" charset="0"/>
              </a:rPr>
              <a:t>Rusting of Iron</a:t>
            </a:r>
            <a:r>
              <a:rPr lang="en-US" sz="2800" b="1" u="none" strike="noStrike" dirty="0">
                <a:solidFill>
                  <a:srgbClr val="7030A0"/>
                </a:solidFill>
                <a:effectLst/>
                <a:latin typeface="Kalpana Unicode" panose="02000506000000020003" pitchFamily="2" charset="0"/>
                <a:cs typeface="Kalpana Unicode" panose="02000506000000020003" pitchFamily="2" charset="0"/>
              </a:rPr>
              <a:t>)</a:t>
            </a:r>
          </a:p>
          <a:p>
            <a:pPr>
              <a:spcBef>
                <a:spcPts val="900"/>
              </a:spcBef>
              <a:spcAft>
                <a:spcPts val="900"/>
              </a:spcAft>
              <a:buFont typeface="Arial" panose="020B0604020202020204" pitchFamily="34" charset="0"/>
              <a:buChar char="•"/>
            </a:pPr>
            <a:r>
              <a:rPr lang="as-IN" sz="2800" b="1" u="none" strike="noStrike" dirty="0">
                <a:solidFill>
                  <a:srgbClr val="7030A0"/>
                </a:solidFill>
                <a:effectLst/>
                <a:latin typeface="Kalpana Unicode" panose="02000506000000020003" pitchFamily="2" charset="0"/>
                <a:cs typeface="Kalpana Unicode" panose="02000506000000020003" pitchFamily="2" charset="0"/>
              </a:rPr>
              <a:t>ঘটনা:</a:t>
            </a:r>
            <a:r>
              <a:rPr lang="as-IN" sz="2800" b="0" u="none" strike="noStrike" dirty="0">
                <a:solidFill>
                  <a:srgbClr val="7030A0"/>
                </a:solidFill>
                <a:effectLst/>
                <a:latin typeface="Kalpana Unicode" panose="02000506000000020003" pitchFamily="2" charset="0"/>
                <a:cs typeface="Kalpana Unicode" panose="02000506000000020003" pitchFamily="2" charset="0"/>
              </a:rPr>
              <a:t> লোহাকে আর্দ্র বাতাসে রেখে দিলে তার ওপর লালচে-বাদামী রঙের আস্তরণ পড়ে। একে মরিচা বলে।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3DE23B8-737A-BE39-6915-E7494A6C9B10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6523" y="2823238"/>
            <a:ext cx="4501662" cy="253218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30747AB-C24D-0301-8444-39D2C84D599E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68546" y="2948353"/>
            <a:ext cx="4518958" cy="25177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82333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C57536-4F38-591F-EC61-AC7F4C4EED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A6C30FC3-25F9-310F-8D7D-22FD8925FE0B}"/>
              </a:ext>
            </a:extLst>
          </p:cNvPr>
          <p:cNvSpPr txBox="1"/>
          <p:nvPr/>
        </p:nvSpPr>
        <p:spPr>
          <a:xfrm>
            <a:off x="527538" y="458850"/>
            <a:ext cx="10644554" cy="143116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900"/>
              </a:spcBef>
              <a:spcAft>
                <a:spcPts val="900"/>
              </a:spcAft>
              <a:buFont typeface="Arial" panose="020B0604020202020204" pitchFamily="34" charset="0"/>
              <a:buChar char="•"/>
            </a:pPr>
            <a:r>
              <a:rPr lang="as-IN" sz="3600" b="1" u="none" strike="noStrike" dirty="0">
                <a:solidFill>
                  <a:srgbClr val="7030A0"/>
                </a:solidFill>
                <a:effectLst/>
                <a:latin typeface="Kalpana Unicode" panose="02000506000000020003" pitchFamily="2" charset="0"/>
                <a:cs typeface="Kalpana Unicode" panose="02000506000000020003" pitchFamily="2" charset="0"/>
              </a:rPr>
              <a:t>বিক্রিয়া:</a:t>
            </a:r>
            <a:r>
              <a:rPr lang="as-IN" sz="3600" b="0" u="none" strike="noStrike" dirty="0">
                <a:solidFill>
                  <a:srgbClr val="7030A0"/>
                </a:solidFill>
                <a:effectLst/>
                <a:latin typeface="Kalpana Unicode" panose="02000506000000020003" pitchFamily="2" charset="0"/>
                <a:cs typeface="Kalpana Unicode" panose="02000506000000020003" pitchFamily="2" charset="0"/>
              </a:rPr>
              <a:t> লোহা + অক্সিজেন + পানি = জলীয় আয়রন অক্সাইড (মরিচা)।</a:t>
            </a:r>
          </a:p>
          <a:p>
            <a:pPr>
              <a:spcBef>
                <a:spcPts val="900"/>
              </a:spcBef>
              <a:spcAft>
                <a:spcPts val="900"/>
              </a:spcAft>
              <a:buFont typeface="Arial" panose="020B0604020202020204" pitchFamily="34" charset="0"/>
              <a:buChar char="•"/>
            </a:pPr>
            <a:r>
              <a:rPr lang="as-IN" sz="3600" b="1" u="none" strike="noStrike" dirty="0">
                <a:solidFill>
                  <a:srgbClr val="7030A0"/>
                </a:solidFill>
                <a:effectLst/>
                <a:latin typeface="Kalpana Unicode" panose="02000506000000020003" pitchFamily="2" charset="0"/>
                <a:cs typeface="Kalpana Unicode" panose="02000506000000020003" pitchFamily="2" charset="0"/>
              </a:rPr>
              <a:t>ক্ষতি:</a:t>
            </a:r>
            <a:r>
              <a:rPr lang="as-IN" sz="3600" b="0" u="none" strike="noStrike" dirty="0">
                <a:solidFill>
                  <a:srgbClr val="7030A0"/>
                </a:solidFill>
                <a:effectLst/>
                <a:latin typeface="Kalpana Unicode" panose="02000506000000020003" pitchFamily="2" charset="0"/>
                <a:cs typeface="Kalpana Unicode" panose="02000506000000020003" pitchFamily="2" charset="0"/>
              </a:rPr>
              <a:t> মরিচা লোহাকে ক্ষয় করে এবং নষ্ট করে দেয়।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61DF7D75-3E60-58B1-BF52-C870F5BDC147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22298" y="2423804"/>
            <a:ext cx="2890471" cy="39753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78777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314BB0AB-9789-AF98-AC65-00357C83DE53}"/>
              </a:ext>
            </a:extLst>
          </p:cNvPr>
          <p:cNvSpPr txBox="1"/>
          <p:nvPr/>
        </p:nvSpPr>
        <p:spPr>
          <a:xfrm>
            <a:off x="363416" y="434059"/>
            <a:ext cx="10515600" cy="18466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1800"/>
              </a:spcBef>
              <a:spcAft>
                <a:spcPts val="900"/>
              </a:spcAft>
              <a:buNone/>
            </a:pPr>
            <a:r>
              <a:rPr lang="en-US" sz="2800" b="1" u="none" strike="noStrike" dirty="0">
                <a:solidFill>
                  <a:srgbClr val="7030A0"/>
                </a:solidFill>
                <a:effectLst/>
                <a:latin typeface="Kalpana Unicode" panose="02000506000000020003" pitchFamily="2" charset="0"/>
                <a:cs typeface="Kalpana Unicode" panose="02000506000000020003" pitchFamily="2" charset="0"/>
              </a:rPr>
              <a:t>📑 </a:t>
            </a:r>
            <a:r>
              <a:rPr lang="as-IN" sz="2800" b="1" u="none" strike="noStrike" dirty="0">
                <a:solidFill>
                  <a:srgbClr val="7030A0"/>
                </a:solidFill>
                <a:effectLst/>
                <a:latin typeface="Kalpana Unicode" panose="02000506000000020003" pitchFamily="2" charset="0"/>
                <a:cs typeface="Kalpana Unicode" panose="02000506000000020003" pitchFamily="2" charset="0"/>
              </a:rPr>
              <a:t>স্লাইড ৭: মরিচা প্রতিরোধের উপায় (</a:t>
            </a:r>
            <a:r>
              <a:rPr lang="en-US" sz="2800" b="1" u="none" strike="noStrike" dirty="0">
                <a:solidFill>
                  <a:srgbClr val="7030A0"/>
                </a:solidFill>
                <a:effectLst/>
                <a:cs typeface="Kalpana Unicode" panose="02000506000000020003" pitchFamily="2" charset="0"/>
              </a:rPr>
              <a:t>Prevention of Rusting</a:t>
            </a:r>
            <a:r>
              <a:rPr lang="en-US" sz="2800" b="1" u="none" strike="noStrike" dirty="0">
                <a:solidFill>
                  <a:srgbClr val="7030A0"/>
                </a:solidFill>
                <a:effectLst/>
                <a:latin typeface="Kalpana Unicode" panose="02000506000000020003" pitchFamily="2" charset="0"/>
                <a:cs typeface="Kalpana Unicode" panose="02000506000000020003" pitchFamily="2" charset="0"/>
              </a:rPr>
              <a:t>)</a:t>
            </a:r>
          </a:p>
          <a:p>
            <a:pPr>
              <a:spcBef>
                <a:spcPts val="900"/>
              </a:spcBef>
              <a:spcAft>
                <a:spcPts val="900"/>
              </a:spcAft>
              <a:buFont typeface="Arial" panose="020B0604020202020204" pitchFamily="34" charset="0"/>
              <a:buChar char="•"/>
            </a:pPr>
            <a:r>
              <a:rPr lang="as-IN" sz="2800" b="1" u="none" strike="noStrike" dirty="0">
                <a:solidFill>
                  <a:srgbClr val="7030A0"/>
                </a:solidFill>
                <a:effectLst/>
                <a:latin typeface="Kalpana Unicode" panose="02000506000000020003" pitchFamily="2" charset="0"/>
                <a:cs typeface="Kalpana Unicode" panose="02000506000000020003" pitchFamily="2" charset="0"/>
              </a:rPr>
              <a:t>পেইন্টিং:</a:t>
            </a:r>
            <a:r>
              <a:rPr lang="as-IN" sz="2800" b="0" u="none" strike="noStrike" dirty="0">
                <a:solidFill>
                  <a:srgbClr val="7030A0"/>
                </a:solidFill>
                <a:effectLst/>
                <a:latin typeface="Kalpana Unicode" panose="02000506000000020003" pitchFamily="2" charset="0"/>
                <a:cs typeface="Kalpana Unicode" panose="02000506000000020003" pitchFamily="2" charset="0"/>
              </a:rPr>
              <a:t> লোহার ওপর রঙের প্রলেপ দেওয়া।</a:t>
            </a:r>
          </a:p>
          <a:p>
            <a:pPr>
              <a:spcBef>
                <a:spcPts val="900"/>
              </a:spcBef>
              <a:spcAft>
                <a:spcPts val="900"/>
              </a:spcAft>
              <a:buFont typeface="Arial" panose="020B0604020202020204" pitchFamily="34" charset="0"/>
              <a:buChar char="•"/>
            </a:pPr>
            <a:r>
              <a:rPr lang="as-IN" sz="2800" b="1" u="none" strike="noStrike" dirty="0">
                <a:solidFill>
                  <a:srgbClr val="7030A0"/>
                </a:solidFill>
                <a:effectLst/>
                <a:latin typeface="Kalpana Unicode" panose="02000506000000020003" pitchFamily="2" charset="0"/>
                <a:cs typeface="Kalpana Unicode" panose="02000506000000020003" pitchFamily="2" charset="0"/>
              </a:rPr>
              <a:t>গ্যালভানাইজিং:</a:t>
            </a:r>
            <a:r>
              <a:rPr lang="as-IN" sz="2800" b="0" u="none" strike="noStrike" dirty="0">
                <a:solidFill>
                  <a:srgbClr val="7030A0"/>
                </a:solidFill>
                <a:effectLst/>
                <a:latin typeface="Kalpana Unicode" panose="02000506000000020003" pitchFamily="2" charset="0"/>
                <a:cs typeface="Kalpana Unicode" panose="02000506000000020003" pitchFamily="2" charset="0"/>
              </a:rPr>
              <a:t> লোহার ওপর দস্তা বা জিংকের (</a:t>
            </a:r>
            <a:r>
              <a:rPr lang="en-US" sz="2800" b="0" u="none" strike="noStrike" dirty="0">
                <a:solidFill>
                  <a:srgbClr val="7030A0"/>
                </a:solidFill>
                <a:effectLst/>
                <a:cs typeface="Kalpana Unicode" panose="02000506000000020003" pitchFamily="2" charset="0"/>
              </a:rPr>
              <a:t>Zn</a:t>
            </a:r>
            <a:r>
              <a:rPr lang="en-US" sz="2800" b="0" u="none" strike="noStrike" dirty="0">
                <a:solidFill>
                  <a:srgbClr val="7030A0"/>
                </a:solidFill>
                <a:effectLst/>
                <a:latin typeface="Kalpana Unicode" panose="02000506000000020003" pitchFamily="2" charset="0"/>
                <a:cs typeface="Kalpana Unicode" panose="02000506000000020003" pitchFamily="2" charset="0"/>
              </a:rPr>
              <a:t>) </a:t>
            </a:r>
            <a:r>
              <a:rPr lang="as-IN" sz="2800" b="0" u="none" strike="noStrike" dirty="0">
                <a:solidFill>
                  <a:srgbClr val="7030A0"/>
                </a:solidFill>
                <a:effectLst/>
                <a:latin typeface="Kalpana Unicode" panose="02000506000000020003" pitchFamily="2" charset="0"/>
                <a:cs typeface="Kalpana Unicode" panose="02000506000000020003" pitchFamily="2" charset="0"/>
              </a:rPr>
              <a:t>পাতলা প্রলেপ দেওয়া।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962AA54-AA4B-593B-6B95-4C0BE77DB65E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2773" y="2818822"/>
            <a:ext cx="2637692" cy="3516922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2D062364-2F85-696B-ED5F-01F5BDC7A46A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08784" y="2514599"/>
            <a:ext cx="3698631" cy="36986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93844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F7ADC5-FD16-8B6C-41BF-981304E0DA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AEB80289-53D2-9C34-A865-AF881CC381C6}"/>
              </a:ext>
            </a:extLst>
          </p:cNvPr>
          <p:cNvSpPr txBox="1"/>
          <p:nvPr/>
        </p:nvSpPr>
        <p:spPr>
          <a:xfrm>
            <a:off x="304801" y="363721"/>
            <a:ext cx="105156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900"/>
              </a:spcBef>
              <a:spcAft>
                <a:spcPts val="900"/>
              </a:spcAft>
              <a:buFont typeface="Arial" panose="020B0604020202020204" pitchFamily="34" charset="0"/>
              <a:buChar char="•"/>
            </a:pPr>
            <a:r>
              <a:rPr lang="as-IN" sz="4000" b="1" u="none" strike="noStrike" dirty="0">
                <a:solidFill>
                  <a:srgbClr val="7030A0"/>
                </a:solidFill>
                <a:effectLst/>
                <a:latin typeface="Kalpana Unicode" panose="02000506000000020003" pitchFamily="2" charset="0"/>
                <a:cs typeface="Kalpana Unicode" panose="02000506000000020003" pitchFamily="2" charset="0"/>
              </a:rPr>
              <a:t>ইলেক্ট্রোপ্লেটিং:</a:t>
            </a:r>
            <a:r>
              <a:rPr lang="as-IN" sz="4000" b="0" u="none" strike="noStrike" dirty="0">
                <a:solidFill>
                  <a:srgbClr val="7030A0"/>
                </a:solidFill>
                <a:effectLst/>
                <a:latin typeface="Kalpana Unicode" panose="02000506000000020003" pitchFamily="2" charset="0"/>
                <a:cs typeface="Kalpana Unicode" panose="02000506000000020003" pitchFamily="2" charset="0"/>
              </a:rPr>
              <a:t> তড়িৎ বিশ্লেষণের মাধ্যমে অন্য ধাতুর প্রলেপ দেওয়া।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8C5C26F9-9861-A275-279A-AF15BFD6AD81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4794" y="2209800"/>
            <a:ext cx="2617447" cy="3579568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72623A70-EA6E-F5BF-2A48-997FE50CB0CF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63016" y="2452565"/>
            <a:ext cx="3657699" cy="3047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24908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">
            <a:extLst>
              <a:ext uri="{FF2B5EF4-FFF2-40B4-BE49-F238E27FC236}">
                <a16:creationId xmlns:a16="http://schemas.microsoft.com/office/drawing/2014/main" id="{21927C38-0F5F-3901-C985-672FCA5977D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800" y="162382"/>
            <a:ext cx="11324492" cy="12695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bn-IN" altLang="en-US" sz="2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Kalpana Unicode" panose="02000506000000020003" pitchFamily="2" charset="0"/>
                <a:cs typeface="Kalpana Unicode" panose="02000506000000020003" pitchFamily="2" charset="0"/>
              </a:rPr>
              <a:t>১</a:t>
            </a:r>
            <a:r>
              <a:rPr kumimoji="0" lang="en-US" altLang="en-US" sz="2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Kalpana Unicode" panose="02000506000000020003" pitchFamily="2" charset="0"/>
                <a:cs typeface="Kalpana Unicode" panose="02000506000000020003" pitchFamily="2" charset="0"/>
              </a:rPr>
              <a:t>:</a:t>
            </a:r>
            <a:r>
              <a:rPr kumimoji="0" lang="bn-IN" alt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Kalpana Unicode" panose="02000506000000020003" pitchFamily="2" charset="0"/>
                <a:cs typeface="Kalpana Unicode" panose="02000506000000020003" pitchFamily="2" charset="0"/>
              </a:rPr>
              <a:t> মোম পুড়ে কার্বন ডাই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Kalpana Unicode" panose="02000506000000020003" pitchFamily="2" charset="0"/>
                <a:cs typeface="Kalpana Unicode" panose="02000506000000020003" pitchFamily="2" charset="0"/>
              </a:rPr>
              <a:t>-</a:t>
            </a:r>
            <a:r>
              <a:rPr kumimoji="0" lang="bn-IN" alt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Kalpana Unicode" panose="02000506000000020003" pitchFamily="2" charset="0"/>
                <a:cs typeface="Kalpana Unicode" panose="02000506000000020003" pitchFamily="2" charset="0"/>
              </a:rPr>
              <a:t>অক্সাইড ও তাপশক্তি তৈরি হওয়া রাসায়নিক পরিবর্তন এবং মোম গলে নিচে জমা হওয়া ভৌত পরিবর্তন।</a:t>
            </a:r>
            <a:endParaRPr kumimoji="0" lang="en-US" altLang="en-US" sz="2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Kalpana Unicode" panose="02000506000000020003" pitchFamily="2" charset="0"/>
              <a:cs typeface="Kalpana Unicode" panose="02000506000000020003" pitchFamily="2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bn-IN" altLang="en-US" sz="2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Kalpana Unicode" panose="02000506000000020003" pitchFamily="2" charset="0"/>
                <a:cs typeface="Kalpana Unicode" panose="02000506000000020003" pitchFamily="2" charset="0"/>
              </a:rPr>
              <a:t>২</a:t>
            </a:r>
            <a:r>
              <a:rPr kumimoji="0" lang="en-US" altLang="en-US" sz="2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Kalpana Unicode" panose="02000506000000020003" pitchFamily="2" charset="0"/>
                <a:cs typeface="Kalpana Unicode" panose="02000506000000020003" pitchFamily="2" charset="0"/>
              </a:rPr>
              <a:t>:</a:t>
            </a:r>
            <a:r>
              <a:rPr kumimoji="0" lang="bn-IN" alt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Kalpana Unicode" panose="02000506000000020003" pitchFamily="2" charset="0"/>
                <a:cs typeface="Kalpana Unicode" panose="02000506000000020003" pitchFamily="2" charset="0"/>
              </a:rPr>
              <a:t> বাতাসে কোনো পদার্থ পুড়ে সম্পূর্ণ নতুন ধর্মী পদার্থ ও তাপশক্তি উৎপন্ন করার এই প্রক্রিয়াকে বিজ্ঞানে দহন বলা হয়।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Kalpana Unicode" panose="02000506000000020003" pitchFamily="2" charset="0"/>
                <a:cs typeface="Kalpana Unicode" panose="02000506000000020003" pitchFamily="2" charset="0"/>
              </a:rPr>
              <a:t> 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E6AF661-8505-B9EE-880F-A4A5D9A1C85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14723" y="1926248"/>
            <a:ext cx="2164373" cy="3864952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0B7F5F50-942D-15D5-B54F-E41BCDA83E27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9555" y="1926248"/>
            <a:ext cx="3575537" cy="3575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4561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306F845-DEEB-1A08-72D7-E4DD3CDA5BE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1226" y="0"/>
            <a:ext cx="11929548" cy="13849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bn-IN" altLang="en-US" sz="2400" b="1" i="0" u="none" strike="noStrike" cap="none" normalizeH="0" baseline="0" dirty="0">
                <a:ln>
                  <a:noFill/>
                </a:ln>
                <a:solidFill>
                  <a:srgbClr val="7030A0"/>
                </a:solidFill>
                <a:effectLst/>
                <a:latin typeface="Kalpana Unicode" panose="02000506000000020003" pitchFamily="2" charset="0"/>
                <a:cs typeface="Kalpana Unicode" panose="02000506000000020003" pitchFamily="2" charset="0"/>
              </a:rPr>
              <a:t> ১</a:t>
            </a:r>
            <a:r>
              <a:rPr kumimoji="0" lang="en-US" altLang="en-US" sz="2400" b="1" i="0" u="none" strike="noStrike" cap="none" normalizeH="0" baseline="0" dirty="0">
                <a:ln>
                  <a:noFill/>
                </a:ln>
                <a:solidFill>
                  <a:srgbClr val="7030A0"/>
                </a:solidFill>
                <a:effectLst/>
                <a:latin typeface="Kalpana Unicode" panose="02000506000000020003" pitchFamily="2" charset="0"/>
                <a:cs typeface="Kalpana Unicode" panose="02000506000000020003" pitchFamily="2" charset="0"/>
              </a:rPr>
              <a:t>:</a:t>
            </a:r>
            <a:r>
              <a:rPr kumimoji="0" lang="bn-IN" altLang="en-US" sz="2400" b="0" i="0" u="none" strike="noStrike" cap="none" normalizeH="0" baseline="0" dirty="0">
                <a:ln>
                  <a:noFill/>
                </a:ln>
                <a:solidFill>
                  <a:srgbClr val="7030A0"/>
                </a:solidFill>
                <a:effectLst/>
                <a:latin typeface="Kalpana Unicode" panose="02000506000000020003" pitchFamily="2" charset="0"/>
                <a:cs typeface="Kalpana Unicode" panose="02000506000000020003" pitchFamily="2" charset="0"/>
              </a:rPr>
              <a:t> রান্নার চুলায় প্রাকৃতিক গ্যাস বা খড়ি পোড়ানো এবং আমাদের দেহের কোষে খাদ্য ভেঙে শক্তি উৎপন্ন হওয়া উভয়ই দহন প্রক্রিয়া।</a:t>
            </a: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rgbClr val="7030A0"/>
              </a:solidFill>
              <a:effectLst/>
              <a:latin typeface="Kalpana Unicode" panose="02000506000000020003" pitchFamily="2" charset="0"/>
              <a:cs typeface="Kalpana Unicode" panose="02000506000000020003" pitchFamily="2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bn-IN" altLang="en-US" sz="2400" b="1" i="0" u="none" strike="noStrike" cap="none" normalizeH="0" baseline="0" dirty="0">
                <a:ln>
                  <a:noFill/>
                </a:ln>
                <a:solidFill>
                  <a:srgbClr val="7030A0"/>
                </a:solidFill>
                <a:effectLst/>
                <a:latin typeface="Kalpana Unicode" panose="02000506000000020003" pitchFamily="2" charset="0"/>
                <a:cs typeface="Kalpana Unicode" panose="02000506000000020003" pitchFamily="2" charset="0"/>
              </a:rPr>
              <a:t>২</a:t>
            </a:r>
            <a:r>
              <a:rPr kumimoji="0" lang="en-US" altLang="en-US" sz="2400" b="1" i="0" u="none" strike="noStrike" cap="none" normalizeH="0" baseline="0" dirty="0">
                <a:ln>
                  <a:noFill/>
                </a:ln>
                <a:solidFill>
                  <a:srgbClr val="7030A0"/>
                </a:solidFill>
                <a:effectLst/>
                <a:latin typeface="Kalpana Unicode" panose="02000506000000020003" pitchFamily="2" charset="0"/>
                <a:cs typeface="Kalpana Unicode" panose="02000506000000020003" pitchFamily="2" charset="0"/>
              </a:rPr>
              <a:t>:</a:t>
            </a:r>
            <a:r>
              <a:rPr kumimoji="0" lang="bn-IN" altLang="en-US" sz="2400" b="0" i="0" u="none" strike="noStrike" cap="none" normalizeH="0" baseline="0" dirty="0">
                <a:ln>
                  <a:noFill/>
                </a:ln>
                <a:solidFill>
                  <a:srgbClr val="7030A0"/>
                </a:solidFill>
                <a:effectLst/>
                <a:latin typeface="Kalpana Unicode" panose="02000506000000020003" pitchFamily="2" charset="0"/>
                <a:cs typeface="Kalpana Unicode" panose="02000506000000020003" pitchFamily="2" charset="0"/>
              </a:rPr>
              <a:t> প্রকৃতি এবং জীবদেহে ঘটে যাওয়া এমন প্রতিটি দহন প্রক্রিয়াই মূলত নতুন পদার্থ তৈরির এক একটি রাসায়নিক পরিবর্তন।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7030A0"/>
                </a:solidFill>
                <a:effectLst/>
                <a:latin typeface="Kalpana Unicode" panose="02000506000000020003" pitchFamily="2" charset="0"/>
                <a:cs typeface="Kalpana Unicode" panose="02000506000000020003" pitchFamily="2" charset="0"/>
              </a:rPr>
              <a:t> </a:t>
            </a:r>
            <a:endParaRPr kumimoji="0" lang="en-US" altLang="en-US" sz="3600" b="0" i="0" u="none" strike="noStrike" cap="none" normalizeH="0" baseline="0" dirty="0">
              <a:ln>
                <a:noFill/>
              </a:ln>
              <a:solidFill>
                <a:srgbClr val="7030A0"/>
              </a:solidFill>
              <a:effectLst/>
              <a:latin typeface="Kalpana Unicode" panose="02000506000000020003" pitchFamily="2" charset="0"/>
              <a:cs typeface="Kalpana Unicode" panose="02000506000000020003" pitchFamily="2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6F90137-3299-4C72-CBF1-93019FEE58B2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97969" y="1598942"/>
            <a:ext cx="3774830" cy="377483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5B1BDB98-0FB4-4172-13AC-231D33F30970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9695" y="1598942"/>
            <a:ext cx="6502745" cy="3660116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E93E2FF9-2959-3B5A-4871-09FE199A295D}"/>
              </a:ext>
            </a:extLst>
          </p:cNvPr>
          <p:cNvSpPr txBox="1"/>
          <p:nvPr/>
        </p:nvSpPr>
        <p:spPr>
          <a:xfrm>
            <a:off x="1019908" y="5791200"/>
            <a:ext cx="103280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err="1">
                <a:solidFill>
                  <a:srgbClr val="7030A0"/>
                </a:solidFill>
                <a:latin typeface="Kalpana Unicode" panose="02000506000000020003" pitchFamily="2" charset="0"/>
                <a:cs typeface="Kalpana Unicode" panose="02000506000000020003" pitchFamily="2" charset="0"/>
              </a:rPr>
              <a:t>সকল</a:t>
            </a:r>
            <a:r>
              <a:rPr lang="en-US" sz="4000" dirty="0">
                <a:solidFill>
                  <a:srgbClr val="7030A0"/>
                </a:solidFill>
                <a:latin typeface="Kalpana Unicode" panose="02000506000000020003" pitchFamily="2" charset="0"/>
                <a:cs typeface="Kalpana Unicode" panose="02000506000000020003" pitchFamily="2" charset="0"/>
              </a:rPr>
              <a:t> </a:t>
            </a:r>
            <a:r>
              <a:rPr lang="en-US" sz="4000" dirty="0" err="1">
                <a:solidFill>
                  <a:srgbClr val="7030A0"/>
                </a:solidFill>
                <a:latin typeface="Kalpana Unicode" panose="02000506000000020003" pitchFamily="2" charset="0"/>
                <a:cs typeface="Kalpana Unicode" panose="02000506000000020003" pitchFamily="2" charset="0"/>
              </a:rPr>
              <a:t>দহনই</a:t>
            </a:r>
            <a:r>
              <a:rPr lang="en-US" sz="4000" dirty="0">
                <a:solidFill>
                  <a:srgbClr val="7030A0"/>
                </a:solidFill>
                <a:latin typeface="Kalpana Unicode" panose="02000506000000020003" pitchFamily="2" charset="0"/>
                <a:cs typeface="Kalpana Unicode" panose="02000506000000020003" pitchFamily="2" charset="0"/>
              </a:rPr>
              <a:t> </a:t>
            </a:r>
            <a:r>
              <a:rPr lang="en-US" sz="4000" dirty="0" err="1">
                <a:solidFill>
                  <a:srgbClr val="7030A0"/>
                </a:solidFill>
                <a:latin typeface="Kalpana Unicode" panose="02000506000000020003" pitchFamily="2" charset="0"/>
                <a:cs typeface="Kalpana Unicode" panose="02000506000000020003" pitchFamily="2" charset="0"/>
              </a:rPr>
              <a:t>রাসায়নিক</a:t>
            </a:r>
            <a:r>
              <a:rPr lang="en-US" sz="4000" dirty="0">
                <a:solidFill>
                  <a:srgbClr val="7030A0"/>
                </a:solidFill>
                <a:latin typeface="Kalpana Unicode" panose="02000506000000020003" pitchFamily="2" charset="0"/>
                <a:cs typeface="Kalpana Unicode" panose="02000506000000020003" pitchFamily="2" charset="0"/>
              </a:rPr>
              <a:t> </a:t>
            </a:r>
            <a:r>
              <a:rPr lang="en-US" sz="4000" dirty="0" err="1">
                <a:solidFill>
                  <a:srgbClr val="7030A0"/>
                </a:solidFill>
                <a:latin typeface="Kalpana Unicode" panose="02000506000000020003" pitchFamily="2" charset="0"/>
                <a:cs typeface="Kalpana Unicode" panose="02000506000000020003" pitchFamily="2" charset="0"/>
              </a:rPr>
              <a:t>পরিবর্তন</a:t>
            </a:r>
            <a:r>
              <a:rPr lang="en-US" sz="4000" dirty="0">
                <a:solidFill>
                  <a:srgbClr val="7030A0"/>
                </a:solidFill>
                <a:latin typeface="Kalpana Unicode" panose="02000506000000020003" pitchFamily="2" charset="0"/>
                <a:cs typeface="Kalpana Unicode" panose="02000506000000020003" pitchFamily="2" charset="0"/>
              </a:rPr>
              <a:t>।  </a:t>
            </a:r>
          </a:p>
        </p:txBody>
      </p:sp>
    </p:spTree>
    <p:extLst>
      <p:ext uri="{BB962C8B-B14F-4D97-AF65-F5344CB8AC3E}">
        <p14:creationId xmlns:p14="http://schemas.microsoft.com/office/powerpoint/2010/main" val="40468820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E7EFDD18-59CA-E234-FDD9-83DF7AD74F7C}"/>
              </a:ext>
            </a:extLst>
          </p:cNvPr>
          <p:cNvSpPr txBox="1"/>
          <p:nvPr/>
        </p:nvSpPr>
        <p:spPr>
          <a:xfrm>
            <a:off x="820615" y="756282"/>
            <a:ext cx="10328032" cy="47936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1800"/>
              </a:spcBef>
              <a:spcAft>
                <a:spcPts val="900"/>
              </a:spcAft>
              <a:buNone/>
            </a:pPr>
            <a:r>
              <a:rPr lang="as-IN" sz="3200" b="1" u="none" strike="noStrike" dirty="0">
                <a:solidFill>
                  <a:srgbClr val="7030A0"/>
                </a:solidFill>
                <a:effectLst/>
                <a:latin typeface="Kalpana Unicode" panose="02000506000000020003" pitchFamily="2" charset="0"/>
                <a:cs typeface="Kalpana Unicode" panose="02000506000000020003" pitchFamily="2" charset="0"/>
              </a:rPr>
              <a:t>দলীয় কাজ (</a:t>
            </a:r>
            <a:r>
              <a:rPr lang="en-US" sz="3200" b="1" u="none" strike="noStrike" dirty="0">
                <a:solidFill>
                  <a:srgbClr val="7030A0"/>
                </a:solidFill>
                <a:effectLst/>
                <a:cs typeface="Kalpana Unicode" panose="02000506000000020003" pitchFamily="2" charset="0"/>
              </a:rPr>
              <a:t>Group Work</a:t>
            </a:r>
            <a:r>
              <a:rPr lang="en-US" sz="3200" b="1" u="none" strike="noStrike" dirty="0">
                <a:solidFill>
                  <a:srgbClr val="7030A0"/>
                </a:solidFill>
                <a:effectLst/>
                <a:latin typeface="Kalpana Unicode" panose="02000506000000020003" pitchFamily="2" charset="0"/>
                <a:cs typeface="Kalpana Unicode" panose="02000506000000020003" pitchFamily="2" charset="0"/>
              </a:rPr>
              <a:t>)</a:t>
            </a:r>
          </a:p>
          <a:p>
            <a:pPr>
              <a:spcBef>
                <a:spcPts val="1800"/>
              </a:spcBef>
              <a:spcAft>
                <a:spcPts val="900"/>
              </a:spcAft>
              <a:buNone/>
            </a:pPr>
            <a:endParaRPr lang="en-US" sz="3200" b="1" u="none" strike="noStrike" dirty="0">
              <a:solidFill>
                <a:srgbClr val="7030A0"/>
              </a:solidFill>
              <a:effectLst/>
              <a:latin typeface="Kalpana Unicode" panose="02000506000000020003" pitchFamily="2" charset="0"/>
              <a:cs typeface="Kalpana Unicode" panose="02000506000000020003" pitchFamily="2" charset="0"/>
            </a:endParaRPr>
          </a:p>
          <a:p>
            <a:pPr>
              <a:spcBef>
                <a:spcPts val="900"/>
              </a:spcBef>
              <a:spcAft>
                <a:spcPts val="900"/>
              </a:spcAft>
              <a:buFont typeface="Arial" panose="020B0604020202020204" pitchFamily="34" charset="0"/>
              <a:buChar char="•"/>
            </a:pPr>
            <a:r>
              <a:rPr lang="as-IN" sz="2800" b="1" u="none" strike="noStrike" dirty="0">
                <a:solidFill>
                  <a:srgbClr val="7030A0"/>
                </a:solidFill>
                <a:effectLst/>
                <a:latin typeface="Kalpana Unicode" panose="02000506000000020003" pitchFamily="2" charset="0"/>
                <a:cs typeface="Kalpana Unicode" panose="02000506000000020003" pitchFamily="2" charset="0"/>
              </a:rPr>
              <a:t>দল 'ক' (ভৌত দল):</a:t>
            </a:r>
            <a:r>
              <a:rPr lang="as-IN" sz="2800" b="0" u="none" strike="noStrike" dirty="0">
                <a:solidFill>
                  <a:srgbClr val="7030A0"/>
                </a:solidFill>
                <a:effectLst/>
                <a:latin typeface="Kalpana Unicode" panose="02000506000000020003" pitchFamily="2" charset="0"/>
                <a:cs typeface="Kalpana Unicode" panose="02000506000000020003" pitchFamily="2" charset="0"/>
              </a:rPr>
              <a:t> তোমাদের চারপাশের ৩টি ভৌত পরিবর্তনের তালিকা তৈরি করো।</a:t>
            </a:r>
            <a:endParaRPr lang="en-US" sz="2800" b="0" u="none" strike="noStrike" dirty="0">
              <a:solidFill>
                <a:srgbClr val="7030A0"/>
              </a:solidFill>
              <a:effectLst/>
              <a:latin typeface="Kalpana Unicode" panose="02000506000000020003" pitchFamily="2" charset="0"/>
              <a:cs typeface="Kalpana Unicode" panose="02000506000000020003" pitchFamily="2" charset="0"/>
            </a:endParaRPr>
          </a:p>
          <a:p>
            <a:pPr>
              <a:spcBef>
                <a:spcPts val="900"/>
              </a:spcBef>
              <a:spcAft>
                <a:spcPts val="900"/>
              </a:spcAft>
              <a:buFont typeface="Arial" panose="020B0604020202020204" pitchFamily="34" charset="0"/>
              <a:buChar char="•"/>
            </a:pPr>
            <a:endParaRPr lang="as-IN" sz="2800" b="0" u="none" strike="noStrike" dirty="0">
              <a:solidFill>
                <a:srgbClr val="7030A0"/>
              </a:solidFill>
              <a:effectLst/>
              <a:latin typeface="Kalpana Unicode" panose="02000506000000020003" pitchFamily="2" charset="0"/>
              <a:cs typeface="Kalpana Unicode" panose="02000506000000020003" pitchFamily="2" charset="0"/>
            </a:endParaRPr>
          </a:p>
          <a:p>
            <a:pPr>
              <a:spcBef>
                <a:spcPts val="900"/>
              </a:spcBef>
              <a:spcAft>
                <a:spcPts val="900"/>
              </a:spcAft>
              <a:buFont typeface="Arial" panose="020B0604020202020204" pitchFamily="34" charset="0"/>
              <a:buChar char="•"/>
            </a:pPr>
            <a:r>
              <a:rPr lang="as-IN" sz="2800" b="1" u="none" strike="noStrike" dirty="0">
                <a:solidFill>
                  <a:srgbClr val="7030A0"/>
                </a:solidFill>
                <a:effectLst/>
                <a:latin typeface="Kalpana Unicode" panose="02000506000000020003" pitchFamily="2" charset="0"/>
                <a:cs typeface="Kalpana Unicode" panose="02000506000000020003" pitchFamily="2" charset="0"/>
              </a:rPr>
              <a:t>দল 'খ' (রাসায়নিক দল):</a:t>
            </a:r>
            <a:r>
              <a:rPr lang="as-IN" sz="2800" b="0" u="none" strike="noStrike" dirty="0">
                <a:solidFill>
                  <a:srgbClr val="7030A0"/>
                </a:solidFill>
                <a:effectLst/>
                <a:latin typeface="Kalpana Unicode" panose="02000506000000020003" pitchFamily="2" charset="0"/>
                <a:cs typeface="Kalpana Unicode" panose="02000506000000020003" pitchFamily="2" charset="0"/>
              </a:rPr>
              <a:t> লোহায় মরিচা পড়া কীভাবে রোধ করা যায় তা সংক্ষেপে লেখো।</a:t>
            </a:r>
            <a:endParaRPr lang="en-US" sz="2800" b="0" u="none" strike="noStrike" dirty="0">
              <a:solidFill>
                <a:srgbClr val="7030A0"/>
              </a:solidFill>
              <a:effectLst/>
              <a:latin typeface="Kalpana Unicode" panose="02000506000000020003" pitchFamily="2" charset="0"/>
              <a:cs typeface="Kalpana Unicode" panose="02000506000000020003" pitchFamily="2" charset="0"/>
            </a:endParaRPr>
          </a:p>
          <a:p>
            <a:pPr>
              <a:spcBef>
                <a:spcPts val="900"/>
              </a:spcBef>
              <a:spcAft>
                <a:spcPts val="900"/>
              </a:spcAft>
              <a:buFont typeface="Arial" panose="020B0604020202020204" pitchFamily="34" charset="0"/>
              <a:buChar char="•"/>
            </a:pPr>
            <a:endParaRPr lang="as-IN" sz="2800" b="0" u="none" strike="noStrike" dirty="0">
              <a:solidFill>
                <a:srgbClr val="7030A0"/>
              </a:solidFill>
              <a:effectLst/>
              <a:latin typeface="Kalpana Unicode" panose="02000506000000020003" pitchFamily="2" charset="0"/>
              <a:cs typeface="Kalpana Unicode" panose="02000506000000020003" pitchFamily="2" charset="0"/>
            </a:endParaRPr>
          </a:p>
          <a:p>
            <a:pPr>
              <a:spcBef>
                <a:spcPts val="900"/>
              </a:spcBef>
              <a:spcAft>
                <a:spcPts val="900"/>
              </a:spcAft>
              <a:buFont typeface="Arial" panose="020B0604020202020204" pitchFamily="34" charset="0"/>
              <a:buChar char="•"/>
            </a:pPr>
            <a:r>
              <a:rPr lang="as-IN" sz="3200" b="1" u="none" strike="noStrike" dirty="0">
                <a:solidFill>
                  <a:srgbClr val="7030A0"/>
                </a:solidFill>
                <a:effectLst/>
                <a:latin typeface="Kalpana Unicode" panose="02000506000000020003" pitchFamily="2" charset="0"/>
                <a:cs typeface="Kalpana Unicode" panose="02000506000000020003" pitchFamily="2" charset="0"/>
              </a:rPr>
              <a:t>কুইজ:</a:t>
            </a:r>
            <a:r>
              <a:rPr lang="as-IN" sz="3200" b="0" u="none" strike="noStrike" dirty="0">
                <a:solidFill>
                  <a:srgbClr val="7030A0"/>
                </a:solidFill>
                <a:effectLst/>
                <a:latin typeface="Kalpana Unicode" panose="02000506000000020003" pitchFamily="2" charset="0"/>
                <a:cs typeface="Kalpana Unicode" panose="02000506000000020003" pitchFamily="2" charset="0"/>
              </a:rPr>
              <a:t> বরফ গলা কী ধরনের পরিবর্তন? (ক) ভৌত (খ) রাসায়নিক।</a:t>
            </a:r>
          </a:p>
        </p:txBody>
      </p:sp>
    </p:spTree>
    <p:extLst>
      <p:ext uri="{BB962C8B-B14F-4D97-AF65-F5344CB8AC3E}">
        <p14:creationId xmlns:p14="http://schemas.microsoft.com/office/powerpoint/2010/main" val="15939741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2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5F8FD954-824A-0686-7806-CD955CB28462}"/>
              </a:ext>
            </a:extLst>
          </p:cNvPr>
          <p:cNvSpPr txBox="1"/>
          <p:nvPr/>
        </p:nvSpPr>
        <p:spPr>
          <a:xfrm>
            <a:off x="656492" y="2123165"/>
            <a:ext cx="8440615" cy="31700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900"/>
              </a:spcBef>
              <a:spcAft>
                <a:spcPts val="900"/>
              </a:spcAft>
              <a:buFont typeface="+mj-lt"/>
              <a:buAutoNum type="arabicPeriod"/>
            </a:pPr>
            <a:r>
              <a:rPr lang="as-IN" sz="2800" u="none" strike="noStrike" dirty="0">
                <a:solidFill>
                  <a:srgbClr val="7030A0"/>
                </a:solidFill>
                <a:effectLst/>
                <a:latin typeface="Kalpana Unicode" panose="02000506000000020003" pitchFamily="2" charset="0"/>
                <a:cs typeface="Kalpana Unicode" panose="02000506000000020003" pitchFamily="2" charset="0"/>
              </a:rPr>
              <a:t>ভৌত পরিবর্তন কাকে বলে?</a:t>
            </a:r>
          </a:p>
          <a:p>
            <a:pPr>
              <a:spcBef>
                <a:spcPts val="900"/>
              </a:spcBef>
              <a:spcAft>
                <a:spcPts val="900"/>
              </a:spcAft>
              <a:buFont typeface="+mj-lt"/>
              <a:buAutoNum type="arabicPeriod"/>
            </a:pPr>
            <a:r>
              <a:rPr lang="as-IN" sz="2800" u="none" strike="noStrike" dirty="0">
                <a:solidFill>
                  <a:srgbClr val="7030A0"/>
                </a:solidFill>
                <a:effectLst/>
                <a:latin typeface="Kalpana Unicode" panose="02000506000000020003" pitchFamily="2" charset="0"/>
                <a:cs typeface="Kalpana Unicode" panose="02000506000000020003" pitchFamily="2" charset="0"/>
              </a:rPr>
              <a:t>মরিচা কী?</a:t>
            </a:r>
          </a:p>
          <a:p>
            <a:pPr>
              <a:spcBef>
                <a:spcPts val="900"/>
              </a:spcBef>
              <a:spcAft>
                <a:spcPts val="900"/>
              </a:spcAft>
              <a:buFont typeface="+mj-lt"/>
              <a:buAutoNum type="arabicPeriod"/>
            </a:pPr>
            <a:r>
              <a:rPr lang="as-IN" sz="2800" u="none" strike="noStrike" dirty="0">
                <a:solidFill>
                  <a:srgbClr val="7030A0"/>
                </a:solidFill>
                <a:effectLst/>
                <a:latin typeface="Kalpana Unicode" panose="02000506000000020003" pitchFamily="2" charset="0"/>
                <a:cs typeface="Kalpana Unicode" panose="02000506000000020003" pitchFamily="2" charset="0"/>
              </a:rPr>
              <a:t>গ্যালভানাইজিং বলতে কী বোঝায়?</a:t>
            </a:r>
            <a:endParaRPr lang="en-US" sz="2800" u="none" strike="noStrike" dirty="0">
              <a:solidFill>
                <a:srgbClr val="7030A0"/>
              </a:solidFill>
              <a:effectLst/>
              <a:latin typeface="Kalpana Unicode" panose="02000506000000020003" pitchFamily="2" charset="0"/>
              <a:cs typeface="Kalpana Unicode" panose="02000506000000020003" pitchFamily="2" charset="0"/>
            </a:endParaRPr>
          </a:p>
          <a:p>
            <a:pPr>
              <a:spcBef>
                <a:spcPts val="900"/>
              </a:spcBef>
              <a:spcAft>
                <a:spcPts val="900"/>
              </a:spcAft>
              <a:buFont typeface="+mj-lt"/>
              <a:buAutoNum type="arabicPeriod"/>
            </a:pPr>
            <a:r>
              <a:rPr lang="en-US" sz="2800" u="none" strike="noStrike" dirty="0" err="1">
                <a:solidFill>
                  <a:srgbClr val="7030A0"/>
                </a:solidFill>
                <a:effectLst/>
                <a:latin typeface="Kalpana Unicode" panose="02000506000000020003" pitchFamily="2" charset="0"/>
                <a:cs typeface="Kalpana Unicode" panose="02000506000000020003" pitchFamily="2" charset="0"/>
              </a:rPr>
              <a:t>দহন</a:t>
            </a:r>
            <a:r>
              <a:rPr lang="en-US" sz="2800" u="none" strike="noStrike" dirty="0">
                <a:solidFill>
                  <a:srgbClr val="7030A0"/>
                </a:solidFill>
                <a:effectLst/>
                <a:latin typeface="Kalpana Unicode" panose="02000506000000020003" pitchFamily="2" charset="0"/>
                <a:cs typeface="Kalpana Unicode" panose="02000506000000020003" pitchFamily="2" charset="0"/>
              </a:rPr>
              <a:t> </a:t>
            </a:r>
            <a:r>
              <a:rPr lang="en-US" sz="2800" u="none" strike="noStrike" dirty="0" err="1">
                <a:solidFill>
                  <a:srgbClr val="7030A0"/>
                </a:solidFill>
                <a:effectLst/>
                <a:latin typeface="Kalpana Unicode" panose="02000506000000020003" pitchFamily="2" charset="0"/>
                <a:cs typeface="Kalpana Unicode" panose="02000506000000020003" pitchFamily="2" charset="0"/>
              </a:rPr>
              <a:t>কাকে</a:t>
            </a:r>
            <a:r>
              <a:rPr lang="en-US" sz="2800" u="none" strike="noStrike" dirty="0">
                <a:solidFill>
                  <a:srgbClr val="7030A0"/>
                </a:solidFill>
                <a:effectLst/>
                <a:latin typeface="Kalpana Unicode" panose="02000506000000020003" pitchFamily="2" charset="0"/>
                <a:cs typeface="Kalpana Unicode" panose="02000506000000020003" pitchFamily="2" charset="0"/>
              </a:rPr>
              <a:t> </a:t>
            </a:r>
            <a:r>
              <a:rPr lang="en-US" sz="2800" u="none" strike="noStrike" dirty="0" err="1">
                <a:solidFill>
                  <a:srgbClr val="7030A0"/>
                </a:solidFill>
                <a:effectLst/>
                <a:latin typeface="Kalpana Unicode" panose="02000506000000020003" pitchFamily="2" charset="0"/>
                <a:cs typeface="Kalpana Unicode" panose="02000506000000020003" pitchFamily="2" charset="0"/>
              </a:rPr>
              <a:t>বলে</a:t>
            </a:r>
            <a:r>
              <a:rPr lang="en-US" sz="2800" u="none" strike="noStrike" dirty="0">
                <a:solidFill>
                  <a:srgbClr val="7030A0"/>
                </a:solidFill>
                <a:effectLst/>
                <a:latin typeface="Kalpana Unicode" panose="02000506000000020003" pitchFamily="2" charset="0"/>
                <a:cs typeface="Kalpana Unicode" panose="02000506000000020003" pitchFamily="2" charset="0"/>
              </a:rPr>
              <a:t>? </a:t>
            </a:r>
          </a:p>
          <a:p>
            <a:pPr>
              <a:spcBef>
                <a:spcPts val="900"/>
              </a:spcBef>
              <a:spcAft>
                <a:spcPts val="900"/>
              </a:spcAft>
              <a:buFont typeface="+mj-lt"/>
              <a:buAutoNum type="arabicPeriod"/>
            </a:pPr>
            <a:r>
              <a:rPr lang="en-US" sz="2800" dirty="0">
                <a:solidFill>
                  <a:srgbClr val="7030A0"/>
                </a:solidFill>
                <a:latin typeface="Kalpana Unicode" panose="02000506000000020003" pitchFamily="2" charset="0"/>
                <a:cs typeface="Kalpana Unicode" panose="02000506000000020003" pitchFamily="2" charset="0"/>
              </a:rPr>
              <a:t> </a:t>
            </a:r>
            <a:r>
              <a:rPr lang="en-US" sz="2800" dirty="0" err="1">
                <a:solidFill>
                  <a:srgbClr val="7030A0"/>
                </a:solidFill>
                <a:latin typeface="Kalpana Unicode" panose="02000506000000020003" pitchFamily="2" charset="0"/>
                <a:cs typeface="Kalpana Unicode" panose="02000506000000020003" pitchFamily="2" charset="0"/>
              </a:rPr>
              <a:t>দহনের</a:t>
            </a:r>
            <a:r>
              <a:rPr lang="en-US" sz="2800" dirty="0">
                <a:solidFill>
                  <a:srgbClr val="7030A0"/>
                </a:solidFill>
                <a:latin typeface="Kalpana Unicode" panose="02000506000000020003" pitchFamily="2" charset="0"/>
                <a:cs typeface="Kalpana Unicode" panose="02000506000000020003" pitchFamily="2" charset="0"/>
              </a:rPr>
              <a:t> </a:t>
            </a:r>
            <a:r>
              <a:rPr lang="en-US" sz="2800" dirty="0" err="1">
                <a:solidFill>
                  <a:srgbClr val="7030A0"/>
                </a:solidFill>
                <a:latin typeface="Kalpana Unicode" panose="02000506000000020003" pitchFamily="2" charset="0"/>
                <a:cs typeface="Kalpana Unicode" panose="02000506000000020003" pitchFamily="2" charset="0"/>
              </a:rPr>
              <a:t>ফলে</a:t>
            </a:r>
            <a:r>
              <a:rPr lang="en-US" sz="2800" dirty="0">
                <a:solidFill>
                  <a:srgbClr val="7030A0"/>
                </a:solidFill>
                <a:latin typeface="Kalpana Unicode" panose="02000506000000020003" pitchFamily="2" charset="0"/>
                <a:cs typeface="Kalpana Unicode" panose="02000506000000020003" pitchFamily="2" charset="0"/>
              </a:rPr>
              <a:t> </a:t>
            </a:r>
            <a:r>
              <a:rPr lang="en-US" sz="2800" dirty="0" err="1">
                <a:solidFill>
                  <a:srgbClr val="7030A0"/>
                </a:solidFill>
                <a:latin typeface="Kalpana Unicode" panose="02000506000000020003" pitchFamily="2" charset="0"/>
                <a:cs typeface="Kalpana Unicode" panose="02000506000000020003" pitchFamily="2" charset="0"/>
              </a:rPr>
              <a:t>কি</a:t>
            </a:r>
            <a:r>
              <a:rPr lang="en-US" sz="2800" dirty="0">
                <a:solidFill>
                  <a:srgbClr val="7030A0"/>
                </a:solidFill>
                <a:latin typeface="Kalpana Unicode" panose="02000506000000020003" pitchFamily="2" charset="0"/>
                <a:cs typeface="Kalpana Unicode" panose="02000506000000020003" pitchFamily="2" charset="0"/>
              </a:rPr>
              <a:t> </a:t>
            </a:r>
            <a:r>
              <a:rPr lang="en-US" sz="2800" dirty="0" err="1">
                <a:solidFill>
                  <a:srgbClr val="7030A0"/>
                </a:solidFill>
                <a:latin typeface="Kalpana Unicode" panose="02000506000000020003" pitchFamily="2" charset="0"/>
                <a:cs typeface="Kalpana Unicode" panose="02000506000000020003" pitchFamily="2" charset="0"/>
              </a:rPr>
              <a:t>উৎপন্ন</a:t>
            </a:r>
            <a:r>
              <a:rPr lang="en-US" sz="2800" dirty="0">
                <a:solidFill>
                  <a:srgbClr val="7030A0"/>
                </a:solidFill>
                <a:latin typeface="Kalpana Unicode" panose="02000506000000020003" pitchFamily="2" charset="0"/>
                <a:cs typeface="Kalpana Unicode" panose="02000506000000020003" pitchFamily="2" charset="0"/>
              </a:rPr>
              <a:t> </a:t>
            </a:r>
            <a:r>
              <a:rPr lang="en-US" sz="2800" dirty="0" err="1">
                <a:solidFill>
                  <a:srgbClr val="7030A0"/>
                </a:solidFill>
                <a:latin typeface="Kalpana Unicode" panose="02000506000000020003" pitchFamily="2" charset="0"/>
                <a:cs typeface="Kalpana Unicode" panose="02000506000000020003" pitchFamily="2" charset="0"/>
              </a:rPr>
              <a:t>হয়</a:t>
            </a:r>
            <a:r>
              <a:rPr lang="en-US" sz="2800" dirty="0">
                <a:solidFill>
                  <a:srgbClr val="7030A0"/>
                </a:solidFill>
                <a:latin typeface="Kalpana Unicode" panose="02000506000000020003" pitchFamily="2" charset="0"/>
                <a:cs typeface="Kalpana Unicode" panose="02000506000000020003" pitchFamily="2" charset="0"/>
              </a:rPr>
              <a:t>? </a:t>
            </a:r>
            <a:endParaRPr lang="as-IN" sz="2800" u="none" strike="noStrike" dirty="0">
              <a:solidFill>
                <a:srgbClr val="7030A0"/>
              </a:solidFill>
              <a:effectLst/>
              <a:latin typeface="Kalpana Unicode" panose="02000506000000020003" pitchFamily="2" charset="0"/>
              <a:cs typeface="Kalpana Unicode" panose="02000506000000020003" pitchFamily="2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7270C51-F91E-E494-6E49-DDB12161884E}"/>
              </a:ext>
            </a:extLst>
          </p:cNvPr>
          <p:cNvSpPr txBox="1"/>
          <p:nvPr/>
        </p:nvSpPr>
        <p:spPr>
          <a:xfrm>
            <a:off x="961292" y="559749"/>
            <a:ext cx="6096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as-IN" sz="3600" u="none" strike="noStrike" dirty="0">
                <a:solidFill>
                  <a:srgbClr val="7030A0"/>
                </a:solidFill>
                <a:effectLst/>
                <a:latin typeface="Kalpana Unicode" panose="02000506000000020003" pitchFamily="2" charset="0"/>
                <a:cs typeface="Kalpana Unicode" panose="02000506000000020003" pitchFamily="2" charset="0"/>
              </a:rPr>
              <a:t>মূল্যায়ন </a:t>
            </a:r>
            <a:endParaRPr lang="en-US" sz="3600" dirty="0">
              <a:solidFill>
                <a:srgbClr val="7030A0"/>
              </a:solidFill>
              <a:latin typeface="Kalpana Unicode" panose="02000506000000020003" pitchFamily="2" charset="0"/>
              <a:cs typeface="Kalpana Unicode" panose="0200050600000002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720094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2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676FDC81-B223-8DF1-CFEF-B24C033EF3E7}"/>
              </a:ext>
            </a:extLst>
          </p:cNvPr>
          <p:cNvSpPr txBox="1"/>
          <p:nvPr/>
        </p:nvSpPr>
        <p:spPr>
          <a:xfrm>
            <a:off x="761998" y="2929989"/>
            <a:ext cx="11054863" cy="16850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5400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Kalpana Unicode" panose="02000506000000020003" pitchFamily="2" charset="0"/>
                <a:cs typeface="Kalpana Unicode" panose="02000506000000020003" pitchFamily="2" charset="0"/>
              </a:defRPr>
            </a:lvl1pPr>
          </a:lstStyle>
          <a:p>
            <a:pPr>
              <a:lnSpc>
                <a:spcPct val="150000"/>
              </a:lnSpc>
            </a:pPr>
            <a:r>
              <a:rPr lang="as-IN" sz="3600" dirty="0"/>
              <a:t>পরিবেশ ও ধাতব সম্পদের ক্ষয়ক্ষতি রোধে রাসায়নিক পরিবর্তন নিয়ন্ত্রণের উপায়গুলো যুক্তি ও উদাহরণের মাধ্যমে বিশ্লেষণ করো।</a:t>
            </a:r>
            <a:endParaRPr lang="en-US" sz="36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348F2F3-ACE0-ABA9-09A6-8FCF1BC9DBEA}"/>
              </a:ext>
            </a:extLst>
          </p:cNvPr>
          <p:cNvSpPr txBox="1"/>
          <p:nvPr/>
        </p:nvSpPr>
        <p:spPr>
          <a:xfrm>
            <a:off x="508000" y="914399"/>
            <a:ext cx="572346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 err="1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Kalpana Unicode" panose="02000506000000020003" pitchFamily="2" charset="0"/>
                <a:cs typeface="Kalpana Unicode" panose="02000506000000020003" pitchFamily="2" charset="0"/>
              </a:rPr>
              <a:t>বাড়ির</a:t>
            </a:r>
            <a:r>
              <a:rPr lang="en-US" sz="5400" dirty="0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Kalpana Unicode" panose="02000506000000020003" pitchFamily="2" charset="0"/>
                <a:cs typeface="Kalpana Unicode" panose="02000506000000020003" pitchFamily="2" charset="0"/>
              </a:rPr>
              <a:t> </a:t>
            </a:r>
            <a:r>
              <a:rPr lang="en-US" sz="5400" dirty="0" err="1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Kalpana Unicode" panose="02000506000000020003" pitchFamily="2" charset="0"/>
                <a:cs typeface="Kalpana Unicode" panose="02000506000000020003" pitchFamily="2" charset="0"/>
              </a:rPr>
              <a:t>কাজ</a:t>
            </a:r>
            <a:r>
              <a:rPr lang="en-US" sz="5400" dirty="0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Kalpana Unicode" panose="02000506000000020003" pitchFamily="2" charset="0"/>
                <a:cs typeface="Kalpana Unicode" panose="02000506000000020003" pitchFamily="2" charset="0"/>
              </a:rPr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87558859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497BA04-8424-368A-218D-C79063D43896}"/>
              </a:ext>
            </a:extLst>
          </p:cNvPr>
          <p:cNvSpPr txBox="1"/>
          <p:nvPr/>
        </p:nvSpPr>
        <p:spPr>
          <a:xfrm>
            <a:off x="299156" y="2105561"/>
            <a:ext cx="11593688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600" b="1" dirty="0">
                <a:ln w="0"/>
                <a:solidFill>
                  <a:srgbClr val="00B050"/>
                </a:solidFill>
                <a:effectLst>
                  <a:reflection blurRad="6350" stA="53000" endA="300" endPos="35500" dir="5400000" sy="-90000" algn="bl" rotWithShape="0"/>
                </a:effectLst>
              </a:rPr>
              <a:t>Thank you </a:t>
            </a:r>
          </a:p>
        </p:txBody>
      </p:sp>
    </p:spTree>
    <p:extLst>
      <p:ext uri="{BB962C8B-B14F-4D97-AF65-F5344CB8AC3E}">
        <p14:creationId xmlns:p14="http://schemas.microsoft.com/office/powerpoint/2010/main" val="24780109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52D8F788-98F8-A863-4C24-B856937A6CE7}"/>
              </a:ext>
            </a:extLst>
          </p:cNvPr>
          <p:cNvSpPr txBox="1"/>
          <p:nvPr/>
        </p:nvSpPr>
        <p:spPr>
          <a:xfrm>
            <a:off x="562709" y="1441940"/>
            <a:ext cx="5005753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Kalpana Unicode" panose="02000506000000020003" pitchFamily="2" charset="0"/>
                <a:ea typeface="+mn-ea"/>
                <a:cs typeface="Kalpana Unicode" panose="02000506000000020003" pitchFamily="2" charset="0"/>
              </a:rPr>
              <a:t>মোঃ</a:t>
            </a:r>
            <a:r>
              <a:rPr kumimoji="0" lang="en-US" sz="440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Kalpana Unicode" panose="02000506000000020003" pitchFamily="2" charset="0"/>
                <a:ea typeface="+mn-ea"/>
                <a:cs typeface="Kalpana Unicode" panose="02000506000000020003" pitchFamily="2" charset="0"/>
              </a:rPr>
              <a:t> </a:t>
            </a:r>
            <a:r>
              <a:rPr kumimoji="0" lang="en-US" sz="440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Kalpana Unicode" panose="02000506000000020003" pitchFamily="2" charset="0"/>
                <a:ea typeface="+mn-ea"/>
                <a:cs typeface="Kalpana Unicode" panose="02000506000000020003" pitchFamily="2" charset="0"/>
              </a:rPr>
              <a:t>সাইফুল</a:t>
            </a:r>
            <a:r>
              <a:rPr kumimoji="0" lang="en-US" sz="440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Kalpana Unicode" panose="02000506000000020003" pitchFamily="2" charset="0"/>
                <a:ea typeface="+mn-ea"/>
                <a:cs typeface="Kalpana Unicode" panose="02000506000000020003" pitchFamily="2" charset="0"/>
              </a:rPr>
              <a:t> </a:t>
            </a:r>
            <a:r>
              <a:rPr kumimoji="0" lang="en-US" sz="440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Kalpana Unicode" panose="02000506000000020003" pitchFamily="2" charset="0"/>
                <a:ea typeface="+mn-ea"/>
                <a:cs typeface="Kalpana Unicode" panose="02000506000000020003" pitchFamily="2" charset="0"/>
              </a:rPr>
              <a:t>ইসলাম</a:t>
            </a:r>
            <a:r>
              <a:rPr kumimoji="0" lang="en-US" sz="440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Kalpana Unicode" panose="02000506000000020003" pitchFamily="2" charset="0"/>
                <a:ea typeface="+mn-ea"/>
                <a:cs typeface="Kalpana Unicode" panose="02000506000000020003" pitchFamily="2" charset="0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Kalpana Unicode" panose="02000506000000020003" pitchFamily="2" charset="0"/>
                <a:ea typeface="+mn-ea"/>
                <a:cs typeface="Kalpana Unicode" panose="02000506000000020003" pitchFamily="2" charset="0"/>
              </a:rPr>
              <a:t>সহকারি</a:t>
            </a:r>
            <a:r>
              <a:rPr kumimoji="0" lang="en-US" sz="440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Kalpana Unicode" panose="02000506000000020003" pitchFamily="2" charset="0"/>
                <a:ea typeface="+mn-ea"/>
                <a:cs typeface="Kalpana Unicode" panose="02000506000000020003" pitchFamily="2" charset="0"/>
              </a:rPr>
              <a:t> </a:t>
            </a:r>
            <a:r>
              <a:rPr kumimoji="0" lang="en-US" sz="440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Kalpana Unicode" panose="02000506000000020003" pitchFamily="2" charset="0"/>
                <a:ea typeface="+mn-ea"/>
                <a:cs typeface="Kalpana Unicode" panose="02000506000000020003" pitchFamily="2" charset="0"/>
              </a:rPr>
              <a:t>শিক্ষক</a:t>
            </a:r>
            <a:r>
              <a:rPr kumimoji="0" lang="en-US" sz="440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Kalpana Unicode" panose="02000506000000020003" pitchFamily="2" charset="0"/>
                <a:ea typeface="+mn-ea"/>
                <a:cs typeface="Kalpana Unicode" panose="02000506000000020003" pitchFamily="2" charset="0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Kalpana Unicode" panose="02000506000000020003" pitchFamily="2" charset="0"/>
                <a:ea typeface="+mn-ea"/>
                <a:cs typeface="Kalpana Unicode" panose="02000506000000020003" pitchFamily="2" charset="0"/>
              </a:rPr>
              <a:t>সোনাইমুড়ি</a:t>
            </a:r>
            <a:r>
              <a:rPr kumimoji="0" lang="en-US" sz="440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Kalpana Unicode" panose="02000506000000020003" pitchFamily="2" charset="0"/>
                <a:ea typeface="+mn-ea"/>
                <a:cs typeface="Kalpana Unicode" panose="02000506000000020003" pitchFamily="2" charset="0"/>
              </a:rPr>
              <a:t> </a:t>
            </a:r>
            <a:r>
              <a:rPr kumimoji="0" lang="en-US" sz="440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Kalpana Unicode" panose="02000506000000020003" pitchFamily="2" charset="0"/>
                <a:ea typeface="+mn-ea"/>
                <a:cs typeface="Kalpana Unicode" panose="02000506000000020003" pitchFamily="2" charset="0"/>
              </a:rPr>
              <a:t>উচ্চ</a:t>
            </a:r>
            <a:r>
              <a:rPr kumimoji="0" lang="en-US" sz="440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Kalpana Unicode" panose="02000506000000020003" pitchFamily="2" charset="0"/>
                <a:ea typeface="+mn-ea"/>
                <a:cs typeface="Kalpana Unicode" panose="02000506000000020003" pitchFamily="2" charset="0"/>
              </a:rPr>
              <a:t> </a:t>
            </a:r>
            <a:r>
              <a:rPr kumimoji="0" lang="en-US" sz="440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Kalpana Unicode" panose="02000506000000020003" pitchFamily="2" charset="0"/>
                <a:ea typeface="+mn-ea"/>
                <a:cs typeface="Kalpana Unicode" panose="02000506000000020003" pitchFamily="2" charset="0"/>
              </a:rPr>
              <a:t>বিদ্যালয়</a:t>
            </a:r>
            <a:r>
              <a:rPr kumimoji="0" lang="en-US" sz="440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Kalpana Unicode" panose="02000506000000020003" pitchFamily="2" charset="0"/>
                <a:ea typeface="+mn-ea"/>
                <a:cs typeface="Kalpana Unicode" panose="02000506000000020003" pitchFamily="2" charset="0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Kalpana Unicode" panose="02000506000000020003" pitchFamily="2" charset="0"/>
                <a:ea typeface="+mn-ea"/>
                <a:cs typeface="Kalpana Unicode" panose="02000506000000020003" pitchFamily="2" charset="0"/>
              </a:rPr>
              <a:t>বরুড়া</a:t>
            </a:r>
            <a:r>
              <a:rPr kumimoji="0" lang="en-US" sz="440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Kalpana Unicode" panose="02000506000000020003" pitchFamily="2" charset="0"/>
                <a:ea typeface="+mn-ea"/>
                <a:cs typeface="Kalpana Unicode" panose="02000506000000020003" pitchFamily="2" charset="0"/>
              </a:rPr>
              <a:t>, </a:t>
            </a:r>
            <a:r>
              <a:rPr kumimoji="0" lang="en-US" sz="440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Kalpana Unicode" panose="02000506000000020003" pitchFamily="2" charset="0"/>
                <a:ea typeface="+mn-ea"/>
                <a:cs typeface="Kalpana Unicode" panose="02000506000000020003" pitchFamily="2" charset="0"/>
              </a:rPr>
              <a:t>কুমিল্লা</a:t>
            </a:r>
            <a:r>
              <a:rPr kumimoji="0" lang="en-US" sz="440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Kalpana Unicode" panose="02000506000000020003" pitchFamily="2" charset="0"/>
                <a:ea typeface="+mn-ea"/>
                <a:cs typeface="Kalpana Unicode" panose="02000506000000020003" pitchFamily="2" charset="0"/>
              </a:rPr>
              <a:t>।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Kalpana Unicode" panose="02000506000000020003" pitchFamily="2" charset="0"/>
                <a:ea typeface="+mn-ea"/>
                <a:cs typeface="Kalpana Unicode" panose="02000506000000020003" pitchFamily="2" charset="0"/>
              </a:rPr>
              <a:t>মোবাইলঃ</a:t>
            </a:r>
            <a:r>
              <a:rPr kumimoji="0" lang="en-US" sz="440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Kalpana Unicode" panose="02000506000000020003" pitchFamily="2" charset="0"/>
                <a:ea typeface="+mn-ea"/>
                <a:cs typeface="Kalpana Unicode" panose="02000506000000020003" pitchFamily="2" charset="0"/>
              </a:rPr>
              <a:t> ০১৬০৮২৬৪৫০৩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6CA2C48-4858-E7CD-EC57-D3AE3913FBC7}"/>
              </a:ext>
            </a:extLst>
          </p:cNvPr>
          <p:cNvSpPr txBox="1"/>
          <p:nvPr/>
        </p:nvSpPr>
        <p:spPr>
          <a:xfrm>
            <a:off x="6764215" y="1441940"/>
            <a:ext cx="5099538" cy="329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Kalpana Unicode" panose="02000506000000020003" pitchFamily="2" charset="0"/>
                <a:ea typeface="+mn-ea"/>
                <a:cs typeface="Kalpana Unicode" panose="02000506000000020003" pitchFamily="2" charset="0"/>
              </a:rPr>
              <a:t>সপ্তম</a:t>
            </a:r>
            <a:r>
              <a:rPr kumimoji="0" lang="en-US" sz="440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Kalpana Unicode" panose="02000506000000020003" pitchFamily="2" charset="0"/>
                <a:ea typeface="+mn-ea"/>
                <a:cs typeface="Kalpana Unicode" panose="02000506000000020003" pitchFamily="2" charset="0"/>
              </a:rPr>
              <a:t> </a:t>
            </a:r>
            <a:r>
              <a:rPr kumimoji="0" lang="en-US" sz="440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Kalpana Unicode" panose="02000506000000020003" pitchFamily="2" charset="0"/>
                <a:ea typeface="+mn-ea"/>
                <a:cs typeface="Kalpana Unicode" panose="02000506000000020003" pitchFamily="2" charset="0"/>
              </a:rPr>
              <a:t>শ্রেণি</a:t>
            </a:r>
            <a:r>
              <a:rPr kumimoji="0" lang="en-US" sz="440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Kalpana Unicode" panose="02000506000000020003" pitchFamily="2" charset="0"/>
                <a:ea typeface="+mn-ea"/>
                <a:cs typeface="Kalpana Unicode" panose="02000506000000020003" pitchFamily="2" charset="0"/>
              </a:rPr>
              <a:t>  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Kalpana Unicode" panose="02000506000000020003" pitchFamily="2" charset="0"/>
                <a:ea typeface="+mn-ea"/>
                <a:cs typeface="Kalpana Unicode" panose="02000506000000020003" pitchFamily="2" charset="0"/>
              </a:rPr>
              <a:t>বিজ্ঞান</a:t>
            </a:r>
            <a:endParaRPr kumimoji="0" lang="en-US" sz="440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Kalpana Unicode" panose="02000506000000020003" pitchFamily="2" charset="0"/>
              <a:ea typeface="+mn-ea"/>
              <a:cs typeface="Kalpana Unicode" panose="02000506000000020003" pitchFamily="2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Kalpana Unicode" panose="02000506000000020003" pitchFamily="2" charset="0"/>
                <a:ea typeface="+mn-ea"/>
                <a:cs typeface="Kalpana Unicode" panose="02000506000000020003" pitchFamily="2" charset="0"/>
              </a:rPr>
              <a:t>অধ্যায়ঃ</a:t>
            </a:r>
            <a:r>
              <a:rPr kumimoji="0" lang="en-US" sz="440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Kalpana Unicode" panose="02000506000000020003" pitchFamily="2" charset="0"/>
                <a:ea typeface="+mn-ea"/>
                <a:cs typeface="Kalpana Unicode" panose="02000506000000020003" pitchFamily="2" charset="0"/>
              </a:rPr>
              <a:t> ১১- </a:t>
            </a:r>
          </a:p>
          <a:p>
            <a:pPr algn="ctr"/>
            <a:r>
              <a:rPr lang="as-IN" sz="3200" dirty="0">
                <a:solidFill>
                  <a:srgbClr val="FF0000"/>
                </a:solidFill>
                <a:latin typeface="Kalpana Unicode" panose="02000506000000020003" pitchFamily="2" charset="0"/>
                <a:cs typeface="Kalpana Unicode" panose="02000506000000020003" pitchFamily="2" charset="0"/>
              </a:rPr>
              <a:t>পারিপার্শ্বিক পরিবর্তন ও বিভিন্ন ঘটনা</a:t>
            </a:r>
            <a:endParaRPr lang="en-US" sz="3200" dirty="0">
              <a:solidFill>
                <a:srgbClr val="FF0000"/>
              </a:solidFill>
              <a:latin typeface="Kalpana Unicode" panose="02000506000000020003" pitchFamily="2" charset="0"/>
              <a:cs typeface="Kalpana Unicode" panose="02000506000000020003" pitchFamily="2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Kalpana Unicode" panose="02000506000000020003" pitchFamily="2" charset="0"/>
                <a:ea typeface="+mn-ea"/>
                <a:cs typeface="Kalpana Unicode" panose="02000506000000020003" pitchFamily="2" charset="0"/>
              </a:rPr>
              <a:t>তাং</a:t>
            </a:r>
            <a:r>
              <a:rPr kumimoji="0" lang="en-US" sz="440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Kalpana Unicode" panose="02000506000000020003" pitchFamily="2" charset="0"/>
                <a:ea typeface="+mn-ea"/>
                <a:cs typeface="Kalpana Unicode" panose="02000506000000020003" pitchFamily="2" charset="0"/>
              </a:rPr>
              <a:t>- ১৬-০৮-২০২৬ইং  </a:t>
            </a:r>
          </a:p>
        </p:txBody>
      </p:sp>
    </p:spTree>
    <p:extLst>
      <p:ext uri="{BB962C8B-B14F-4D97-AF65-F5344CB8AC3E}">
        <p14:creationId xmlns:p14="http://schemas.microsoft.com/office/powerpoint/2010/main" val="32686162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2F20065C-5D8F-8425-3386-62A2B7BFEA1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8110" y="1104168"/>
            <a:ext cx="5629275" cy="3219450"/>
          </a:xfrm>
          <a:prstGeom prst="rect">
            <a:avLst/>
          </a:prstGeom>
        </p:spPr>
      </p:pic>
      <p:pic>
        <p:nvPicPr>
          <p:cNvPr id="1026" name="Picture 2" descr="Antique Metal Chain Links Covered in Rust and Corrosion Isolated on  Transparent Background 54048011 PNG">
            <a:extLst>
              <a:ext uri="{FF2B5EF4-FFF2-40B4-BE49-F238E27FC236}">
                <a16:creationId xmlns:a16="http://schemas.microsoft.com/office/drawing/2014/main" id="{28FF47F5-581B-77EC-7757-9E1A1DAC6A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473462" y="1104168"/>
            <a:ext cx="3241431" cy="32414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586682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6EA8C3DA-8B00-74DE-DE88-5B1745F09881}"/>
              </a:ext>
            </a:extLst>
          </p:cNvPr>
          <p:cNvSpPr txBox="1"/>
          <p:nvPr/>
        </p:nvSpPr>
        <p:spPr>
          <a:xfrm>
            <a:off x="949569" y="2875002"/>
            <a:ext cx="10292861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as-IN" sz="6600" dirty="0">
                <a:solidFill>
                  <a:srgbClr val="FF0000"/>
                </a:solidFill>
                <a:latin typeface="Kalpana Unicode" panose="02000506000000020003" pitchFamily="2" charset="0"/>
                <a:cs typeface="Kalpana Unicode" panose="02000506000000020003" pitchFamily="2" charset="0"/>
              </a:rPr>
              <a:t>পারিপার্শ্বিক পরিবর্তন ও বিভিন্ন ঘটনা</a:t>
            </a:r>
            <a:endParaRPr lang="en-US" sz="6600" dirty="0">
              <a:solidFill>
                <a:srgbClr val="FF0000"/>
              </a:solidFill>
              <a:latin typeface="Kalpana Unicode" panose="02000506000000020003" pitchFamily="2" charset="0"/>
              <a:cs typeface="Kalpana Unicode" panose="0200050600000002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3035571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743BE38E-3905-EB9A-EE22-34269EE317C0}"/>
              </a:ext>
            </a:extLst>
          </p:cNvPr>
          <p:cNvSpPr txBox="1"/>
          <p:nvPr/>
        </p:nvSpPr>
        <p:spPr>
          <a:xfrm>
            <a:off x="1019908" y="1388820"/>
            <a:ext cx="9261230" cy="38472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900"/>
              </a:spcBef>
              <a:spcAft>
                <a:spcPts val="1200"/>
              </a:spcAft>
              <a:buNone/>
            </a:pPr>
            <a:r>
              <a:rPr lang="as-IN" sz="3600" u="none" strike="noStrike" dirty="0">
                <a:solidFill>
                  <a:srgbClr val="7030A0"/>
                </a:solidFill>
                <a:effectLst/>
                <a:latin typeface="Kalpana Unicode" panose="02000506000000020003" pitchFamily="2" charset="0"/>
                <a:cs typeface="Kalpana Unicode" panose="02000506000000020003" pitchFamily="2" charset="0"/>
              </a:rPr>
              <a:t>আজকের পাঠ থেকে আমরা যা শিখব:</a:t>
            </a:r>
            <a:endParaRPr lang="en-US" sz="3600" u="none" strike="noStrike" dirty="0">
              <a:solidFill>
                <a:srgbClr val="7030A0"/>
              </a:solidFill>
              <a:effectLst/>
              <a:latin typeface="Kalpana Unicode" panose="02000506000000020003" pitchFamily="2" charset="0"/>
              <a:cs typeface="Kalpana Unicode" panose="02000506000000020003" pitchFamily="2" charset="0"/>
            </a:endParaRPr>
          </a:p>
          <a:p>
            <a:pPr>
              <a:spcBef>
                <a:spcPts val="900"/>
              </a:spcBef>
              <a:spcAft>
                <a:spcPts val="1200"/>
              </a:spcAft>
              <a:buNone/>
            </a:pPr>
            <a:endParaRPr lang="as-IN" sz="1400" u="none" strike="noStrike" dirty="0">
              <a:solidFill>
                <a:srgbClr val="7030A0"/>
              </a:solidFill>
              <a:effectLst/>
              <a:latin typeface="Kalpana Unicode" panose="02000506000000020003" pitchFamily="2" charset="0"/>
              <a:cs typeface="Kalpana Unicode" panose="02000506000000020003" pitchFamily="2" charset="0"/>
            </a:endParaRPr>
          </a:p>
          <a:p>
            <a:pPr>
              <a:spcBef>
                <a:spcPts val="900"/>
              </a:spcBef>
              <a:spcAft>
                <a:spcPts val="900"/>
              </a:spcAft>
              <a:buFont typeface="Arial" panose="020B0604020202020204" pitchFamily="34" charset="0"/>
              <a:buChar char="•"/>
            </a:pPr>
            <a:r>
              <a:rPr lang="as-IN" sz="2800" u="none" strike="noStrike" dirty="0">
                <a:solidFill>
                  <a:srgbClr val="7030A0"/>
                </a:solidFill>
                <a:effectLst/>
                <a:latin typeface="Kalpana Unicode" panose="02000506000000020003" pitchFamily="2" charset="0"/>
                <a:cs typeface="Kalpana Unicode" panose="02000506000000020003" pitchFamily="2" charset="0"/>
              </a:rPr>
              <a:t>ভৌত ও রাসায়নিক পরিবর্তন কী তা বলতে পারব।</a:t>
            </a:r>
          </a:p>
          <a:p>
            <a:pPr>
              <a:spcBef>
                <a:spcPts val="900"/>
              </a:spcBef>
              <a:spcAft>
                <a:spcPts val="900"/>
              </a:spcAft>
              <a:buFont typeface="Arial" panose="020B0604020202020204" pitchFamily="34" charset="0"/>
              <a:buChar char="•"/>
            </a:pPr>
            <a:r>
              <a:rPr lang="as-IN" sz="2800" u="none" strike="noStrike" dirty="0">
                <a:solidFill>
                  <a:srgbClr val="7030A0"/>
                </a:solidFill>
                <a:effectLst/>
                <a:latin typeface="Kalpana Unicode" panose="02000506000000020003" pitchFamily="2" charset="0"/>
                <a:cs typeface="Kalpana Unicode" panose="02000506000000020003" pitchFamily="2" charset="0"/>
              </a:rPr>
              <a:t>আমাদের চারপাশের পরিবর্তনের কারণ ব্যাখ্যা করতে পারব।</a:t>
            </a:r>
          </a:p>
          <a:p>
            <a:pPr>
              <a:spcBef>
                <a:spcPts val="900"/>
              </a:spcBef>
              <a:spcAft>
                <a:spcPts val="900"/>
              </a:spcAft>
              <a:buFont typeface="Arial" panose="020B0604020202020204" pitchFamily="34" charset="0"/>
              <a:buChar char="•"/>
            </a:pPr>
            <a:r>
              <a:rPr lang="as-IN" sz="2800" u="none" strike="noStrike" dirty="0">
                <a:solidFill>
                  <a:srgbClr val="7030A0"/>
                </a:solidFill>
                <a:effectLst/>
                <a:latin typeface="Kalpana Unicode" panose="02000506000000020003" pitchFamily="2" charset="0"/>
                <a:cs typeface="Kalpana Unicode" panose="02000506000000020003" pitchFamily="2" charset="0"/>
              </a:rPr>
              <a:t>মরিচা ধরা এবং এর প্রতিরোধের উপায় জানব।</a:t>
            </a:r>
          </a:p>
          <a:p>
            <a:pPr>
              <a:spcBef>
                <a:spcPts val="900"/>
              </a:spcBef>
              <a:spcAft>
                <a:spcPts val="900"/>
              </a:spcAft>
              <a:buFont typeface="Arial" panose="020B0604020202020204" pitchFamily="34" charset="0"/>
              <a:buChar char="•"/>
            </a:pPr>
            <a:r>
              <a:rPr lang="as-IN" sz="2800" u="none" strike="noStrike" dirty="0">
                <a:solidFill>
                  <a:srgbClr val="7030A0"/>
                </a:solidFill>
                <a:effectLst/>
                <a:latin typeface="Kalpana Unicode" panose="02000506000000020003" pitchFamily="2" charset="0"/>
                <a:cs typeface="Kalpana Unicode" panose="02000506000000020003" pitchFamily="2" charset="0"/>
              </a:rPr>
              <a:t>বায়ুমণ্ডলের পরিবর্তন ও ওজোন স্তর সম্পর্কে ধারণা পাব।</a:t>
            </a:r>
          </a:p>
        </p:txBody>
      </p:sp>
    </p:spTree>
    <p:extLst>
      <p:ext uri="{BB962C8B-B14F-4D97-AF65-F5344CB8AC3E}">
        <p14:creationId xmlns:p14="http://schemas.microsoft.com/office/powerpoint/2010/main" val="41016148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2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C8D2CAD-C3E4-2D60-86E0-D0AF189AA3F2}"/>
              </a:ext>
            </a:extLst>
          </p:cNvPr>
          <p:cNvSpPr txBox="1"/>
          <p:nvPr/>
        </p:nvSpPr>
        <p:spPr>
          <a:xfrm>
            <a:off x="527538" y="666379"/>
            <a:ext cx="10316308" cy="143116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1800"/>
              </a:spcBef>
              <a:spcAft>
                <a:spcPts val="900"/>
              </a:spcAft>
              <a:buNone/>
            </a:pPr>
            <a:r>
              <a:rPr lang="en-US" sz="3600" u="none" strike="noStrike" dirty="0">
                <a:solidFill>
                  <a:srgbClr val="7030A0"/>
                </a:solidFill>
                <a:effectLst/>
                <a:latin typeface="Kalpana Unicode" panose="02000506000000020003" pitchFamily="2" charset="0"/>
                <a:cs typeface="Kalpana Unicode" panose="02000506000000020003" pitchFamily="2" charset="0"/>
              </a:rPr>
              <a:t>📑 </a:t>
            </a:r>
            <a:r>
              <a:rPr lang="as-IN" sz="3600" u="none" strike="noStrike" dirty="0">
                <a:solidFill>
                  <a:srgbClr val="7030A0"/>
                </a:solidFill>
                <a:effectLst/>
                <a:latin typeface="Kalpana Unicode" panose="02000506000000020003" pitchFamily="2" charset="0"/>
                <a:cs typeface="Kalpana Unicode" panose="02000506000000020003" pitchFamily="2" charset="0"/>
              </a:rPr>
              <a:t>পরিবর্তন কী? (</a:t>
            </a:r>
            <a:r>
              <a:rPr lang="en-US" sz="3600" u="none" strike="noStrike" dirty="0">
                <a:solidFill>
                  <a:srgbClr val="7030A0"/>
                </a:solidFill>
                <a:effectLst/>
                <a:cs typeface="Kalpana Unicode" panose="02000506000000020003" pitchFamily="2" charset="0"/>
              </a:rPr>
              <a:t>What is Change</a:t>
            </a:r>
            <a:r>
              <a:rPr lang="en-US" sz="3600" u="none" strike="noStrike" dirty="0">
                <a:solidFill>
                  <a:srgbClr val="7030A0"/>
                </a:solidFill>
                <a:effectLst/>
                <a:latin typeface="Kalpana Unicode" panose="02000506000000020003" pitchFamily="2" charset="0"/>
                <a:cs typeface="Kalpana Unicode" panose="02000506000000020003" pitchFamily="2" charset="0"/>
              </a:rPr>
              <a:t>?)</a:t>
            </a:r>
          </a:p>
          <a:p>
            <a:pPr>
              <a:spcBef>
                <a:spcPts val="900"/>
              </a:spcBef>
              <a:spcAft>
                <a:spcPts val="900"/>
              </a:spcAft>
              <a:buFont typeface="Arial" panose="020B0604020202020204" pitchFamily="34" charset="0"/>
              <a:buChar char="•"/>
            </a:pPr>
            <a:r>
              <a:rPr lang="as-IN" sz="3600" u="none" strike="noStrike" dirty="0">
                <a:solidFill>
                  <a:srgbClr val="7030A0"/>
                </a:solidFill>
                <a:effectLst/>
                <a:latin typeface="Kalpana Unicode" panose="02000506000000020003" pitchFamily="2" charset="0"/>
                <a:cs typeface="Kalpana Unicode" panose="02000506000000020003" pitchFamily="2" charset="0"/>
              </a:rPr>
              <a:t>মূল কথা: প্রকৃতিতে কোনো কিছুই স্থায়ী নয়, সব সময়ই পরিবর্তন ঘটছে।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11AD370-D054-CF2D-53F3-5779EA4FE6C4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47446" y="2545744"/>
            <a:ext cx="2719754" cy="3843131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0CAA399-EDA0-81B9-86C3-49B4ED69419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38358" y="2545744"/>
            <a:ext cx="5759432" cy="38431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91441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2A8538-0C79-28B9-8948-053DA28329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FC73E74D-672C-9130-F51D-34989B1EDABC}"/>
              </a:ext>
            </a:extLst>
          </p:cNvPr>
          <p:cNvSpPr txBox="1"/>
          <p:nvPr/>
        </p:nvSpPr>
        <p:spPr>
          <a:xfrm>
            <a:off x="339970" y="373302"/>
            <a:ext cx="10316308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Bef>
                <a:spcPts val="900"/>
              </a:spcBef>
              <a:spcAft>
                <a:spcPts val="900"/>
              </a:spcAft>
              <a:buFont typeface="Arial" panose="020B0604020202020204" pitchFamily="34" charset="0"/>
              <a:buChar char="•"/>
            </a:pPr>
            <a:r>
              <a:rPr lang="as-IN" sz="3200" b="1" u="none" strike="noStrike" dirty="0">
                <a:solidFill>
                  <a:srgbClr val="7030A0"/>
                </a:solidFill>
                <a:effectLst/>
                <a:latin typeface="Kalpana Unicode" panose="02000506000000020003" pitchFamily="2" charset="0"/>
                <a:cs typeface="Kalpana Unicode" panose="02000506000000020003" pitchFamily="2" charset="0"/>
              </a:rPr>
              <a:t>পরিবর্তন দুই প্রকার:</a:t>
            </a:r>
            <a:br>
              <a:rPr lang="as-IN" sz="3200" b="0" u="none" strike="noStrike" dirty="0">
                <a:solidFill>
                  <a:srgbClr val="7030A0"/>
                </a:solidFill>
                <a:effectLst/>
                <a:latin typeface="Kalpana Unicode" panose="02000506000000020003" pitchFamily="2" charset="0"/>
                <a:cs typeface="Kalpana Unicode" panose="02000506000000020003" pitchFamily="2" charset="0"/>
              </a:rPr>
            </a:br>
            <a:r>
              <a:rPr lang="as-IN" sz="3200" b="0" u="none" strike="noStrike" dirty="0">
                <a:solidFill>
                  <a:srgbClr val="7030A0"/>
                </a:solidFill>
                <a:effectLst/>
                <a:latin typeface="Kalpana Unicode" panose="02000506000000020003" pitchFamily="2" charset="0"/>
                <a:cs typeface="Kalpana Unicode" panose="02000506000000020003" pitchFamily="2" charset="0"/>
              </a:rPr>
              <a:t>১. ভৌত পরিবর্তন (</a:t>
            </a:r>
            <a:r>
              <a:rPr lang="en-US" sz="3200" b="0" u="none" strike="noStrike" dirty="0">
                <a:solidFill>
                  <a:srgbClr val="7030A0"/>
                </a:solidFill>
                <a:effectLst/>
                <a:cs typeface="Kalpana Unicode" panose="02000506000000020003" pitchFamily="2" charset="0"/>
              </a:rPr>
              <a:t>Physical Change</a:t>
            </a:r>
            <a:r>
              <a:rPr lang="en-US" sz="3200" b="0" u="none" strike="noStrike" dirty="0">
                <a:solidFill>
                  <a:srgbClr val="7030A0"/>
                </a:solidFill>
                <a:effectLst/>
                <a:latin typeface="Kalpana Unicode" panose="02000506000000020003" pitchFamily="2" charset="0"/>
                <a:cs typeface="Kalpana Unicode" panose="02000506000000020003" pitchFamily="2" charset="0"/>
              </a:rPr>
              <a:t>)</a:t>
            </a:r>
            <a:br>
              <a:rPr lang="en-US" sz="3200" b="0" u="none" strike="noStrike" dirty="0">
                <a:solidFill>
                  <a:srgbClr val="7030A0"/>
                </a:solidFill>
                <a:effectLst/>
                <a:latin typeface="Kalpana Unicode" panose="02000506000000020003" pitchFamily="2" charset="0"/>
                <a:cs typeface="Kalpana Unicode" panose="02000506000000020003" pitchFamily="2" charset="0"/>
              </a:rPr>
            </a:br>
            <a:r>
              <a:rPr lang="as-IN" sz="3200" b="0" u="none" strike="noStrike" dirty="0">
                <a:solidFill>
                  <a:srgbClr val="7030A0"/>
                </a:solidFill>
                <a:effectLst/>
                <a:latin typeface="Kalpana Unicode" panose="02000506000000020003" pitchFamily="2" charset="0"/>
                <a:cs typeface="Kalpana Unicode" panose="02000506000000020003" pitchFamily="2" charset="0"/>
              </a:rPr>
              <a:t>২. রাসায়নিক পরিবর্তন (</a:t>
            </a:r>
            <a:r>
              <a:rPr lang="en-US" sz="3200" b="0" u="none" strike="noStrike" dirty="0">
                <a:solidFill>
                  <a:srgbClr val="7030A0"/>
                </a:solidFill>
                <a:effectLst/>
                <a:cs typeface="Kalpana Unicode" panose="02000506000000020003" pitchFamily="2" charset="0"/>
              </a:rPr>
              <a:t>Chemical Change</a:t>
            </a:r>
            <a:r>
              <a:rPr lang="en-US" sz="3200" b="0" u="none" strike="noStrike" dirty="0">
                <a:solidFill>
                  <a:srgbClr val="7030A0"/>
                </a:solidFill>
                <a:effectLst/>
                <a:latin typeface="Kalpana Unicode" panose="02000506000000020003" pitchFamily="2" charset="0"/>
                <a:cs typeface="Kalpana Unicode" panose="02000506000000020003" pitchFamily="2" charset="0"/>
              </a:rPr>
              <a:t>)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FBE34FBE-A6BC-ACB0-C7FC-CBFCD24AB958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86787" y="1338267"/>
            <a:ext cx="2894867" cy="5146431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5B4EC237-180F-C69E-2DB7-7B5FA3E5CB4F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1299" y="3032928"/>
            <a:ext cx="5627076" cy="32154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1317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2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FE0E829A-3E49-A9B8-E14E-9E3D4C7053DB}"/>
              </a:ext>
            </a:extLst>
          </p:cNvPr>
          <p:cNvSpPr txBox="1"/>
          <p:nvPr/>
        </p:nvSpPr>
        <p:spPr>
          <a:xfrm>
            <a:off x="509954" y="459101"/>
            <a:ext cx="11172092" cy="18466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1800"/>
              </a:spcBef>
              <a:spcAft>
                <a:spcPts val="900"/>
              </a:spcAft>
              <a:buNone/>
            </a:pPr>
            <a:r>
              <a:rPr lang="en-US" sz="2800" b="1" u="none" strike="noStrike" dirty="0">
                <a:solidFill>
                  <a:srgbClr val="7030A0"/>
                </a:solidFill>
                <a:effectLst/>
                <a:latin typeface="Kalpana Unicode" panose="02000506000000020003" pitchFamily="2" charset="0"/>
                <a:cs typeface="Kalpana Unicode" panose="02000506000000020003" pitchFamily="2" charset="0"/>
              </a:rPr>
              <a:t>📑 </a:t>
            </a:r>
            <a:r>
              <a:rPr lang="as-IN" sz="2800" b="1" u="none" strike="noStrike" dirty="0">
                <a:solidFill>
                  <a:srgbClr val="7030A0"/>
                </a:solidFill>
                <a:effectLst/>
                <a:latin typeface="Kalpana Unicode" panose="02000506000000020003" pitchFamily="2" charset="0"/>
                <a:cs typeface="Kalpana Unicode" panose="02000506000000020003" pitchFamily="2" charset="0"/>
              </a:rPr>
              <a:t>স্লাইড ৪: ভৌত পরিবর্তন (</a:t>
            </a:r>
            <a:r>
              <a:rPr lang="en-US" sz="2800" b="1" u="none" strike="noStrike" dirty="0">
                <a:solidFill>
                  <a:srgbClr val="7030A0"/>
                </a:solidFill>
                <a:effectLst/>
                <a:cs typeface="Kalpana Unicode" panose="02000506000000020003" pitchFamily="2" charset="0"/>
              </a:rPr>
              <a:t>Physical Change</a:t>
            </a:r>
            <a:r>
              <a:rPr lang="en-US" sz="2800" b="1" u="none" strike="noStrike" dirty="0">
                <a:solidFill>
                  <a:srgbClr val="7030A0"/>
                </a:solidFill>
                <a:effectLst/>
                <a:latin typeface="Kalpana Unicode" panose="02000506000000020003" pitchFamily="2" charset="0"/>
                <a:cs typeface="Kalpana Unicode" panose="02000506000000020003" pitchFamily="2" charset="0"/>
              </a:rPr>
              <a:t>)</a:t>
            </a:r>
          </a:p>
          <a:p>
            <a:pPr>
              <a:spcBef>
                <a:spcPts val="900"/>
              </a:spcBef>
              <a:spcAft>
                <a:spcPts val="900"/>
              </a:spcAft>
              <a:buFont typeface="Arial" panose="020B0604020202020204" pitchFamily="34" charset="0"/>
              <a:buChar char="•"/>
            </a:pPr>
            <a:r>
              <a:rPr lang="as-IN" sz="2800" b="1" u="none" strike="noStrike" dirty="0">
                <a:solidFill>
                  <a:srgbClr val="7030A0"/>
                </a:solidFill>
                <a:effectLst/>
                <a:latin typeface="Kalpana Unicode" panose="02000506000000020003" pitchFamily="2" charset="0"/>
                <a:cs typeface="Kalpana Unicode" panose="02000506000000020003" pitchFamily="2" charset="0"/>
              </a:rPr>
              <a:t>সংজ্ঞা:</a:t>
            </a:r>
            <a:r>
              <a:rPr lang="as-IN" sz="2800" b="0" u="none" strike="noStrike" dirty="0">
                <a:solidFill>
                  <a:srgbClr val="7030A0"/>
                </a:solidFill>
                <a:effectLst/>
                <a:latin typeface="Kalpana Unicode" panose="02000506000000020003" pitchFamily="2" charset="0"/>
                <a:cs typeface="Kalpana Unicode" panose="02000506000000020003" pitchFamily="2" charset="0"/>
              </a:rPr>
              <a:t> যে পরিবর্তনে পদার্থের শুধু বাহ্যিক অবস্থার পরিবর্তন হয়, কিন্তু নতুন কোনো পদার্থ তৈরি হয় না।</a:t>
            </a:r>
          </a:p>
          <a:p>
            <a:pPr>
              <a:spcBef>
                <a:spcPts val="900"/>
              </a:spcBef>
              <a:spcAft>
                <a:spcPts val="900"/>
              </a:spcAft>
              <a:buFont typeface="Arial" panose="020B0604020202020204" pitchFamily="34" charset="0"/>
              <a:buChar char="•"/>
            </a:pPr>
            <a:r>
              <a:rPr lang="as-IN" sz="2800" b="1" u="none" strike="noStrike" dirty="0">
                <a:solidFill>
                  <a:srgbClr val="7030A0"/>
                </a:solidFill>
                <a:effectLst/>
                <a:latin typeface="Kalpana Unicode" panose="02000506000000020003" pitchFamily="2" charset="0"/>
                <a:cs typeface="Kalpana Unicode" panose="02000506000000020003" pitchFamily="2" charset="0"/>
              </a:rPr>
              <a:t>উদাহরণ:</a:t>
            </a:r>
            <a:r>
              <a:rPr lang="en-US" sz="2800" b="1" u="none" strike="noStrike" dirty="0">
                <a:solidFill>
                  <a:srgbClr val="7030A0"/>
                </a:solidFill>
                <a:effectLst/>
                <a:latin typeface="Kalpana Unicode" panose="02000506000000020003" pitchFamily="2" charset="0"/>
                <a:cs typeface="Kalpana Unicode" panose="02000506000000020003" pitchFamily="2" charset="0"/>
              </a:rPr>
              <a:t> ১.</a:t>
            </a:r>
            <a:r>
              <a:rPr lang="as-IN" sz="2800" b="0" u="none" strike="noStrike" dirty="0">
                <a:solidFill>
                  <a:srgbClr val="7030A0"/>
                </a:solidFill>
                <a:effectLst/>
                <a:latin typeface="Kalpana Unicode" panose="02000506000000020003" pitchFamily="2" charset="0"/>
                <a:cs typeface="Kalpana Unicode" panose="02000506000000020003" pitchFamily="2" charset="0"/>
              </a:rPr>
              <a:t>বরফ গলে পানি হওয়া।</a:t>
            </a:r>
            <a:r>
              <a:rPr lang="en-US" sz="2800" b="0" u="none" strike="noStrike" dirty="0">
                <a:solidFill>
                  <a:srgbClr val="7030A0"/>
                </a:solidFill>
                <a:effectLst/>
                <a:latin typeface="Kalpana Unicode" panose="02000506000000020003" pitchFamily="2" charset="0"/>
                <a:cs typeface="Kalpana Unicode" panose="02000506000000020003" pitchFamily="2" charset="0"/>
              </a:rPr>
              <a:t>  ২.</a:t>
            </a:r>
            <a:r>
              <a:rPr lang="as-IN" sz="2800" b="0" u="none" strike="noStrike" dirty="0">
                <a:solidFill>
                  <a:srgbClr val="7030A0"/>
                </a:solidFill>
                <a:effectLst/>
                <a:latin typeface="Kalpana Unicode" panose="02000506000000020003" pitchFamily="2" charset="0"/>
                <a:cs typeface="Kalpana Unicode" panose="02000506000000020003" pitchFamily="2" charset="0"/>
              </a:rPr>
              <a:t>কাগজ ছিঁড়ে টুকরো করা।</a:t>
            </a:r>
            <a:r>
              <a:rPr lang="en-US" sz="2800" b="0" u="none" strike="noStrike" dirty="0">
                <a:solidFill>
                  <a:srgbClr val="7030A0"/>
                </a:solidFill>
                <a:effectLst/>
                <a:latin typeface="Kalpana Unicode" panose="02000506000000020003" pitchFamily="2" charset="0"/>
                <a:cs typeface="Kalpana Unicode" panose="02000506000000020003" pitchFamily="2" charset="0"/>
              </a:rPr>
              <a:t>  ৩. </a:t>
            </a:r>
            <a:r>
              <a:rPr lang="as-IN" sz="2800" b="0" u="none" strike="noStrike" dirty="0">
                <a:solidFill>
                  <a:srgbClr val="7030A0"/>
                </a:solidFill>
                <a:effectLst/>
                <a:latin typeface="Kalpana Unicode" panose="02000506000000020003" pitchFamily="2" charset="0"/>
                <a:cs typeface="Kalpana Unicode" panose="02000506000000020003" pitchFamily="2" charset="0"/>
              </a:rPr>
              <a:t>পানি বাষ্পে পরিণত হওয়া।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72B95D4-6FBA-46F8-0901-0AE8B14BAB88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493225" y="3262701"/>
            <a:ext cx="9372589" cy="28838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73406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EBC2F954-A2C3-8077-3D09-5BDFBA4C2FA4}"/>
              </a:ext>
            </a:extLst>
          </p:cNvPr>
          <p:cNvSpPr txBox="1"/>
          <p:nvPr/>
        </p:nvSpPr>
        <p:spPr>
          <a:xfrm>
            <a:off x="509953" y="419360"/>
            <a:ext cx="11172093" cy="18466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1800"/>
              </a:spcBef>
              <a:spcAft>
                <a:spcPts val="900"/>
              </a:spcAft>
              <a:buNone/>
            </a:pPr>
            <a:r>
              <a:rPr lang="en-US" sz="2800" b="1" u="none" strike="noStrike" dirty="0">
                <a:solidFill>
                  <a:srgbClr val="7030A0"/>
                </a:solidFill>
                <a:effectLst/>
                <a:latin typeface="Kalpana Unicode" panose="02000506000000020003" pitchFamily="2" charset="0"/>
                <a:cs typeface="Kalpana Unicode" panose="02000506000000020003" pitchFamily="2" charset="0"/>
              </a:rPr>
              <a:t>📑 </a:t>
            </a:r>
            <a:r>
              <a:rPr lang="as-IN" sz="2800" b="1" u="none" strike="noStrike" dirty="0">
                <a:solidFill>
                  <a:srgbClr val="7030A0"/>
                </a:solidFill>
                <a:effectLst/>
                <a:latin typeface="Kalpana Unicode" panose="02000506000000020003" pitchFamily="2" charset="0"/>
                <a:cs typeface="Kalpana Unicode" panose="02000506000000020003" pitchFamily="2" charset="0"/>
              </a:rPr>
              <a:t>স্লাইড ৫: রাসায়নিক পরিবর্তন (</a:t>
            </a:r>
            <a:r>
              <a:rPr lang="en-US" sz="2800" b="1" u="none" strike="noStrike" dirty="0">
                <a:solidFill>
                  <a:srgbClr val="7030A0"/>
                </a:solidFill>
                <a:effectLst/>
                <a:cs typeface="Kalpana Unicode" panose="02000506000000020003" pitchFamily="2" charset="0"/>
              </a:rPr>
              <a:t>Chemical Change</a:t>
            </a:r>
            <a:r>
              <a:rPr lang="en-US" sz="2800" b="1" u="none" strike="noStrike" dirty="0">
                <a:solidFill>
                  <a:srgbClr val="7030A0"/>
                </a:solidFill>
                <a:effectLst/>
                <a:latin typeface="Kalpana Unicode" panose="02000506000000020003" pitchFamily="2" charset="0"/>
                <a:cs typeface="Kalpana Unicode" panose="02000506000000020003" pitchFamily="2" charset="0"/>
              </a:rPr>
              <a:t>)</a:t>
            </a:r>
          </a:p>
          <a:p>
            <a:pPr>
              <a:spcBef>
                <a:spcPts val="900"/>
              </a:spcBef>
              <a:spcAft>
                <a:spcPts val="900"/>
              </a:spcAft>
              <a:buFont typeface="Arial" panose="020B0604020202020204" pitchFamily="34" charset="0"/>
              <a:buChar char="•"/>
            </a:pPr>
            <a:r>
              <a:rPr lang="as-IN" sz="2800" b="1" u="none" strike="noStrike" dirty="0">
                <a:solidFill>
                  <a:srgbClr val="7030A0"/>
                </a:solidFill>
                <a:effectLst/>
                <a:latin typeface="Kalpana Unicode" panose="02000506000000020003" pitchFamily="2" charset="0"/>
                <a:cs typeface="Kalpana Unicode" panose="02000506000000020003" pitchFamily="2" charset="0"/>
              </a:rPr>
              <a:t>সংজ্ঞা:</a:t>
            </a:r>
            <a:r>
              <a:rPr lang="as-IN" sz="2800" b="0" u="none" strike="noStrike" dirty="0">
                <a:solidFill>
                  <a:srgbClr val="7030A0"/>
                </a:solidFill>
                <a:effectLst/>
                <a:latin typeface="Kalpana Unicode" panose="02000506000000020003" pitchFamily="2" charset="0"/>
                <a:cs typeface="Kalpana Unicode" panose="02000506000000020003" pitchFamily="2" charset="0"/>
              </a:rPr>
              <a:t> যে পরিবর্তনে এক বা একাধিক পদার্থ সম্পূর্ণ ভিন্ন ধর্মী নতুন পদার্থে পরিণত হয়।</a:t>
            </a:r>
          </a:p>
          <a:p>
            <a:pPr>
              <a:spcBef>
                <a:spcPts val="900"/>
              </a:spcBef>
              <a:spcAft>
                <a:spcPts val="900"/>
              </a:spcAft>
              <a:buFont typeface="Arial" panose="020B0604020202020204" pitchFamily="34" charset="0"/>
              <a:buChar char="•"/>
            </a:pPr>
            <a:r>
              <a:rPr lang="as-IN" sz="2800" b="1" u="none" strike="noStrike" dirty="0">
                <a:solidFill>
                  <a:srgbClr val="7030A0"/>
                </a:solidFill>
                <a:effectLst/>
                <a:latin typeface="Kalpana Unicode" panose="02000506000000020003" pitchFamily="2" charset="0"/>
                <a:cs typeface="Kalpana Unicode" panose="02000506000000020003" pitchFamily="2" charset="0"/>
              </a:rPr>
              <a:t>উদাহরণ:</a:t>
            </a:r>
            <a:r>
              <a:rPr lang="en-US" sz="2800" b="1" u="none" strike="noStrike" dirty="0">
                <a:solidFill>
                  <a:srgbClr val="7030A0"/>
                </a:solidFill>
                <a:effectLst/>
                <a:latin typeface="Kalpana Unicode" panose="02000506000000020003" pitchFamily="2" charset="0"/>
                <a:cs typeface="Kalpana Unicode" panose="02000506000000020003" pitchFamily="2" charset="0"/>
              </a:rPr>
              <a:t> ১. </a:t>
            </a:r>
            <a:r>
              <a:rPr lang="as-IN" sz="2800" b="0" u="none" strike="noStrike" dirty="0">
                <a:solidFill>
                  <a:srgbClr val="7030A0"/>
                </a:solidFill>
                <a:effectLst/>
                <a:latin typeface="Kalpana Unicode" panose="02000506000000020003" pitchFamily="2" charset="0"/>
                <a:cs typeface="Kalpana Unicode" panose="02000506000000020003" pitchFamily="2" charset="0"/>
              </a:rPr>
              <a:t>লোহায় মরিচা ধরা।</a:t>
            </a:r>
            <a:r>
              <a:rPr lang="en-US" sz="2800" b="0" u="none" strike="noStrike" dirty="0">
                <a:solidFill>
                  <a:srgbClr val="7030A0"/>
                </a:solidFill>
                <a:effectLst/>
                <a:latin typeface="Kalpana Unicode" panose="02000506000000020003" pitchFamily="2" charset="0"/>
                <a:cs typeface="Kalpana Unicode" panose="02000506000000020003" pitchFamily="2" charset="0"/>
              </a:rPr>
              <a:t> ২. </a:t>
            </a:r>
            <a:r>
              <a:rPr lang="as-IN" sz="2800" b="0" u="none" strike="noStrike" dirty="0">
                <a:solidFill>
                  <a:srgbClr val="7030A0"/>
                </a:solidFill>
                <a:effectLst/>
                <a:latin typeface="Kalpana Unicode" panose="02000506000000020003" pitchFamily="2" charset="0"/>
                <a:cs typeface="Kalpana Unicode" panose="02000506000000020003" pitchFamily="2" charset="0"/>
              </a:rPr>
              <a:t>দুধ থেকে দই তৈরি হওয়া।</a:t>
            </a:r>
            <a:r>
              <a:rPr lang="en-US" sz="2800" b="0" u="none" strike="noStrike" dirty="0">
                <a:solidFill>
                  <a:srgbClr val="7030A0"/>
                </a:solidFill>
                <a:effectLst/>
                <a:latin typeface="Kalpana Unicode" panose="02000506000000020003" pitchFamily="2" charset="0"/>
                <a:cs typeface="Kalpana Unicode" panose="02000506000000020003" pitchFamily="2" charset="0"/>
              </a:rPr>
              <a:t> ৩. </a:t>
            </a:r>
            <a:r>
              <a:rPr lang="as-IN" sz="2800" b="0" u="none" strike="noStrike" dirty="0">
                <a:solidFill>
                  <a:srgbClr val="7030A0"/>
                </a:solidFill>
                <a:effectLst/>
                <a:latin typeface="Kalpana Unicode" panose="02000506000000020003" pitchFamily="2" charset="0"/>
                <a:cs typeface="Kalpana Unicode" panose="02000506000000020003" pitchFamily="2" charset="0"/>
              </a:rPr>
              <a:t>কাঠ বা কাগজ পোড়ানো (ছাই হওয়া)।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B4947E8-5403-ADD0-8172-01F251924798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76974" y="2883693"/>
            <a:ext cx="5605072" cy="315387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D12AD6DC-FB17-57B5-133B-334D365B9533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7739" y="2883693"/>
            <a:ext cx="4733770" cy="31538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25567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77</TotalTime>
  <Words>518</Words>
  <Application>Microsoft Office PowerPoint</Application>
  <PresentationFormat>Widescreen</PresentationFormat>
  <Paragraphs>57</Paragraphs>
  <Slides>19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4" baseType="lpstr">
      <vt:lpstr>Arial</vt:lpstr>
      <vt:lpstr>Calibri</vt:lpstr>
      <vt:lpstr>Calibri Light</vt:lpstr>
      <vt:lpstr>Kalpana Unicode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saiful isolam</dc:creator>
  <cp:lastModifiedBy>saiful isolam</cp:lastModifiedBy>
  <cp:revision>34</cp:revision>
  <dcterms:created xsi:type="dcterms:W3CDTF">2026-07-11T09:52:13Z</dcterms:created>
  <dcterms:modified xsi:type="dcterms:W3CDTF">2026-07-11T11:11:22Z</dcterms:modified>
</cp:coreProperties>
</file>