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333" r:id="rId2"/>
    <p:sldId id="321" r:id="rId3"/>
    <p:sldId id="334" r:id="rId4"/>
    <p:sldId id="262" r:id="rId5"/>
    <p:sldId id="341" r:id="rId6"/>
    <p:sldId id="342" r:id="rId7"/>
    <p:sldId id="344" r:id="rId8"/>
    <p:sldId id="345" r:id="rId9"/>
    <p:sldId id="346" r:id="rId10"/>
    <p:sldId id="347" r:id="rId11"/>
    <p:sldId id="348" r:id="rId12"/>
    <p:sldId id="343" r:id="rId13"/>
    <p:sldId id="336" r:id="rId14"/>
    <p:sldId id="335" r:id="rId15"/>
    <p:sldId id="340" r:id="rId16"/>
    <p:sldId id="349" r:id="rId17"/>
    <p:sldId id="337" r:id="rId18"/>
    <p:sldId id="338" r:id="rId19"/>
    <p:sldId id="3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745" autoAdjust="0"/>
  </p:normalViewPr>
  <p:slideViewPr>
    <p:cSldViewPr snapToGrid="0">
      <p:cViewPr>
        <p:scale>
          <a:sx n="66" d="100"/>
          <a:sy n="66" d="100"/>
        </p:scale>
        <p:origin x="1330" y="38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90152" y="0"/>
            <a:ext cx="11990231" cy="672921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482482" y="494495"/>
            <a:ext cx="4919942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পাঠ্যবইয়ের</a:t>
            </a:r>
            <a:r>
              <a:rPr lang="en-US" sz="44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4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সংযোগ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760998" y="1258674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/>
          <a:srcRect l="33963" t="14492" r="34595" b="11496"/>
          <a:stretch/>
        </p:blipFill>
        <p:spPr>
          <a:xfrm>
            <a:off x="8412799" y="435989"/>
            <a:ext cx="618049" cy="74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463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977269" y="43687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53070" y="1272998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754383" cy="75438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858416" cy="85841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763087" cy="76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366721" y="46711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926" y="5503145"/>
            <a:ext cx="11472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 err="1" smtClean="0">
                <a:solidFill>
                  <a:srgbClr val="000000"/>
                </a:solidFill>
              </a:rPr>
              <a:t>সকালে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জানারার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পর্দা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সরিয়ে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ঘরকে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আলোকিত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করা</a:t>
            </a:r>
            <a:endParaRPr lang="en-GB" sz="2400" b="1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669" t="27171" r="45045" b="21484"/>
          <a:stretch/>
        </p:blipFill>
        <p:spPr>
          <a:xfrm>
            <a:off x="3299381" y="1174996"/>
            <a:ext cx="4986780" cy="4204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571934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366721" y="46711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395926" y="5503145"/>
            <a:ext cx="11472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 err="1" smtClean="0">
                <a:solidFill>
                  <a:srgbClr val="000000"/>
                </a:solidFill>
              </a:rPr>
              <a:t>প্রয়োজন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শেষে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ফ্রিজের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দরজা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বন্ধ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করা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।</a:t>
            </a:r>
            <a:endParaRPr lang="en-GB" sz="2400" b="1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5633" t="27171" r="17518" b="21484"/>
          <a:stretch/>
        </p:blipFill>
        <p:spPr>
          <a:xfrm>
            <a:off x="4015818" y="1046373"/>
            <a:ext cx="4091234" cy="4400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2170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366721" y="46711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926" y="5503145"/>
            <a:ext cx="11472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 err="1" smtClean="0">
                <a:solidFill>
                  <a:srgbClr val="000000"/>
                </a:solidFill>
              </a:rPr>
              <a:t>শক্তির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যথাযথ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ব্যবহারে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পরিবেশ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বান্ধব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00"/>
                </a:solidFill>
              </a:rPr>
              <a:t>আচরণ</a:t>
            </a:r>
            <a:endParaRPr lang="en-GB" sz="2400" b="1" dirty="0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21449" t="35993" r="20134" b="15274"/>
          <a:stretch/>
        </p:blipFill>
        <p:spPr>
          <a:xfrm>
            <a:off x="1759114" y="1174996"/>
            <a:ext cx="8746044" cy="4122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988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6DDBA4-DB21-B9EE-1B06-26C05461079E}"/>
              </a:ext>
            </a:extLst>
          </p:cNvPr>
          <p:cNvSpPr txBox="1"/>
          <p:nvPr/>
        </p:nvSpPr>
        <p:spPr>
          <a:xfrm>
            <a:off x="796321" y="1375180"/>
            <a:ext cx="10319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৪টি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দলে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ছকে</a:t>
            </a:r>
            <a:r>
              <a:rPr lang="en-US" sz="28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লিখবে</a:t>
            </a:r>
            <a:r>
              <a:rPr lang="en-US" sz="2800" dirty="0" smtClean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28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প্রত্যেক</a:t>
            </a:r>
            <a:r>
              <a:rPr lang="en-US" sz="28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দল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১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জন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দলীয়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উপস্থাপন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475" t="32407" r="20641" b="11449"/>
          <a:stretch/>
        </p:blipFill>
        <p:spPr>
          <a:xfrm>
            <a:off x="943275" y="1791094"/>
            <a:ext cx="9981399" cy="45908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0528" y="2931735"/>
            <a:ext cx="735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সূর্যের</a:t>
            </a:r>
            <a:r>
              <a:rPr lang="en-US" dirty="0" smtClean="0"/>
              <a:t> </a:t>
            </a:r>
            <a:r>
              <a:rPr lang="en-US" dirty="0" err="1" smtClean="0"/>
              <a:t>আলোয়</a:t>
            </a:r>
            <a:r>
              <a:rPr lang="en-US" dirty="0" smtClean="0"/>
              <a:t> </a:t>
            </a:r>
            <a:r>
              <a:rPr lang="en-US" dirty="0" err="1" smtClean="0"/>
              <a:t>ঘরকে</a:t>
            </a:r>
            <a:r>
              <a:rPr lang="en-US" dirty="0" smtClean="0"/>
              <a:t> </a:t>
            </a:r>
            <a:r>
              <a:rPr lang="en-US" dirty="0" err="1" smtClean="0"/>
              <a:t>আলোকিত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।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অপ্রয়োজনে</a:t>
            </a:r>
            <a:r>
              <a:rPr lang="en-US" dirty="0" smtClean="0"/>
              <a:t> </a:t>
            </a:r>
            <a:r>
              <a:rPr lang="en-US" dirty="0" err="1" smtClean="0"/>
              <a:t>বাতি</a:t>
            </a:r>
            <a:r>
              <a:rPr lang="en-US" dirty="0" smtClean="0"/>
              <a:t> </a:t>
            </a:r>
            <a:r>
              <a:rPr lang="en-US" dirty="0" err="1" smtClean="0"/>
              <a:t>জ্বালিয়ে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</a:t>
            </a:r>
            <a:r>
              <a:rPr lang="en-US" dirty="0" err="1" smtClean="0"/>
              <a:t>রাখা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80528" y="3855562"/>
            <a:ext cx="735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চার্জ</a:t>
            </a:r>
            <a:r>
              <a:rPr lang="en-US" dirty="0" smtClean="0"/>
              <a:t> </a:t>
            </a:r>
            <a:r>
              <a:rPr lang="en-US" dirty="0" err="1" smtClean="0"/>
              <a:t>দেয়া</a:t>
            </a:r>
            <a:r>
              <a:rPr lang="en-US" dirty="0" smtClean="0"/>
              <a:t> </a:t>
            </a:r>
            <a:r>
              <a:rPr lang="en-US" dirty="0" err="1" smtClean="0"/>
              <a:t>শেষ</a:t>
            </a:r>
            <a:r>
              <a:rPr lang="en-US" dirty="0" smtClean="0"/>
              <a:t> </a:t>
            </a:r>
            <a:r>
              <a:rPr lang="en-US" dirty="0" err="1" smtClean="0"/>
              <a:t>হলে</a:t>
            </a:r>
            <a:r>
              <a:rPr lang="en-US" dirty="0" smtClean="0"/>
              <a:t> </a:t>
            </a:r>
            <a:r>
              <a:rPr lang="en-US" dirty="0" err="1" smtClean="0"/>
              <a:t>মোবাইল</a:t>
            </a:r>
            <a:r>
              <a:rPr lang="en-US" dirty="0" smtClean="0"/>
              <a:t> </a:t>
            </a:r>
            <a:r>
              <a:rPr lang="en-US" dirty="0" err="1" smtClean="0"/>
              <a:t>চার্জারের</a:t>
            </a:r>
            <a:r>
              <a:rPr lang="en-US" dirty="0" smtClean="0"/>
              <a:t> </a:t>
            </a:r>
            <a:r>
              <a:rPr lang="en-US" dirty="0" err="1" smtClean="0"/>
              <a:t>বৈদ্যুতিক</a:t>
            </a:r>
            <a:r>
              <a:rPr lang="en-US" dirty="0" smtClean="0"/>
              <a:t> </a:t>
            </a:r>
            <a:r>
              <a:rPr lang="en-US" dirty="0" err="1" smtClean="0"/>
              <a:t>সংযোগ</a:t>
            </a:r>
            <a:r>
              <a:rPr lang="en-US" dirty="0" smtClean="0"/>
              <a:t> </a:t>
            </a:r>
            <a:r>
              <a:rPr lang="en-US" dirty="0" err="1" smtClean="0"/>
              <a:t>খুলে</a:t>
            </a:r>
            <a:r>
              <a:rPr lang="en-US" dirty="0" smtClean="0"/>
              <a:t> </a:t>
            </a:r>
            <a:r>
              <a:rPr lang="en-US" dirty="0" err="1" smtClean="0"/>
              <a:t>রাখা</a:t>
            </a:r>
            <a:r>
              <a:rPr lang="en-US" dirty="0" smtClean="0"/>
              <a:t>।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সাধারণ</a:t>
            </a:r>
            <a:r>
              <a:rPr lang="en-US" dirty="0" smtClean="0"/>
              <a:t> </a:t>
            </a:r>
            <a:r>
              <a:rPr lang="en-US" dirty="0" err="1" smtClean="0"/>
              <a:t>বাল্ব</a:t>
            </a:r>
            <a:r>
              <a:rPr lang="en-US" dirty="0" smtClean="0"/>
              <a:t> </a:t>
            </a:r>
            <a:r>
              <a:rPr lang="en-US" dirty="0" err="1" smtClean="0"/>
              <a:t>ব্যবহার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শক্তি</a:t>
            </a:r>
            <a:r>
              <a:rPr lang="en-US" dirty="0" smtClean="0"/>
              <a:t> </a:t>
            </a:r>
            <a:r>
              <a:rPr lang="en-US" dirty="0" err="1" smtClean="0"/>
              <a:t>সাশ্রয়ী</a:t>
            </a:r>
            <a:r>
              <a:rPr lang="en-US" dirty="0" smtClean="0"/>
              <a:t> </a:t>
            </a:r>
            <a:r>
              <a:rPr lang="en-US" dirty="0" err="1" smtClean="0"/>
              <a:t>বাল্ব</a:t>
            </a:r>
            <a:r>
              <a:rPr lang="en-US" dirty="0" smtClean="0"/>
              <a:t> </a:t>
            </a:r>
            <a:r>
              <a:rPr lang="en-US" dirty="0" err="1" smtClean="0"/>
              <a:t>ব্যবহার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80528" y="4751109"/>
            <a:ext cx="735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অপ্রয়োজনে</a:t>
            </a:r>
            <a:r>
              <a:rPr lang="en-US" dirty="0" smtClean="0"/>
              <a:t> </a:t>
            </a:r>
            <a:r>
              <a:rPr lang="en-US" dirty="0" err="1" smtClean="0"/>
              <a:t>হর্ন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</a:t>
            </a:r>
            <a:r>
              <a:rPr lang="en-US" dirty="0" err="1" smtClean="0"/>
              <a:t>দেয়া</a:t>
            </a:r>
            <a:r>
              <a:rPr lang="en-US" dirty="0" smtClean="0"/>
              <a:t>।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অনেক</a:t>
            </a:r>
            <a:r>
              <a:rPr lang="en-US" dirty="0" smtClean="0"/>
              <a:t> </a:t>
            </a:r>
            <a:r>
              <a:rPr lang="en-US" dirty="0" err="1" smtClean="0"/>
              <a:t>জোরালো</a:t>
            </a:r>
            <a:r>
              <a:rPr lang="en-US" dirty="0" smtClean="0"/>
              <a:t> </a:t>
            </a:r>
            <a:r>
              <a:rPr lang="en-US" dirty="0" err="1" smtClean="0"/>
              <a:t>শব্দে</a:t>
            </a:r>
            <a:r>
              <a:rPr lang="en-US" dirty="0" smtClean="0"/>
              <a:t> </a:t>
            </a:r>
            <a:r>
              <a:rPr lang="en-US" dirty="0" err="1" smtClean="0"/>
              <a:t>গান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</a:t>
            </a:r>
            <a:r>
              <a:rPr lang="en-US" dirty="0" err="1" smtClean="0"/>
              <a:t>বাজানো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80528" y="5646655"/>
            <a:ext cx="735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চুলা</a:t>
            </a:r>
            <a:r>
              <a:rPr lang="en-US" dirty="0" smtClean="0"/>
              <a:t> </a:t>
            </a:r>
            <a:r>
              <a:rPr lang="en-US" dirty="0" err="1" smtClean="0"/>
              <a:t>অযথা</a:t>
            </a:r>
            <a:r>
              <a:rPr lang="en-US" dirty="0" smtClean="0"/>
              <a:t> </a:t>
            </a:r>
            <a:r>
              <a:rPr lang="en-US" dirty="0" err="1" smtClean="0"/>
              <a:t>জ্বালিয়ে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</a:t>
            </a:r>
            <a:r>
              <a:rPr lang="en-US" dirty="0" err="1" smtClean="0"/>
              <a:t>রাখা</a:t>
            </a:r>
            <a:r>
              <a:rPr lang="en-US" dirty="0" smtClean="0"/>
              <a:t>।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/>
              <a:t>ফ্লাস্কে</a:t>
            </a:r>
            <a:r>
              <a:rPr lang="en-US" dirty="0" smtClean="0"/>
              <a:t> </a:t>
            </a:r>
            <a:r>
              <a:rPr lang="en-US" dirty="0" err="1" smtClean="0"/>
              <a:t>গরম</a:t>
            </a:r>
            <a:r>
              <a:rPr lang="en-US" dirty="0" smtClean="0"/>
              <a:t> </a:t>
            </a:r>
            <a:r>
              <a:rPr lang="en-US" dirty="0" err="1" smtClean="0"/>
              <a:t>পানি</a:t>
            </a:r>
            <a:r>
              <a:rPr lang="en-US" dirty="0" smtClean="0"/>
              <a:t> </a:t>
            </a:r>
            <a:r>
              <a:rPr lang="en-US" dirty="0" err="1" smtClean="0"/>
              <a:t>রাখা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698373"/>
              </p:ext>
            </p:extLst>
          </p:nvPr>
        </p:nvGraphicFramePr>
        <p:xfrm>
          <a:off x="1772235" y="1530371"/>
          <a:ext cx="9200564" cy="4070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282"/>
                <a:gridCol w="4600282"/>
              </a:tblGrid>
              <a:tr h="54352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ঘটনা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শক্তির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দায়িত্বশীল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ব্যবহার</a:t>
                      </a:r>
                      <a:endParaRPr lang="en-US" b="1" dirty="0"/>
                    </a:p>
                  </a:txBody>
                  <a:tcPr anchor="ctr"/>
                </a:tc>
              </a:tr>
              <a:tr h="8817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তুমি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ক্লাসরুম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ছেড়ে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যাওয়া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সর্বশেষ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শিক্ষার্থী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17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কম্পিউটার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ল্যাপটপ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ব্যবহার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শেষ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হয়েছে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17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অপ্রয়োজনে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গ্যাসের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চুলা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জ্বলছে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17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বাসার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ছাদে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পানির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ট্যাংক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থেকে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পানি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উপচে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পড়ছে</a:t>
                      </a:r>
                      <a:r>
                        <a:rPr lang="en-US" baseline="0" dirty="0" smtClean="0"/>
                        <a:t>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76214" y="2205872"/>
            <a:ext cx="4336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ক্লাসরুমের</a:t>
            </a:r>
            <a:r>
              <a:rPr lang="en-US" dirty="0" smtClean="0"/>
              <a:t> </a:t>
            </a:r>
            <a:r>
              <a:rPr lang="en-US" dirty="0" err="1" smtClean="0"/>
              <a:t>লাইট</a:t>
            </a:r>
            <a:r>
              <a:rPr lang="en-US" dirty="0" smtClean="0"/>
              <a:t>, </a:t>
            </a:r>
            <a:r>
              <a:rPr lang="en-US" dirty="0" err="1" smtClean="0"/>
              <a:t>ফ্যান</a:t>
            </a:r>
            <a:r>
              <a:rPr lang="en-US" dirty="0" smtClean="0"/>
              <a:t>, </a:t>
            </a:r>
            <a:r>
              <a:rPr lang="en-US" dirty="0" err="1" smtClean="0"/>
              <a:t>এসিসহ</a:t>
            </a:r>
            <a:r>
              <a:rPr lang="en-US" dirty="0" smtClean="0"/>
              <a:t> </a:t>
            </a:r>
            <a:r>
              <a:rPr lang="en-US" dirty="0" err="1" smtClean="0"/>
              <a:t>সকল</a:t>
            </a:r>
            <a:r>
              <a:rPr lang="en-US" dirty="0" smtClean="0"/>
              <a:t> </a:t>
            </a:r>
            <a:r>
              <a:rPr lang="en-US" dirty="0" err="1" smtClean="0"/>
              <a:t>বৈদ্যুতিক</a:t>
            </a:r>
            <a:r>
              <a:rPr lang="en-US" dirty="0" smtClean="0"/>
              <a:t> </a:t>
            </a:r>
            <a:r>
              <a:rPr lang="en-US" dirty="0" err="1" smtClean="0"/>
              <a:t>যন্ত্রপাতি</a:t>
            </a:r>
            <a:r>
              <a:rPr lang="en-US" dirty="0" smtClean="0"/>
              <a:t> </a:t>
            </a:r>
            <a:r>
              <a:rPr lang="en-US" dirty="0" err="1" smtClean="0"/>
              <a:t>বন্ধ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যাওয়া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66787" y="3211637"/>
            <a:ext cx="433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কম্পিউটার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ল্যাপটপ</a:t>
            </a:r>
            <a:r>
              <a:rPr lang="en-US" dirty="0" smtClean="0"/>
              <a:t> </a:t>
            </a:r>
            <a:r>
              <a:rPr lang="en-US" dirty="0" err="1" smtClean="0"/>
              <a:t>বন্ধ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রাখা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76214" y="3940404"/>
            <a:ext cx="4336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প্রয়োজন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dirty="0" smtClean="0"/>
              <a:t> </a:t>
            </a:r>
            <a:r>
              <a:rPr lang="en-US" dirty="0" err="1" smtClean="0"/>
              <a:t>গ্যাসের</a:t>
            </a:r>
            <a:r>
              <a:rPr lang="en-US" dirty="0" smtClean="0"/>
              <a:t> </a:t>
            </a:r>
            <a:r>
              <a:rPr lang="en-US" dirty="0" err="1" smtClean="0"/>
              <a:t>চুলা</a:t>
            </a:r>
            <a:r>
              <a:rPr lang="en-US" dirty="0" smtClean="0"/>
              <a:t> </a:t>
            </a:r>
            <a:r>
              <a:rPr lang="en-US" dirty="0" err="1" smtClean="0"/>
              <a:t>বন্ধ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66787" y="4946170"/>
            <a:ext cx="433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পানি</a:t>
            </a:r>
            <a:r>
              <a:rPr lang="en-US" dirty="0" smtClean="0"/>
              <a:t> </a:t>
            </a:r>
            <a:r>
              <a:rPr lang="en-US" dirty="0" err="1" smtClean="0"/>
              <a:t>উত্তোলনের</a:t>
            </a:r>
            <a:r>
              <a:rPr lang="en-US" dirty="0" smtClean="0"/>
              <a:t> </a:t>
            </a:r>
            <a:r>
              <a:rPr lang="en-US" dirty="0" err="1" smtClean="0"/>
              <a:t>মোটর</a:t>
            </a:r>
            <a:r>
              <a:rPr lang="en-US" dirty="0" smtClean="0"/>
              <a:t> </a:t>
            </a:r>
            <a:r>
              <a:rPr lang="en-US" dirty="0" err="1" smtClean="0"/>
              <a:t>বন্ধ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451" t="32299" r="14815" b="35906"/>
          <a:stretch/>
        </p:blipFill>
        <p:spPr>
          <a:xfrm>
            <a:off x="930884" y="1376313"/>
            <a:ext cx="10202172" cy="23284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2959" t="29234" r="23500" b="48408"/>
          <a:stretch/>
        </p:blipFill>
        <p:spPr>
          <a:xfrm>
            <a:off x="930883" y="3827286"/>
            <a:ext cx="10202173" cy="236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29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959" t="51718" r="23500" b="11683"/>
          <a:stretch/>
        </p:blipFill>
        <p:spPr>
          <a:xfrm>
            <a:off x="565608" y="1432875"/>
            <a:ext cx="11056774" cy="425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8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7269" y="1564850"/>
            <a:ext cx="974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প্রশ্নঃ-১। </a:t>
            </a:r>
            <a:r>
              <a:rPr lang="en-US" sz="2400" dirty="0" err="1" smtClean="0"/>
              <a:t>কিভাবে</a:t>
            </a:r>
            <a:r>
              <a:rPr lang="en-US" sz="2400" dirty="0" smtClean="0"/>
              <a:t> </a:t>
            </a:r>
            <a:r>
              <a:rPr lang="en-US" sz="2400" dirty="0" err="1" smtClean="0"/>
              <a:t>শক্তির</a:t>
            </a:r>
            <a:r>
              <a:rPr lang="en-US" sz="2400" dirty="0" smtClean="0"/>
              <a:t> </a:t>
            </a:r>
            <a:r>
              <a:rPr lang="en-US" sz="2400" dirty="0" err="1" smtClean="0"/>
              <a:t>যথাযথ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ব্যবহার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যায়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67269" y="2073650"/>
            <a:ext cx="99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উত্তরঃ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04215" y="2101931"/>
            <a:ext cx="987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অপ্রয়োজনে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বাতি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জ্বালিয়ে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না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রাখা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অপ্রয়োজনে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হর্ন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না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দেয়া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জোরালো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শব্দে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গান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না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বাজানো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</a:rPr>
              <a:t>চুলা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অযথা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জ্বালিয়ে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না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রাখা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ইত্যাদি</a:t>
            </a:r>
            <a:r>
              <a:rPr lang="en-US" sz="2400" dirty="0" smtClean="0">
                <a:solidFill>
                  <a:srgbClr val="FF0000"/>
                </a:solidFill>
              </a:rPr>
              <a:t>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67269" y="2983153"/>
            <a:ext cx="974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প্রশ্নঃ-২। </a:t>
            </a:r>
            <a:r>
              <a:rPr lang="en-US" sz="2400" dirty="0" err="1" smtClean="0"/>
              <a:t>তুমি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ব্যক্তিগতভাবে</a:t>
            </a:r>
            <a:r>
              <a:rPr lang="en-US" sz="2400" dirty="0" smtClean="0"/>
              <a:t> </a:t>
            </a:r>
            <a:r>
              <a:rPr lang="en-US" sz="2400" dirty="0" err="1" smtClean="0"/>
              <a:t>কিভাবে</a:t>
            </a:r>
            <a:r>
              <a:rPr lang="en-US" sz="2400" dirty="0" smtClean="0"/>
              <a:t> </a:t>
            </a:r>
            <a:r>
              <a:rPr lang="en-US" sz="2400" dirty="0" err="1" smtClean="0"/>
              <a:t>শক্তির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সাশ্রয়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পারো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867269" y="3491953"/>
            <a:ext cx="99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উত্তরঃ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1904215" y="3520234"/>
            <a:ext cx="8842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ব্যক্তিগত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গাড়ির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বদলে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গণপরিবহন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সাইকেল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ব্যবহার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পায়ে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হেঁটে</a:t>
            </a:r>
            <a:r>
              <a:rPr lang="en-US" sz="2400" dirty="0" smtClean="0">
                <a:solidFill>
                  <a:srgbClr val="FF0000"/>
                </a:solidFill>
              </a:rPr>
              <a:t>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7269" y="4146806"/>
            <a:ext cx="974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প্রশ্নঃ-৩। </a:t>
            </a:r>
            <a:r>
              <a:rPr lang="en-US" sz="2400" dirty="0" err="1" smtClean="0"/>
              <a:t>অভ্যাস</a:t>
            </a:r>
            <a:r>
              <a:rPr lang="en-US" sz="2400" dirty="0" smtClean="0"/>
              <a:t> ও </a:t>
            </a:r>
            <a:r>
              <a:rPr lang="en-US" sz="2400" dirty="0" err="1" smtClean="0"/>
              <a:t>আচরণের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মাধ্যমে</a:t>
            </a:r>
            <a:r>
              <a:rPr lang="en-US" sz="2400" dirty="0" smtClean="0"/>
              <a:t> </a:t>
            </a:r>
            <a:r>
              <a:rPr lang="en-US" sz="2400" dirty="0" err="1" smtClean="0"/>
              <a:t>কীভাবে</a:t>
            </a:r>
            <a:r>
              <a:rPr lang="en-US" sz="2400" dirty="0" smtClean="0"/>
              <a:t> </a:t>
            </a:r>
            <a:r>
              <a:rPr lang="en-US" sz="2400" dirty="0" err="1" smtClean="0"/>
              <a:t>শক্তির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অপচয়</a:t>
            </a:r>
            <a:r>
              <a:rPr lang="en-US" sz="2400" dirty="0" smtClean="0"/>
              <a:t> </a:t>
            </a:r>
            <a:r>
              <a:rPr lang="en-US" sz="2400" dirty="0" err="1" smtClean="0"/>
              <a:t>কমানো</a:t>
            </a:r>
            <a:r>
              <a:rPr lang="en-US" sz="2400" dirty="0" smtClean="0"/>
              <a:t> </a:t>
            </a:r>
            <a:r>
              <a:rPr lang="en-US" sz="2400" dirty="0" err="1" smtClean="0"/>
              <a:t>যায়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867269" y="4655606"/>
            <a:ext cx="99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উত্তরঃ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1866506" y="4683887"/>
            <a:ext cx="9916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</a:rPr>
              <a:t>ভোরে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ঘুম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থেকে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লাইট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জ্বালানোর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পরিবর্তে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জানালার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পর্দা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সরিয়ে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মোবাইল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চার্জ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দেয়া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শেষে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চার্জার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প্লাগ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থেকে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খুলে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রেখে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প্রয়োজন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শেষে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ফ্রিজের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দরজা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বন্ধে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রেখে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ব্যবহার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শেষে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পানির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কল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ভালোভাবে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বন্ধ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রেখে</a:t>
            </a:r>
            <a:r>
              <a:rPr lang="en-US" sz="2400" dirty="0" smtClean="0">
                <a:solidFill>
                  <a:srgbClr val="FF0000"/>
                </a:solidFill>
              </a:rPr>
              <a:t>।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5878" y="2747679"/>
            <a:ext cx="9980044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en-US" sz="2800" b="1" dirty="0" err="1" smtClean="0">
                <a:solidFill>
                  <a:srgbClr val="000000"/>
                </a:solidFill>
              </a:rPr>
              <a:t>দৈনন্দিন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জীবনে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শক্তির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দায়িত্বশীল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ব্যবহার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করতে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কী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কী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করা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</a:rPr>
              <a:t>উচিত</a:t>
            </a:r>
            <a:r>
              <a:rPr lang="en-US" altLang="en-US" sz="2800" b="1" dirty="0" smtClean="0">
                <a:solidFill>
                  <a:srgbClr val="000000"/>
                </a:solidFill>
              </a:rPr>
              <a:t>?</a:t>
            </a:r>
            <a:endParaRPr lang="en-GB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227111" y="2289108"/>
            <a:ext cx="29648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2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পঞ্চম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03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দায়িত্বশীল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....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62-65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3963" t="14492" r="34595" b="11496"/>
          <a:stretch/>
        </p:blipFill>
        <p:spPr>
          <a:xfrm>
            <a:off x="6511664" y="2395493"/>
            <a:ext cx="2637971" cy="3196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/>
          <p:cNvGrpSpPr/>
          <p:nvPr/>
        </p:nvGrpSpPr>
        <p:grpSpPr>
          <a:xfrm>
            <a:off x="760497" y="1952780"/>
            <a:ext cx="10440000" cy="1145363"/>
            <a:chOff x="618509" y="1211338"/>
            <a:chExt cx="10517919" cy="939600"/>
          </a:xfrm>
        </p:grpSpPr>
        <p:sp>
          <p:nvSpPr>
            <p:cNvPr id="118" name="Rectangle 117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উৎসাহ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সহকারে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নতুন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পরিবেশের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নানা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ঘটনার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সঙ্গে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শক্তির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উৎসের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	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সম্পর্ক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স্থাপন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0" name="Group 119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125" name="Oval 124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Oval 125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Oval 126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28" name="Group 127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129" name="Oval 128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Oval 129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Oval 130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22" name="Rounded Rectangle 121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ounded Rectangle 122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ounded Rectangle 123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5D2944-7B7A-1A89-836D-0ADD7CA8521F}"/>
              </a:ext>
            </a:extLst>
          </p:cNvPr>
          <p:cNvSpPr txBox="1"/>
          <p:nvPr/>
        </p:nvSpPr>
        <p:spPr>
          <a:xfrm>
            <a:off x="1527144" y="795439"/>
            <a:ext cx="907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জানো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দায়িত্বশীল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5D2944-7B7A-1A89-836D-0ADD7CA8521F}"/>
              </a:ext>
            </a:extLst>
          </p:cNvPr>
          <p:cNvSpPr txBox="1"/>
          <p:nvPr/>
        </p:nvSpPr>
        <p:spPr>
          <a:xfrm>
            <a:off x="1536570" y="2143910"/>
            <a:ext cx="907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উত্তরঃ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দায়িত্বশীল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হলো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:-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D5D2944-7B7A-1A89-836D-0ADD7CA8521F}"/>
              </a:ext>
            </a:extLst>
          </p:cNvPr>
          <p:cNvSpPr txBox="1"/>
          <p:nvPr/>
        </p:nvSpPr>
        <p:spPr>
          <a:xfrm>
            <a:off x="1527144" y="2879201"/>
            <a:ext cx="907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অপচয়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কমানো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D5D2944-7B7A-1A89-836D-0ADD7CA8521F}"/>
              </a:ext>
            </a:extLst>
          </p:cNvPr>
          <p:cNvSpPr txBox="1"/>
          <p:nvPr/>
        </p:nvSpPr>
        <p:spPr>
          <a:xfrm>
            <a:off x="1527144" y="3510797"/>
            <a:ext cx="9078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পরিবেশের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ভালো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শক্তিগুলো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যেমন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:-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নবায়নযোগ্য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D5D2944-7B7A-1A89-836D-0ADD7CA8521F}"/>
              </a:ext>
            </a:extLst>
          </p:cNvPr>
          <p:cNvSpPr txBox="1"/>
          <p:nvPr/>
        </p:nvSpPr>
        <p:spPr>
          <a:xfrm>
            <a:off x="1461156" y="4868257"/>
            <a:ext cx="907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সাশ্রয়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042" y="377712"/>
            <a:ext cx="6835328" cy="6089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7414" y="2443975"/>
            <a:ext cx="3497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60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6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26524" y="3639773"/>
            <a:ext cx="3780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দায়িত্বশীল</a:t>
            </a:r>
            <a:r>
              <a:rPr lang="en-US" sz="40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97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423282" y="520635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94788" y="1228519"/>
            <a:ext cx="8144758" cy="4267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1781666" y="5691681"/>
            <a:ext cx="8257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altLang="en-US" sz="2000" b="1" dirty="0" err="1">
                <a:solidFill>
                  <a:srgbClr val="000000"/>
                </a:solidFill>
              </a:rPr>
              <a:t>ক্লাসরুম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ছেড়ে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যাওয়া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সর্বশেষ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শিক্ষার্থী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বাতি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>
                <a:solidFill>
                  <a:srgbClr val="000000"/>
                </a:solidFill>
              </a:rPr>
              <a:t>ও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ফ্যান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বন্ধ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করে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শক্তির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অপচয়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রোধ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করে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শক্তির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যথাযথ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ব্যবহার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করতে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পারে</a:t>
            </a:r>
            <a:r>
              <a:rPr lang="en-GB" altLang="en-US" sz="2000" b="1" dirty="0">
                <a:solidFill>
                  <a:srgbClr val="000000"/>
                </a:solidFill>
              </a:rPr>
              <a:t>।</a:t>
            </a:r>
            <a:endParaRPr lang="en-GB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153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423282" y="520635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2026763" y="5691681"/>
            <a:ext cx="7475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altLang="en-US" sz="2000" b="1" dirty="0" err="1">
                <a:solidFill>
                  <a:srgbClr val="000000"/>
                </a:solidFill>
              </a:rPr>
              <a:t>কম্পিউটার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বা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ল্যাপটপ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ব্যবহার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শেষে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বিদ্যু</a:t>
            </a:r>
            <a:r>
              <a:rPr lang="en-GB" altLang="en-US" sz="2000" b="1" dirty="0">
                <a:solidFill>
                  <a:srgbClr val="000000"/>
                </a:solidFill>
              </a:rPr>
              <a:t>ৎ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খরচ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বাঁচাতে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তা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বন্ধ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করে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রাখতে</a:t>
            </a:r>
            <a:r>
              <a:rPr lang="en-US" altLang="en-US" sz="2000" b="1" dirty="0">
                <a:solidFill>
                  <a:srgbClr val="000000"/>
                </a:solidFill>
              </a:rPr>
              <a:t> </a:t>
            </a:r>
            <a:r>
              <a:rPr lang="en-GB" altLang="en-US" sz="2000" b="1" dirty="0" err="1">
                <a:solidFill>
                  <a:srgbClr val="000000"/>
                </a:solidFill>
              </a:rPr>
              <a:t>হবে</a:t>
            </a:r>
            <a:r>
              <a:rPr lang="en-GB" altLang="en-US" sz="2000" b="1" dirty="0">
                <a:solidFill>
                  <a:srgbClr val="000000"/>
                </a:solidFill>
              </a:rPr>
              <a:t>।</a:t>
            </a:r>
            <a:endParaRPr lang="en-GB" sz="2000" b="1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96445" y="1105972"/>
            <a:ext cx="7305774" cy="4352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3894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366721" y="46711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348792" y="5691681"/>
            <a:ext cx="11472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400" b="1" dirty="0" err="1">
                <a:solidFill>
                  <a:srgbClr val="000000"/>
                </a:solidFill>
              </a:rPr>
              <a:t>রান্না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শেষে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গ্যাসের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অপচয়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রোধ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করতে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চুলা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ভালোভাবে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বন্ধ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করতে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হবে</a:t>
            </a:r>
            <a:r>
              <a:rPr lang="en-GB" altLang="en-US" sz="2400" b="1" dirty="0">
                <a:solidFill>
                  <a:srgbClr val="000000"/>
                </a:solidFill>
              </a:rPr>
              <a:t>।</a:t>
            </a:r>
            <a:endParaRPr lang="en-GB" sz="2400" b="1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 rotWithShape="1">
          <a:blip r:embed="rId2"/>
          <a:srcRect b="1589"/>
          <a:stretch/>
        </p:blipFill>
        <p:spPr>
          <a:xfrm>
            <a:off x="2366720" y="1174996"/>
            <a:ext cx="7031803" cy="4283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69293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366721" y="46711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926" y="5503145"/>
            <a:ext cx="11472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400" b="1" dirty="0" err="1">
                <a:solidFill>
                  <a:srgbClr val="000000"/>
                </a:solidFill>
              </a:rPr>
              <a:t>পানি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পাম্প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করার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জন্য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শক্তির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প্রয়োজন</a:t>
            </a:r>
            <a:r>
              <a:rPr lang="en-GB" altLang="en-US" sz="2400" b="1" dirty="0">
                <a:solidFill>
                  <a:srgbClr val="000000"/>
                </a:solidFill>
              </a:rPr>
              <a:t>। </a:t>
            </a:r>
            <a:r>
              <a:rPr lang="en-GB" altLang="en-US" sz="2400" b="1" dirty="0" err="1">
                <a:solidFill>
                  <a:srgbClr val="000000"/>
                </a:solidFill>
              </a:rPr>
              <a:t>তাই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বাসার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ছাদে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পানির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ট্যাংকে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পানি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উপচে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পড়া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শুরু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করলে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সাথে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সাথে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পানির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পাম্প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বন্ধ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করতে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GB" altLang="en-US" sz="2400" b="1" dirty="0" err="1">
                <a:solidFill>
                  <a:srgbClr val="000000"/>
                </a:solidFill>
              </a:rPr>
              <a:t>হবে</a:t>
            </a:r>
            <a:r>
              <a:rPr lang="en-GB" altLang="en-US" sz="2400" b="1" dirty="0">
                <a:solidFill>
                  <a:srgbClr val="000000"/>
                </a:solidFill>
              </a:rPr>
              <a:t>। </a:t>
            </a:r>
            <a:endParaRPr lang="en-GB" sz="2400" b="1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13641" y="1174997"/>
            <a:ext cx="8427564" cy="4188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2748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5560</TotalTime>
  <Words>475</Words>
  <Application>Microsoft Office PowerPoint</Application>
  <PresentationFormat>Widescreen</PresentationFormat>
  <Paragraphs>64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Nikosh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429</cp:revision>
  <dcterms:created xsi:type="dcterms:W3CDTF">2021-07-26T10:09:43Z</dcterms:created>
  <dcterms:modified xsi:type="dcterms:W3CDTF">2026-07-11T12:39:53Z</dcterms:modified>
</cp:coreProperties>
</file>