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  <p:sldId id="257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AC194C4-9EC1-43CA-9E01-33184D6F0321}" type="datetimeFigureOut">
              <a:rPr lang="en-US" smtClean="0"/>
              <a:t>11/Jul/2026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p Ribbon 4"/>
          <p:cNvSpPr/>
          <p:nvPr/>
        </p:nvSpPr>
        <p:spPr>
          <a:xfrm>
            <a:off x="838200" y="76200"/>
            <a:ext cx="7391400" cy="990600"/>
          </a:xfrm>
          <a:prstGeom prst="ribbon2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মুহাম্মদ</a:t>
            </a:r>
            <a:r>
              <a:rPr 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বিন</a:t>
            </a:r>
            <a:r>
              <a:rPr 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কাসিম</a:t>
            </a:r>
            <a:r>
              <a:rPr 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Hexagon 5"/>
          <p:cNvSpPr/>
          <p:nvPr/>
        </p:nvSpPr>
        <p:spPr>
          <a:xfrm>
            <a:off x="0" y="1219200"/>
            <a:ext cx="9144000" cy="5638800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/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উমাইয়া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সেনাপতি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মুহাম্মদ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বিন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কাসিম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কর্তৃক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৭১২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খ্রিস্টাব্দে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সিন্ধু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ও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মুলতান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বিজয়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ভারতীয়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উপমহাদেশের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ইতিহাসে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একটি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অত্যন্ত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যুগান্তকারী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ঘটনা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।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এটি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এই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অঞ্চলে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মুসলিম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শাসনের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ভিত্তিপ্রস্তর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স্থাপন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করেছিল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।</a:t>
            </a:r>
          </a:p>
          <a:p>
            <a:pPr algn="just"/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নিচে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মুহাম্মদ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বিন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কাসিমের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সিন্ধু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বিজয়ের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প্রেক্ষাপট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ঘটনাবলি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,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ফলাফল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এবং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এর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ঐতিহাসিক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গুরুত্ব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বিস্তারিতভাবে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আলোচনা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করা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28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হলো</a:t>
            </a:r>
            <a:r>
              <a:rPr lang="en-U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907213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1143000" y="609600"/>
            <a:ext cx="7010400" cy="914400"/>
          </a:xfrm>
          <a:prstGeom prst="plaqu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2400"/>
              </a:spcAft>
            </a:pPr>
            <a:r>
              <a:rPr lang="en-US" sz="3600" dirty="0" err="1"/>
              <a:t>রাজনৈতিক</a:t>
            </a:r>
            <a:r>
              <a:rPr lang="en-US" sz="3600" dirty="0"/>
              <a:t> </a:t>
            </a:r>
            <a:r>
              <a:rPr lang="en-US" sz="3600" dirty="0" err="1"/>
              <a:t>ফলাফল</a:t>
            </a:r>
            <a:endParaRPr lang="en-US" sz="32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Bevel 4"/>
          <p:cNvSpPr/>
          <p:nvPr/>
        </p:nvSpPr>
        <p:spPr>
          <a:xfrm>
            <a:off x="457200" y="2057400"/>
            <a:ext cx="8001000" cy="4267200"/>
          </a:xfrm>
          <a:prstGeom prst="bevel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454842"/>
              </p:ext>
            </p:extLst>
          </p:nvPr>
        </p:nvGraphicFramePr>
        <p:xfrm>
          <a:off x="1378527" y="2667000"/>
          <a:ext cx="6158345" cy="30593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58345"/>
              </a:tblGrid>
              <a:tr h="190055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effectLst/>
                        </a:rPr>
                        <a:t>ভারতীয়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উপমহাদেশে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মুসলিম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শাসনের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সূচনা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ঘটে</a:t>
                      </a:r>
                      <a:r>
                        <a:rPr lang="en-US" sz="2400" dirty="0" smtClean="0">
                          <a:effectLst/>
                        </a:rPr>
                        <a:t>, </a:t>
                      </a:r>
                      <a:r>
                        <a:rPr lang="en-US" sz="2400" dirty="0" err="1" smtClean="0">
                          <a:effectLst/>
                        </a:rPr>
                        <a:t>যা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পরবর্তীকালে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সুলতানি</a:t>
                      </a:r>
                      <a:r>
                        <a:rPr lang="en-US" sz="2400" dirty="0" smtClean="0">
                          <a:effectLst/>
                        </a:rPr>
                        <a:t> ও </a:t>
                      </a:r>
                      <a:r>
                        <a:rPr lang="en-US" sz="2400" dirty="0" err="1" smtClean="0">
                          <a:effectLst/>
                        </a:rPr>
                        <a:t>মুঘল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সাম্রাজ্যের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পথ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সুগম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করে</a:t>
                      </a:r>
                      <a:r>
                        <a:rPr lang="en-US" sz="2400" dirty="0" smtClean="0">
                          <a:effectLst/>
                        </a:rPr>
                        <a:t>।</a:t>
                      </a:r>
                      <a:endParaRPr lang="en-US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  <a:tr h="11474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838200" y="533400"/>
            <a:ext cx="7315200" cy="914400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2400"/>
              </a:spcAft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সাংস্কৃতিক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ধর্মীয়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ফলাফল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sp>
        <p:nvSpPr>
          <p:cNvPr id="6" name="Plaque 5"/>
          <p:cNvSpPr/>
          <p:nvPr/>
        </p:nvSpPr>
        <p:spPr>
          <a:xfrm>
            <a:off x="685800" y="1981200"/>
            <a:ext cx="7620000" cy="4191000"/>
          </a:xfrm>
          <a:prstGeom prst="plaqu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703780"/>
              </p:ext>
            </p:extLst>
          </p:nvPr>
        </p:nvGraphicFramePr>
        <p:xfrm>
          <a:off x="1524000" y="2743200"/>
          <a:ext cx="5943600" cy="2677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43600"/>
              </a:tblGrid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effectLst/>
                        </a:rPr>
                        <a:t>সিন্ধু</a:t>
                      </a:r>
                      <a:r>
                        <a:rPr lang="en-US" sz="2400" dirty="0" smtClean="0">
                          <a:effectLst/>
                        </a:rPr>
                        <a:t> ও </a:t>
                      </a:r>
                      <a:r>
                        <a:rPr lang="en-US" sz="2400" dirty="0" err="1" smtClean="0">
                          <a:effectLst/>
                        </a:rPr>
                        <a:t>মুলতানে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ইসলামের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প্রচার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শুরু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হয়</a:t>
                      </a:r>
                      <a:r>
                        <a:rPr lang="en-US" sz="2400" dirty="0" smtClean="0">
                          <a:effectLst/>
                        </a:rPr>
                        <a:t>। </a:t>
                      </a:r>
                      <a:r>
                        <a:rPr lang="en-US" sz="2400" dirty="0" err="1" smtClean="0">
                          <a:effectLst/>
                        </a:rPr>
                        <a:t>অনেক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নির্যাতিত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নিম্নবর্ণের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মানুষ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ইসলামের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সাম্যবাদে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আকৃষ্ট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হয়ে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ধর্ম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পরিবর্তন</a:t>
                      </a: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</a:rPr>
                        <a:t>করে</a:t>
                      </a:r>
                      <a:r>
                        <a:rPr lang="en-US" sz="2400" dirty="0" smtClean="0">
                          <a:effectLst/>
                        </a:rPr>
                        <a:t>।</a:t>
                      </a:r>
                      <a:endParaRPr lang="en-US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ard 3"/>
          <p:cNvSpPr/>
          <p:nvPr/>
        </p:nvSpPr>
        <p:spPr>
          <a:xfrm>
            <a:off x="609600" y="2286000"/>
            <a:ext cx="7848600" cy="4038600"/>
          </a:xfrm>
          <a:prstGeom prst="flowChartPunchedCard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Multidocument 4"/>
          <p:cNvSpPr/>
          <p:nvPr/>
        </p:nvSpPr>
        <p:spPr>
          <a:xfrm>
            <a:off x="1828800" y="609600"/>
            <a:ext cx="5867400" cy="1143000"/>
          </a:xfrm>
          <a:prstGeom prst="flowChartMultidocumen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2400"/>
              </a:spcAft>
            </a:pP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বৈজ্ঞানিক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আদান-প্রদান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474431"/>
              </p:ext>
            </p:extLst>
          </p:nvPr>
        </p:nvGraphicFramePr>
        <p:xfrm>
          <a:off x="806450" y="3124200"/>
          <a:ext cx="7454900" cy="2046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54900"/>
              </a:tblGrid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effectLst/>
                        </a:rPr>
                        <a:t>আরবরা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ভারতীয়দের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কাছ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থেকে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চিকিৎসাবিজ্ঞান</a:t>
                      </a:r>
                      <a:r>
                        <a:rPr lang="en-US" sz="2000" dirty="0" smtClean="0">
                          <a:effectLst/>
                        </a:rPr>
                        <a:t>, </a:t>
                      </a:r>
                      <a:r>
                        <a:rPr lang="en-US" sz="2000" dirty="0" err="1" smtClean="0">
                          <a:effectLst/>
                        </a:rPr>
                        <a:t>জ্যোতির্বিজ্ঞান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এবং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গণিত</a:t>
                      </a:r>
                      <a:r>
                        <a:rPr lang="en-US" sz="2000" dirty="0" smtClean="0">
                          <a:effectLst/>
                        </a:rPr>
                        <a:t> (</a:t>
                      </a:r>
                      <a:r>
                        <a:rPr lang="en-US" sz="2000" dirty="0" err="1" smtClean="0">
                          <a:effectLst/>
                        </a:rPr>
                        <a:t>বিশেষ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করে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শূন্য</a:t>
                      </a:r>
                      <a:r>
                        <a:rPr lang="en-US" sz="2000" dirty="0" smtClean="0">
                          <a:effectLst/>
                        </a:rPr>
                        <a:t> ও </a:t>
                      </a:r>
                      <a:r>
                        <a:rPr lang="en-US" sz="2000" dirty="0" err="1" smtClean="0">
                          <a:effectLst/>
                        </a:rPr>
                        <a:t>দশমিকের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ব্যবহার</a:t>
                      </a:r>
                      <a:r>
                        <a:rPr lang="en-US" sz="2000" dirty="0" smtClean="0">
                          <a:effectLst/>
                        </a:rPr>
                        <a:t>) </a:t>
                      </a:r>
                      <a:r>
                        <a:rPr lang="en-US" sz="2000" dirty="0" err="1" smtClean="0">
                          <a:effectLst/>
                        </a:rPr>
                        <a:t>শেখে</a:t>
                      </a:r>
                      <a:r>
                        <a:rPr lang="en-US" sz="2000" dirty="0" smtClean="0">
                          <a:effectLst/>
                        </a:rPr>
                        <a:t>, </a:t>
                      </a:r>
                      <a:r>
                        <a:rPr lang="en-US" sz="2000" dirty="0" err="1" smtClean="0">
                          <a:effectLst/>
                        </a:rPr>
                        <a:t>যা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পরে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ইউরোপে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পৌঁছায়</a:t>
                      </a:r>
                      <a:r>
                        <a:rPr lang="en-US" sz="2000" dirty="0" smtClean="0">
                          <a:effectLst/>
                        </a:rPr>
                        <a:t>।</a:t>
                      </a:r>
                      <a:endParaRPr lang="en-US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678873" y="838200"/>
            <a:ext cx="7772400" cy="52578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ঐতিহাসিক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ল্যানপুল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(Stanley Lane-Poole)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বিজয়কে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ইসলামের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ইতিহাসে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"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একটি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উপাখ্যান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মাত্র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 (an island in a sea)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বলে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অভিহিত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করেছিলেন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কারণ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আরবরা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সিন্ধুর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বাইরে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ভারতের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মূল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ভূখণ্ডে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তখন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ছড়াতে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পারেনি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তবে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ধর্মীয়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সাংস্কৃতিক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দিক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থেকে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সুদূরপ্রসারী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প্রভাব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ছিল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অপরিসীম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সিন্ধুকে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আজও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'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বাবুল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ইসলাম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'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'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ইসলামের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প্রবেশদ্বার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'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বলা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হয়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xplosion 1 4"/>
          <p:cNvSpPr/>
          <p:nvPr/>
        </p:nvSpPr>
        <p:spPr>
          <a:xfrm>
            <a:off x="1295400" y="304800"/>
            <a:ext cx="7239000" cy="1981200"/>
          </a:xfrm>
          <a:prstGeom prst="irregularSeal1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সবাইকে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ধন্যবাদ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Flowchart: Direct Access Storage 5"/>
          <p:cNvSpPr/>
          <p:nvPr/>
        </p:nvSpPr>
        <p:spPr>
          <a:xfrm>
            <a:off x="685800" y="2514600"/>
            <a:ext cx="7848600" cy="3810000"/>
          </a:xfrm>
          <a:prstGeom prst="flowChartMagneticDrum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48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Ribbon 4"/>
          <p:cNvSpPr/>
          <p:nvPr/>
        </p:nvSpPr>
        <p:spPr>
          <a:xfrm>
            <a:off x="3581400" y="762000"/>
            <a:ext cx="5181600" cy="990600"/>
          </a:xfrm>
          <a:prstGeom prst="ribb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পরিচিতি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Hexagon 5"/>
          <p:cNvSpPr/>
          <p:nvPr/>
        </p:nvSpPr>
        <p:spPr>
          <a:xfrm>
            <a:off x="228600" y="2417618"/>
            <a:ext cx="4343400" cy="3983182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উপস্থাপনায়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মো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মিজানুর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রহমান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প্রভাষক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ইসলামের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ইতিহাস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ও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সংস্কৃতি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গণউদ্যোগ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বালিকা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উচ্চ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বিদ্যাল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ও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কলেজ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লাকসাম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কুমিল্লা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মোবাইল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০১৬১৩৫৫৩৩৬১</a:t>
            </a: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Emill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mizanur531@gmail.com</a:t>
            </a:r>
          </a:p>
          <a:p>
            <a:pPr algn="just"/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Hexagon 6"/>
          <p:cNvSpPr/>
          <p:nvPr/>
        </p:nvSpPr>
        <p:spPr>
          <a:xfrm>
            <a:off x="4572000" y="2417618"/>
            <a:ext cx="4343400" cy="3983182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u="sng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b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2800" b="1" u="sng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BD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দ্বাদশ</a:t>
            </a:r>
            <a:endParaRPr lang="en-US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ইসলামের ইতিহাস ও সংস্কৃতি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পত্র</a:t>
            </a:r>
            <a:endParaRPr lang="en-US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১ম </a:t>
            </a:r>
            <a:endParaRPr lang="en-US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মুহাম্মদ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বিন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কাসিম</a:t>
            </a:r>
            <a:endParaRPr lang="bn-BD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১২/০৭/২০২৬</a:t>
            </a:r>
            <a:endParaRPr lang="en-US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৪৫ </a:t>
            </a:r>
            <a:r>
              <a:rPr lang="en-US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Display 7"/>
          <p:cNvSpPr/>
          <p:nvPr/>
        </p:nvSpPr>
        <p:spPr>
          <a:xfrm>
            <a:off x="609600" y="381000"/>
            <a:ext cx="2743200" cy="1752600"/>
          </a:xfrm>
          <a:prstGeom prst="flowChartDisplay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Multidocument 4"/>
          <p:cNvSpPr/>
          <p:nvPr/>
        </p:nvSpPr>
        <p:spPr>
          <a:xfrm>
            <a:off x="914400" y="152400"/>
            <a:ext cx="7543800" cy="1524000"/>
          </a:xfrm>
          <a:prstGeom prst="flowChartMultidocumen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১. </a:t>
            </a:r>
            <a:r>
              <a:rPr lang="en-US" sz="2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সিন্ধু</a:t>
            </a:r>
            <a:r>
              <a:rPr lang="en-US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বিজয়ের</a:t>
            </a:r>
            <a:r>
              <a:rPr lang="en-US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প্রেক্ষাপট</a:t>
            </a:r>
            <a:r>
              <a:rPr lang="en-US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(Background)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04800" y="1905000"/>
            <a:ext cx="8458200" cy="464820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just"/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৭১২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খ্রিস্টাব্দের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পূর্বে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সিন্ধু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ও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তার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আশেপাশের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অঞ্চল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রাজা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দাহির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নামের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একজন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হিন্দু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রাজা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শাসন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করতেন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।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উমাইয়া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খিলাফতের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তৎকালীন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পূর্বঞ্চলীয়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গভর্নর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হাজ্জাজ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বিন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ইউসুফের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সময়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অভিযানের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পটভূমি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তৈরি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হয়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।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পেছনে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প্রধান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দুটি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কারণ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ছিল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:</a:t>
            </a:r>
          </a:p>
          <a:p>
            <a:pPr lvl="0" algn="just"/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পরোক্ষ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কারণ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(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উচ্চাকাঙ্ক্ষা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ও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পূর্ববর্তী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শত্রুতা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):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উমাইয়া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খিলাফতের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সীমানা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বিস্তার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এবং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সিন্ধুর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জলদস্যুদের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দমন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করা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আরবদের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দীর্ঘদিনের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লক্ষ্য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ছিল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।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তাছাড়া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,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রাজা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দাহির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উমাইয়াদের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বিদ্রোহী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প্রজাদের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আশ্রয়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দিয়ে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খলিফার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অসন্তোষ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ভাজন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হয়েছিলেন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।</a:t>
            </a:r>
          </a:p>
          <a:p>
            <a:pPr lvl="0" algn="just"/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প্রত্যক্ষ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কারণ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(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দেবল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বন্দরের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জাহাজ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লুণ্ঠন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):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সিংহলের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(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বর্তমান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শ্রীলঙ্কা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)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রাজা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আটটি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জাহাজে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করে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খলিফা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ওয়ালিদ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এবং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গভর্নর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হাজ্জাজ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বিন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ইউসুফের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জন্য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মূল্যবান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উপহার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,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এতিম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মুসলিম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নারী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এবং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তীর্থযাত্রীদের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পাঠাচ্ছিলেন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।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সিন্ধুর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দেবল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বন্দরের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(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বর্তমান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করাচির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কাছাকাছি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)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জলদস্যুরা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জাহাজগুলো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লুণ্ঠন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করে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এবং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আরোহীদের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বন্দি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করে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।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হাজ্জাজ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বিন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ইউসুফ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বন্দিদের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মুক্তি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এবং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ক্ষতিপূরণ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দাবি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করলে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রাজা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দাহির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জানান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যে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,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জলদস্যুদের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ওপর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তার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কোনো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নিয়ন্ত্রণ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নেই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।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জবাব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হাজ্জাজকে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ক্ষুব্ধ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করে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এবং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তিনি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সিন্ধু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অভিযানের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চূড়ান্ত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সিদ্ধান্ত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নেন</a:t>
            </a:r>
            <a:r>
              <a:rPr lang="en-US" b="1" dirty="0">
                <a:ln w="50800"/>
                <a:solidFill>
                  <a:schemeClr val="bg1">
                    <a:shade val="50000"/>
                  </a:schemeClr>
                </a:solidFill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1905000"/>
            <a:ext cx="8382000" cy="46482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just"/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প্রাথমিক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দুটি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অভিযান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ব্যর্থ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হওয়ার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,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হাজ্জাজ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বিন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ইউসুফ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তার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১৭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বছর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বয়সী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দক্ষ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ও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তরুণ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জামাতা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(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মতান্তরে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ভাইপো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)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মুহাম্মদ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বিন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কাসিমকে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৭১১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খ্রিস্টাব্দের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শেষভাগে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এক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বিশাল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সুসজ্জিত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বাহিনীর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দায়িত্বে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নিয়োজিত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করেন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।</a:t>
            </a:r>
          </a:p>
          <a:p>
            <a:pPr algn="just"/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কাসিমের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বাহিনীতে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ছিল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:</a:t>
            </a:r>
          </a:p>
          <a:p>
            <a:pPr lvl="0" algn="just"/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৬,০০০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সিরীয়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অশ্বারোহী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সেনা</a:t>
            </a:r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lvl="0" algn="just"/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৬,০০০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উষ্ট্রারোহী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সেনা</a:t>
            </a:r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lvl="0" algn="just"/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৩,০০০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রসদবাহী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উট</a:t>
            </a:r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lvl="0" algn="just"/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'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عروس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' (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আল-আরুস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)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নামক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একটি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বিশাল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'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মানজানিক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' (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পাথর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নিক্ষেপকারী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যন্ত্র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),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যা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পরিচালনার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জন্য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৫০০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মানুষ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লাগত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।</a:t>
            </a:r>
          </a:p>
        </p:txBody>
      </p:sp>
      <p:sp>
        <p:nvSpPr>
          <p:cNvPr id="5" name="Explosion 1 4"/>
          <p:cNvSpPr/>
          <p:nvPr/>
        </p:nvSpPr>
        <p:spPr>
          <a:xfrm>
            <a:off x="228600" y="228600"/>
            <a:ext cx="8534400" cy="1524000"/>
          </a:xfrm>
          <a:prstGeom prst="irregularSeal1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২.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অভিযানের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সূচনা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ও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মুহাম্মদ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বিন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কাসিমের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আগমন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-Point Star 3"/>
          <p:cNvSpPr/>
          <p:nvPr/>
        </p:nvSpPr>
        <p:spPr>
          <a:xfrm>
            <a:off x="914400" y="304800"/>
            <a:ext cx="7162799" cy="1600200"/>
          </a:xfrm>
          <a:prstGeom prst="star6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৩.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সামরিক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ঘটনাবলি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বিজয়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অভিযান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Flowchart: Display 4"/>
          <p:cNvSpPr/>
          <p:nvPr/>
        </p:nvSpPr>
        <p:spPr>
          <a:xfrm>
            <a:off x="304800" y="2057400"/>
            <a:ext cx="8305800" cy="4495800"/>
          </a:xfrm>
          <a:prstGeom prst="flowChartDisplay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মুহাম্মদ</a:t>
            </a:r>
            <a:r>
              <a:rPr lang="en-US" dirty="0"/>
              <a:t> </a:t>
            </a:r>
            <a:r>
              <a:rPr lang="en-US" dirty="0" err="1"/>
              <a:t>বিন</a:t>
            </a:r>
            <a:r>
              <a:rPr lang="en-US" dirty="0"/>
              <a:t> </a:t>
            </a:r>
            <a:r>
              <a:rPr lang="en-US" dirty="0" err="1"/>
              <a:t>কাসিম</a:t>
            </a:r>
            <a:r>
              <a:rPr lang="en-US" dirty="0"/>
              <a:t> </a:t>
            </a:r>
            <a:r>
              <a:rPr lang="en-US" dirty="0" err="1"/>
              <a:t>মাকরানের</a:t>
            </a:r>
            <a:r>
              <a:rPr lang="en-US" dirty="0"/>
              <a:t> </a:t>
            </a:r>
            <a:r>
              <a:rPr lang="en-US" dirty="0" err="1"/>
              <a:t>স্থলপথ</a:t>
            </a:r>
            <a:r>
              <a:rPr lang="en-US" dirty="0"/>
              <a:t> </a:t>
            </a:r>
            <a:r>
              <a:rPr lang="en-US" dirty="0" err="1"/>
              <a:t>দিয়ে</a:t>
            </a:r>
            <a:r>
              <a:rPr lang="en-US" dirty="0"/>
              <a:t> </a:t>
            </a:r>
            <a:r>
              <a:rPr lang="en-US" dirty="0" err="1"/>
              <a:t>সিন্ধুর</a:t>
            </a:r>
            <a:r>
              <a:rPr lang="en-US" dirty="0"/>
              <a:t> </a:t>
            </a:r>
            <a:r>
              <a:rPr lang="en-US" dirty="0" err="1"/>
              <a:t>দিকে</a:t>
            </a:r>
            <a:r>
              <a:rPr lang="en-US" dirty="0"/>
              <a:t> </a:t>
            </a:r>
            <a:r>
              <a:rPr lang="en-US" dirty="0" err="1"/>
              <a:t>অগ্রসর</a:t>
            </a:r>
            <a:r>
              <a:rPr lang="en-US" dirty="0"/>
              <a:t> </a:t>
            </a:r>
            <a:r>
              <a:rPr lang="en-US" dirty="0" err="1"/>
              <a:t>হন</a:t>
            </a:r>
            <a:r>
              <a:rPr lang="en-US" dirty="0"/>
              <a:t>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en-US" dirty="0" err="1"/>
              <a:t>একে</a:t>
            </a:r>
            <a:r>
              <a:rPr lang="en-US" dirty="0"/>
              <a:t> </a:t>
            </a:r>
            <a:r>
              <a:rPr lang="en-US" dirty="0" err="1"/>
              <a:t>একে</a:t>
            </a:r>
            <a:r>
              <a:rPr lang="en-US" dirty="0"/>
              <a:t> </a:t>
            </a:r>
            <a:r>
              <a:rPr lang="en-US" dirty="0" err="1"/>
              <a:t>কৌশলগত</a:t>
            </a:r>
            <a:r>
              <a:rPr lang="en-US" dirty="0"/>
              <a:t> </a:t>
            </a:r>
            <a:r>
              <a:rPr lang="en-US" dirty="0" err="1"/>
              <a:t>অঞ্চলগুলো</a:t>
            </a:r>
            <a:r>
              <a:rPr lang="en-US" dirty="0"/>
              <a:t> </a:t>
            </a:r>
            <a:r>
              <a:rPr lang="en-US" dirty="0" err="1"/>
              <a:t>জয়</a:t>
            </a:r>
            <a:r>
              <a:rPr lang="en-US" dirty="0"/>
              <a:t> </a:t>
            </a:r>
            <a:r>
              <a:rPr lang="en-US" dirty="0" err="1"/>
              <a:t>করেন</a:t>
            </a:r>
            <a:r>
              <a:rPr lang="en-US" dirty="0"/>
              <a:t>।</a:t>
            </a:r>
          </a:p>
          <a:p>
            <a:pPr algn="just"/>
            <a:r>
              <a:rPr lang="en-US" b="1" dirty="0"/>
              <a:t>1.দেবল </a:t>
            </a:r>
            <a:r>
              <a:rPr lang="en-US" b="1" dirty="0" err="1"/>
              <a:t>দুর্গ</a:t>
            </a:r>
            <a:r>
              <a:rPr lang="en-US" b="1" dirty="0"/>
              <a:t> </a:t>
            </a:r>
            <a:r>
              <a:rPr lang="en-US" b="1" dirty="0" err="1"/>
              <a:t>জয়</a:t>
            </a:r>
            <a:r>
              <a:rPr lang="en-US" b="1" dirty="0"/>
              <a:t> (৭১২ </a:t>
            </a:r>
            <a:r>
              <a:rPr lang="en-US" b="1" dirty="0" err="1"/>
              <a:t>খ্রি</a:t>
            </a:r>
            <a:r>
              <a:rPr lang="en-US" b="1" dirty="0"/>
              <a:t>.):</a:t>
            </a:r>
            <a:r>
              <a:rPr lang="en-US" dirty="0" err="1"/>
              <a:t>প্রথম</a:t>
            </a:r>
            <a:r>
              <a:rPr lang="en-US" dirty="0"/>
              <a:t> </a:t>
            </a:r>
            <a:r>
              <a:rPr lang="en-US" dirty="0" err="1"/>
              <a:t>প্রধান</a:t>
            </a:r>
            <a:r>
              <a:rPr lang="en-US" dirty="0"/>
              <a:t> </a:t>
            </a:r>
            <a:r>
              <a:rPr lang="en-US" dirty="0" err="1"/>
              <a:t>লক্ষ্য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কাসিম</a:t>
            </a:r>
            <a:r>
              <a:rPr lang="en-US" dirty="0"/>
              <a:t> </a:t>
            </a:r>
            <a:r>
              <a:rPr lang="en-US" dirty="0" err="1"/>
              <a:t>প্রথমে</a:t>
            </a:r>
            <a:r>
              <a:rPr lang="en-US" dirty="0"/>
              <a:t> </a:t>
            </a:r>
            <a:r>
              <a:rPr lang="en-US" dirty="0" err="1"/>
              <a:t>দেবল</a:t>
            </a:r>
            <a:r>
              <a:rPr lang="en-US" dirty="0"/>
              <a:t> </a:t>
            </a:r>
            <a:r>
              <a:rPr lang="en-US" dirty="0" err="1"/>
              <a:t>বন্দর</a:t>
            </a:r>
            <a:r>
              <a:rPr lang="en-US" dirty="0"/>
              <a:t> </a:t>
            </a:r>
            <a:r>
              <a:rPr lang="en-US" dirty="0" err="1"/>
              <a:t>অবরোধ</a:t>
            </a:r>
            <a:r>
              <a:rPr lang="en-US" dirty="0"/>
              <a:t> </a:t>
            </a:r>
            <a:r>
              <a:rPr lang="en-US" dirty="0" err="1"/>
              <a:t>করেন</a:t>
            </a:r>
            <a:r>
              <a:rPr lang="en-US" dirty="0"/>
              <a:t>। </a:t>
            </a:r>
            <a:r>
              <a:rPr lang="en-US" dirty="0" err="1"/>
              <a:t>আরবরা</a:t>
            </a:r>
            <a:r>
              <a:rPr lang="en-US" dirty="0"/>
              <a:t> </a:t>
            </a:r>
            <a:r>
              <a:rPr lang="en-US" dirty="0" err="1"/>
              <a:t>তাদের</a:t>
            </a:r>
            <a:r>
              <a:rPr lang="en-US" dirty="0"/>
              <a:t> </a:t>
            </a:r>
            <a:r>
              <a:rPr lang="en-US" dirty="0" err="1"/>
              <a:t>বিশাল</a:t>
            </a:r>
            <a:r>
              <a:rPr lang="en-US" dirty="0"/>
              <a:t> </a:t>
            </a:r>
            <a:r>
              <a:rPr lang="en-US" dirty="0" err="1"/>
              <a:t>পাথর</a:t>
            </a:r>
            <a:r>
              <a:rPr lang="en-US" dirty="0"/>
              <a:t> </a:t>
            </a:r>
            <a:r>
              <a:rPr lang="en-US" dirty="0" err="1"/>
              <a:t>নিক্ষেপকারী</a:t>
            </a:r>
            <a:r>
              <a:rPr lang="en-US" dirty="0"/>
              <a:t> </a:t>
            </a:r>
            <a:r>
              <a:rPr lang="en-US" dirty="0" err="1"/>
              <a:t>যন্ত্র</a:t>
            </a:r>
            <a:r>
              <a:rPr lang="en-US" dirty="0"/>
              <a:t> (</a:t>
            </a:r>
            <a:r>
              <a:rPr lang="en-US" dirty="0" err="1"/>
              <a:t>মানজানিক</a:t>
            </a:r>
            <a:r>
              <a:rPr lang="en-US" dirty="0"/>
              <a:t>) </a:t>
            </a:r>
            <a:r>
              <a:rPr lang="en-US" dirty="0" err="1"/>
              <a:t>দিয়ে</a:t>
            </a:r>
            <a:r>
              <a:rPr lang="en-US" dirty="0"/>
              <a:t> </a:t>
            </a:r>
            <a:r>
              <a:rPr lang="en-US" dirty="0" err="1"/>
              <a:t>দুর্গের</a:t>
            </a:r>
            <a:r>
              <a:rPr lang="en-US" dirty="0"/>
              <a:t> </a:t>
            </a:r>
            <a:r>
              <a:rPr lang="en-US" dirty="0" err="1"/>
              <a:t>ভেতরের</a:t>
            </a:r>
            <a:r>
              <a:rPr lang="en-US" dirty="0"/>
              <a:t> </a:t>
            </a:r>
            <a:r>
              <a:rPr lang="en-US" dirty="0" err="1"/>
              <a:t>মূল</a:t>
            </a:r>
            <a:r>
              <a:rPr lang="en-US" dirty="0"/>
              <a:t> </a:t>
            </a:r>
            <a:r>
              <a:rPr lang="en-US" dirty="0" err="1"/>
              <a:t>মন্দিরের</a:t>
            </a:r>
            <a:r>
              <a:rPr lang="en-US" dirty="0"/>
              <a:t> </a:t>
            </a:r>
            <a:r>
              <a:rPr lang="en-US" dirty="0" err="1"/>
              <a:t>লাল</a:t>
            </a:r>
            <a:r>
              <a:rPr lang="en-US" dirty="0"/>
              <a:t> </a:t>
            </a:r>
            <a:r>
              <a:rPr lang="en-US" dirty="0" err="1"/>
              <a:t>পতাকাটি</a:t>
            </a:r>
            <a:r>
              <a:rPr lang="en-US" dirty="0"/>
              <a:t> </a:t>
            </a:r>
            <a:r>
              <a:rPr lang="en-US" dirty="0" err="1"/>
              <a:t>ভেঙে</a:t>
            </a:r>
            <a:r>
              <a:rPr lang="en-US" dirty="0"/>
              <a:t> </a:t>
            </a:r>
            <a:r>
              <a:rPr lang="en-US" dirty="0" err="1"/>
              <a:t>ফেলে</a:t>
            </a:r>
            <a:r>
              <a:rPr lang="en-US" dirty="0"/>
              <a:t>। </a:t>
            </a:r>
            <a:r>
              <a:rPr lang="en-US" dirty="0" err="1"/>
              <a:t>এটি</a:t>
            </a:r>
            <a:r>
              <a:rPr lang="en-US" dirty="0"/>
              <a:t> </a:t>
            </a:r>
            <a:r>
              <a:rPr lang="en-US" dirty="0" err="1"/>
              <a:t>দাহিরের</a:t>
            </a:r>
            <a:r>
              <a:rPr lang="en-US" dirty="0"/>
              <a:t> </a:t>
            </a:r>
            <a:r>
              <a:rPr lang="en-US" dirty="0" err="1"/>
              <a:t>সেনাদের</a:t>
            </a:r>
            <a:r>
              <a:rPr lang="en-US" dirty="0"/>
              <a:t> </a:t>
            </a:r>
            <a:r>
              <a:rPr lang="en-US" dirty="0" err="1"/>
              <a:t>মনোবল</a:t>
            </a:r>
            <a:r>
              <a:rPr lang="en-US" dirty="0"/>
              <a:t> </a:t>
            </a:r>
            <a:r>
              <a:rPr lang="en-US" dirty="0" err="1"/>
              <a:t>ভেঙে</a:t>
            </a:r>
            <a:r>
              <a:rPr lang="en-US" dirty="0"/>
              <a:t> </a:t>
            </a:r>
            <a:r>
              <a:rPr lang="en-US" dirty="0" err="1"/>
              <a:t>দেয়</a:t>
            </a:r>
            <a:r>
              <a:rPr lang="en-US" dirty="0"/>
              <a:t>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en-US" dirty="0" err="1"/>
              <a:t>দেবল</a:t>
            </a:r>
            <a:r>
              <a:rPr lang="en-US" dirty="0"/>
              <a:t> </a:t>
            </a:r>
            <a:r>
              <a:rPr lang="en-US" dirty="0" err="1"/>
              <a:t>আরবী</a:t>
            </a:r>
            <a:r>
              <a:rPr lang="en-US" dirty="0"/>
              <a:t> </a:t>
            </a:r>
            <a:r>
              <a:rPr lang="en-US" dirty="0" err="1"/>
              <a:t>বাহিনীর</a:t>
            </a:r>
            <a:r>
              <a:rPr lang="en-US" dirty="0"/>
              <a:t> </a:t>
            </a:r>
            <a:r>
              <a:rPr lang="en-US" dirty="0" err="1"/>
              <a:t>নিয়ন্ত্রণে</a:t>
            </a:r>
            <a:r>
              <a:rPr lang="en-US" dirty="0"/>
              <a:t> </a:t>
            </a:r>
            <a:r>
              <a:rPr lang="en-US" dirty="0" err="1"/>
              <a:t>আসে</a:t>
            </a:r>
            <a:r>
              <a:rPr lang="en-US" dirty="0"/>
              <a:t>।</a:t>
            </a:r>
          </a:p>
          <a:p>
            <a:pPr algn="just"/>
            <a:r>
              <a:rPr lang="en-US" b="1" dirty="0"/>
              <a:t>2.নেরুন ও </a:t>
            </a:r>
            <a:r>
              <a:rPr lang="en-US" b="1" dirty="0" err="1"/>
              <a:t>সেহওয়ান</a:t>
            </a:r>
            <a:r>
              <a:rPr lang="en-US" b="1" dirty="0"/>
              <a:t> </a:t>
            </a:r>
            <a:r>
              <a:rPr lang="en-US" b="1" dirty="0" err="1"/>
              <a:t>অধিকার:</a:t>
            </a:r>
            <a:r>
              <a:rPr lang="en-US" dirty="0" err="1"/>
              <a:t>বিনা</a:t>
            </a:r>
            <a:r>
              <a:rPr lang="en-US" dirty="0"/>
              <a:t> </a:t>
            </a:r>
            <a:r>
              <a:rPr lang="en-US" dirty="0" err="1"/>
              <a:t>যুদ্ধে</a:t>
            </a:r>
            <a:r>
              <a:rPr lang="en-US" dirty="0"/>
              <a:t> </a:t>
            </a:r>
            <a:r>
              <a:rPr lang="en-US" dirty="0" err="1"/>
              <a:t>আত্মসমর্পণ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দেবলের</a:t>
            </a:r>
            <a:r>
              <a:rPr lang="en-US" dirty="0"/>
              <a:t> </a:t>
            </a:r>
            <a:r>
              <a:rPr lang="en-US" dirty="0" err="1"/>
              <a:t>পর</a:t>
            </a:r>
            <a:r>
              <a:rPr lang="en-US" dirty="0"/>
              <a:t> </a:t>
            </a:r>
            <a:r>
              <a:rPr lang="en-US" dirty="0" err="1"/>
              <a:t>কাসিম</a:t>
            </a:r>
            <a:r>
              <a:rPr lang="en-US" dirty="0"/>
              <a:t> </a:t>
            </a:r>
            <a:r>
              <a:rPr lang="en-US" dirty="0" err="1"/>
              <a:t>নেরুনের</a:t>
            </a:r>
            <a:r>
              <a:rPr lang="en-US" dirty="0"/>
              <a:t> (</a:t>
            </a:r>
            <a:r>
              <a:rPr lang="en-US" dirty="0" err="1"/>
              <a:t>বর্তমান</a:t>
            </a:r>
            <a:r>
              <a:rPr lang="en-US" dirty="0"/>
              <a:t> </a:t>
            </a:r>
            <a:r>
              <a:rPr lang="en-US" dirty="0" err="1"/>
              <a:t>হায়দ্রাবাদ</a:t>
            </a:r>
            <a:r>
              <a:rPr lang="en-US" dirty="0"/>
              <a:t>, </a:t>
            </a:r>
            <a:r>
              <a:rPr lang="en-US" dirty="0" err="1"/>
              <a:t>পাকিস্তান</a:t>
            </a:r>
            <a:r>
              <a:rPr lang="en-US" dirty="0"/>
              <a:t>) </a:t>
            </a:r>
            <a:r>
              <a:rPr lang="en-US" dirty="0" err="1"/>
              <a:t>দিকে</a:t>
            </a:r>
            <a:r>
              <a:rPr lang="en-US" dirty="0"/>
              <a:t> </a:t>
            </a:r>
            <a:r>
              <a:rPr lang="en-US" dirty="0" err="1"/>
              <a:t>অগ্রসর</a:t>
            </a:r>
            <a:r>
              <a:rPr lang="en-US" dirty="0"/>
              <a:t> </a:t>
            </a:r>
            <a:r>
              <a:rPr lang="en-US" dirty="0" err="1"/>
              <a:t>হন</a:t>
            </a:r>
            <a:r>
              <a:rPr lang="en-US" dirty="0"/>
              <a:t>। </a:t>
            </a:r>
            <a:r>
              <a:rPr lang="en-US" dirty="0" err="1"/>
              <a:t>সেখানকার</a:t>
            </a:r>
            <a:r>
              <a:rPr lang="en-US" dirty="0"/>
              <a:t> </a:t>
            </a:r>
            <a:r>
              <a:rPr lang="en-US" dirty="0" err="1"/>
              <a:t>বৌদ্ধ</a:t>
            </a:r>
            <a:r>
              <a:rPr lang="en-US" dirty="0"/>
              <a:t> </a:t>
            </a:r>
            <a:r>
              <a:rPr lang="en-US" dirty="0" err="1"/>
              <a:t>শাসক</a:t>
            </a:r>
            <a:r>
              <a:rPr lang="en-US" dirty="0"/>
              <a:t> ও </a:t>
            </a:r>
            <a:r>
              <a:rPr lang="en-US" dirty="0" err="1"/>
              <a:t>জনগণ</a:t>
            </a:r>
            <a:r>
              <a:rPr lang="en-US" dirty="0"/>
              <a:t> </a:t>
            </a:r>
            <a:r>
              <a:rPr lang="en-US" dirty="0" err="1"/>
              <a:t>যুদ্ধ</a:t>
            </a:r>
            <a:r>
              <a:rPr lang="en-US" dirty="0"/>
              <a:t> </a:t>
            </a:r>
            <a:r>
              <a:rPr lang="en-US" dirty="0" err="1"/>
              <a:t>না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 </a:t>
            </a:r>
            <a:r>
              <a:rPr lang="en-US" dirty="0" err="1"/>
              <a:t>আর</a:t>
            </a:r>
            <a:r>
              <a:rPr lang="en-US" dirty="0"/>
              <a:t> </a:t>
            </a:r>
            <a:r>
              <a:rPr lang="en-US" dirty="0" err="1"/>
              <a:t>আরবদের</a:t>
            </a:r>
            <a:r>
              <a:rPr lang="en-US" dirty="0"/>
              <a:t> </a:t>
            </a:r>
            <a:r>
              <a:rPr lang="en-US" dirty="0" err="1"/>
              <a:t>সাথে</a:t>
            </a:r>
            <a:r>
              <a:rPr lang="en-US" dirty="0"/>
              <a:t> </a:t>
            </a:r>
            <a:r>
              <a:rPr lang="en-US" dirty="0" err="1"/>
              <a:t>শান্তি</a:t>
            </a:r>
            <a:r>
              <a:rPr lang="en-US" dirty="0"/>
              <a:t> </a:t>
            </a:r>
            <a:r>
              <a:rPr lang="en-US" dirty="0" err="1"/>
              <a:t>চুক্তি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। </a:t>
            </a:r>
            <a:r>
              <a:rPr lang="en-US" dirty="0" err="1"/>
              <a:t>এরপর</a:t>
            </a:r>
            <a:r>
              <a:rPr lang="en-US" dirty="0"/>
              <a:t> </a:t>
            </a:r>
            <a:r>
              <a:rPr lang="en-US" dirty="0" err="1"/>
              <a:t>সেহওয়ান</a:t>
            </a:r>
            <a:r>
              <a:rPr lang="en-US" dirty="0"/>
              <a:t> </a:t>
            </a:r>
            <a:r>
              <a:rPr lang="en-US" dirty="0" err="1"/>
              <a:t>শহরও</a:t>
            </a:r>
            <a:r>
              <a:rPr lang="en-US" dirty="0"/>
              <a:t> </a:t>
            </a:r>
            <a:r>
              <a:rPr lang="en-US" dirty="0" err="1"/>
              <a:t>সহজে</a:t>
            </a:r>
            <a:r>
              <a:rPr lang="en-US" dirty="0"/>
              <a:t> </a:t>
            </a:r>
            <a:r>
              <a:rPr lang="en-US" dirty="0" err="1"/>
              <a:t>বিজিত</a:t>
            </a:r>
            <a:r>
              <a:rPr lang="en-US" dirty="0"/>
              <a:t> </a:t>
            </a:r>
            <a:r>
              <a:rPr lang="en-US" dirty="0" err="1"/>
              <a:t>হয়</a:t>
            </a:r>
            <a:r>
              <a:rPr lang="en-US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Stored Data 3"/>
          <p:cNvSpPr/>
          <p:nvPr/>
        </p:nvSpPr>
        <p:spPr>
          <a:xfrm>
            <a:off x="304800" y="304800"/>
            <a:ext cx="8458200" cy="838200"/>
          </a:xfrm>
          <a:prstGeom prst="flowChartOnlineStorag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3.রাওরের 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রাজা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দাহিরের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পতন:চূড়ান্ত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সংঘাত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</p:txBody>
      </p:sp>
      <p:sp>
        <p:nvSpPr>
          <p:cNvPr id="2" name="Plaque 1"/>
          <p:cNvSpPr/>
          <p:nvPr/>
        </p:nvSpPr>
        <p:spPr>
          <a:xfrm>
            <a:off x="533400" y="1371600"/>
            <a:ext cx="8077200" cy="5181600"/>
          </a:xfrm>
          <a:prstGeom prst="plaqu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৭১২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খ্রিস্টাব্দের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জুন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মাসে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সিন্ধু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নদ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পার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হয়ে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রাওর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নামক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স্থানে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মুহাম্মদ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বিন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কাসিমের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বাহিনীর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মুখোমুখি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হন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স্বয়ং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রাজা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দাহির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।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যুদ্ধে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রাজা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দাহির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হাতির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পিঠ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থেকে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পড়ে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গিয়ে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বীরত্বের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সাথে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লড়াই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করে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নিহত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হন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।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দাহিরের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মৃত্যুর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তার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রানি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রানিবাঈ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দুর্গের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নারীদের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নিয়ে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'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জহরব্রত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' (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আত্মাহুতি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)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পালন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করেন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।</a:t>
            </a:r>
          </a:p>
          <a:p>
            <a:pPr algn="just"/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4.ব্রাহ্মণাবাদ ও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আলোরের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পতন:রাজধানী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দখল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</a:t>
            </a:r>
          </a:p>
          <a:p>
            <a:pPr algn="just"/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দাহিরের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পুত্র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জয়সিংহ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ব্রাহ্মণাবাদ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দুর্গে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আশ্রয়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নিয়েছিলেন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কিন্তু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শেষ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রক্ষা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হয়নি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।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এরপর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সিন্ধুর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তৎকালীন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রাজধানী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'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আলোর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'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কাসিমের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নিয়ন্ত্রণে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আসে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।</a:t>
            </a:r>
          </a:p>
          <a:p>
            <a:pPr algn="just"/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5.মুলতান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বিজয়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(৭১৩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খ্রি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.):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স্বর্ণনগরী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লাভ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</a:t>
            </a:r>
          </a:p>
          <a:p>
            <a:pPr algn="just"/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সিন্ধু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সম্পূর্ণ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দখলের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কাসিম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উত্তরের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সমৃদ্ধশালী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শহর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মুলতানের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দিকে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অগ্রসর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হন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।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দীর্ঘ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অবরোধের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মুলতানের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পতন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ঘটে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।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এখান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থেকে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আরবরা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এত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বিপুল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পরিমাণ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সোনা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লাভ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করে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যে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তারা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মুলতানের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নাম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দেয়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'</a:t>
            </a:r>
            <a:r>
              <a:rPr lang="en-US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স্বর্ণনগরী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' (City of Gold)।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1579418"/>
            <a:ext cx="8382000" cy="48768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বিজয়</a:t>
            </a: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সম্পন্ন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করার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মুহাম্মদ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বিন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কাসিম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সিন্ধুতে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একটি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চমৎকার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প্রশাসনিক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ব্যবস্থা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গড়ে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তোলেন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।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তিনি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কোনো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জোরপূর্বক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ধর্মান্তরকরণ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করেননি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বরং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স্থানীয়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জনগণের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প্রতি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অত্যন্ত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সহনশীল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আচরণ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করেছিলেন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।</a:t>
            </a:r>
          </a:p>
          <a:p>
            <a:pPr algn="just"/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জিম্মি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ও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ধর্মীয়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স্বাধীনতা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মুহাম্মদ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বিন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কাসিম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সিন্ধুর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হিন্দু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ও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বৌদ্ধদের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'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জিম্মি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' (protected citizens)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হিসেবে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ঘোষণা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করেন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।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তিনি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তাদের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নিজস্ব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ধর্ম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পালনের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পূর্ণ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স্বাধীনতা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দেন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এবং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প্রাচীন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মন্দিরগুলো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সুরক্ষার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নিশ্চয়তা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প্রদান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করেন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।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বিনিময়ে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তারা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সামান্য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'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জিজিয়া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'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প্রদান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করত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যা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থেকে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নারী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শিশু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ও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ধর্মীয়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পুরোহিতরা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মুক্ত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ছিলেন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।</a:t>
            </a:r>
          </a:p>
          <a:p>
            <a:pPr algn="just"/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ব্রাহ্মণদের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তাদের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পূর্বের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প্রশাসনিক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ও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রাজস্ব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পদে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বহাল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রাখা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হয়েছিল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যার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ফলে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সাধারণ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জনগণ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এই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নতুন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শাসনকে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সহজেই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মেনে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নিয়েছিল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।</a:t>
            </a:r>
          </a:p>
        </p:txBody>
      </p:sp>
      <p:sp>
        <p:nvSpPr>
          <p:cNvPr id="5" name="Up Ribbon 4"/>
          <p:cNvSpPr/>
          <p:nvPr/>
        </p:nvSpPr>
        <p:spPr>
          <a:xfrm>
            <a:off x="304800" y="228600"/>
            <a:ext cx="8534400" cy="1143000"/>
          </a:xfrm>
          <a:prstGeom prst="ribbon2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৪. </a:t>
            </a:r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মুহাম্মদ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বিন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কাসিমের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শাসন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ও </a:t>
            </a:r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উদার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নীতি</a:t>
            </a:r>
            <a:endParaRPr lang="en-US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676400"/>
            <a:ext cx="8534400" cy="48768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৭১৫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খ্রিস্টাব্দে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খলিফা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ওয়ালিদের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মৃত্যু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হয়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এবং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তার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ভাই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সুলাইমান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বিন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আবদুল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মালিক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দামেস্কের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সিংহাসনে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বসেন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।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সুলাইমানের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সাথে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গভর্নর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হাজ্জাজ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বিন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ইউসুফের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তীব্র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রাজনৈতিক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শত্রুতা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ছিল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।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হাজ্জাজ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ততদিনে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মারা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গেলেও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খলিফা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সুলাইমানের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ক্ষোভ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গিয়ে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পড়ে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তার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আত্মীয়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মুহাম্মদ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বিন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কাসিমের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ওপর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।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কাসিমকে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সিন্ধু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থেকে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বন্দি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করে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ইরাকে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নিয়ে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যাওয়া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হয়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এবং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সেখানে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কারাগারে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মাত্র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২০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বছর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বয়সে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এই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মহান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ও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তরুণ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সেনাপতিকে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নির্মমভাবে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হত্যা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করা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হয়</a:t>
            </a: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।</a:t>
            </a:r>
          </a:p>
        </p:txBody>
      </p:sp>
      <p:sp>
        <p:nvSpPr>
          <p:cNvPr id="5" name="Oval 4"/>
          <p:cNvSpPr/>
          <p:nvPr/>
        </p:nvSpPr>
        <p:spPr>
          <a:xfrm>
            <a:off x="609600" y="152400"/>
            <a:ext cx="7772400" cy="13716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৫.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কাসিমের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করুণ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পরিণতি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be 4"/>
          <p:cNvSpPr/>
          <p:nvPr/>
        </p:nvSpPr>
        <p:spPr>
          <a:xfrm>
            <a:off x="381000" y="2209800"/>
            <a:ext cx="8305800" cy="2286000"/>
          </a:xfrm>
          <a:prstGeom prst="cub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৬</a:t>
            </a:r>
            <a:r>
              <a:rPr lang="en-U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 </a:t>
            </a:r>
            <a:r>
              <a:rPr lang="en-US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সিন্ধু</a:t>
            </a:r>
            <a:r>
              <a:rPr lang="en-U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বিজয়ের</a:t>
            </a:r>
            <a:r>
              <a:rPr lang="en-U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ফলাফল</a:t>
            </a:r>
            <a:r>
              <a:rPr lang="en-U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ও </a:t>
            </a:r>
            <a:r>
              <a:rPr lang="en-US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ঐতিহাসিক</a:t>
            </a:r>
            <a:r>
              <a:rPr lang="en-U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গুরুত্ব</a:t>
            </a:r>
            <a:endParaRPr lang="en-US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157</TotalTime>
  <Words>948</Words>
  <Application>Microsoft Office PowerPoint</Application>
  <PresentationFormat>On-screen Show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Hardcover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Mizan</dc:creator>
  <cp:lastModifiedBy>Mizan</cp:lastModifiedBy>
  <cp:revision>16</cp:revision>
  <dcterms:created xsi:type="dcterms:W3CDTF">2026-07-10T15:02:16Z</dcterms:created>
  <dcterms:modified xsi:type="dcterms:W3CDTF">2026-07-11T15:43:52Z</dcterms:modified>
</cp:coreProperties>
</file>