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338" r:id="rId2"/>
    <p:sldId id="337" r:id="rId3"/>
    <p:sldId id="323" r:id="rId4"/>
    <p:sldId id="335" r:id="rId5"/>
    <p:sldId id="333" r:id="rId6"/>
    <p:sldId id="259" r:id="rId7"/>
    <p:sldId id="325" r:id="rId8"/>
    <p:sldId id="261" r:id="rId9"/>
    <p:sldId id="326" r:id="rId10"/>
    <p:sldId id="260" r:id="rId11"/>
    <p:sldId id="327" r:id="rId12"/>
    <p:sldId id="264" r:id="rId13"/>
    <p:sldId id="328" r:id="rId14"/>
    <p:sldId id="324" r:id="rId15"/>
    <p:sldId id="329" r:id="rId16"/>
    <p:sldId id="268" r:id="rId17"/>
    <p:sldId id="330" r:id="rId18"/>
    <p:sldId id="263" r:id="rId19"/>
    <p:sldId id="331" r:id="rId20"/>
    <p:sldId id="266" r:id="rId21"/>
    <p:sldId id="332" r:id="rId22"/>
    <p:sldId id="33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80FD7-2ED8-3388-E0F2-67B7396123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E644BE-76C1-111A-FD6E-EF075DA088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E97856-C169-6AF2-7493-D9E080F440A4}"/>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5" name="Footer Placeholder 4">
            <a:extLst>
              <a:ext uri="{FF2B5EF4-FFF2-40B4-BE49-F238E27FC236}">
                <a16:creationId xmlns:a16="http://schemas.microsoft.com/office/drawing/2014/main" id="{14CF001C-FF69-BDC1-4313-1FCC798BDF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E85882-A5AD-0B9B-07CB-0683C19D75E3}"/>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3846698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F26BB-1227-D930-5DD5-6EB203BF4A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BBF77C-9EFD-C8F3-F8AB-2E47DFCFAE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A3B561-B85A-5C03-5AA4-74419DD8D584}"/>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5" name="Footer Placeholder 4">
            <a:extLst>
              <a:ext uri="{FF2B5EF4-FFF2-40B4-BE49-F238E27FC236}">
                <a16:creationId xmlns:a16="http://schemas.microsoft.com/office/drawing/2014/main" id="{27AEA18C-5EEC-9812-2584-3768F8589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C810E-05EC-7652-9A9A-8CC02C844F82}"/>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94561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FBAB57-E384-BA95-FD6B-4222F0C889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1FD33C-2596-8C20-0D39-AF0FA3D7CB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1762B5-2268-40AF-DB4B-ABB47DAD077B}"/>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5" name="Footer Placeholder 4">
            <a:extLst>
              <a:ext uri="{FF2B5EF4-FFF2-40B4-BE49-F238E27FC236}">
                <a16:creationId xmlns:a16="http://schemas.microsoft.com/office/drawing/2014/main" id="{095F0100-0F5E-11D6-B2A2-4190F1E877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50EE84-FFCA-0DDB-3C1D-130BA18DA09F}"/>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1748842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159E7-A029-0DF0-97A0-ABA15D28D3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37741-0877-6342-4BB0-A6C5F12D1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9074EF-D202-CDD3-B1DB-6EF935585172}"/>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5" name="Footer Placeholder 4">
            <a:extLst>
              <a:ext uri="{FF2B5EF4-FFF2-40B4-BE49-F238E27FC236}">
                <a16:creationId xmlns:a16="http://schemas.microsoft.com/office/drawing/2014/main" id="{024F5C83-0AE0-11BB-4FA1-08A29E690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845040-4825-079D-6FC2-610CCF0D5E52}"/>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3890361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FC7E-59F0-A836-8E3E-FA1E8D70DB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FDFCF4-8E5E-FF03-45EE-9363287478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C6DE39-B3D6-6228-2E6C-C66E41070D19}"/>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5" name="Footer Placeholder 4">
            <a:extLst>
              <a:ext uri="{FF2B5EF4-FFF2-40B4-BE49-F238E27FC236}">
                <a16:creationId xmlns:a16="http://schemas.microsoft.com/office/drawing/2014/main" id="{A7D8071C-0C89-0516-F09E-252E0D2DD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76F19-8F75-5CE9-4D16-AD93D781F44A}"/>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930067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4E3E-750C-2603-A1D2-ACDD3ED7F5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5569E4-629E-7B48-E8C5-48E7869F0C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ECBDD-B886-4D5C-4C0C-469BA3BD3B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D3BA49-92F9-B418-E62D-6BA1A1D1F6D1}"/>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6" name="Footer Placeholder 5">
            <a:extLst>
              <a:ext uri="{FF2B5EF4-FFF2-40B4-BE49-F238E27FC236}">
                <a16:creationId xmlns:a16="http://schemas.microsoft.com/office/drawing/2014/main" id="{483E3B61-B33E-2226-AB1D-AD6692734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FB5DB8-9240-C209-F2F2-820A5CA7EB82}"/>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499507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E3420-208A-67DE-0887-C0CC7FA85A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713942-BD95-1BBC-D7CC-8E27D7E59C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5C2CBF-D976-FCC4-187F-6AA4F1CA03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A15AAD-C033-8B5C-1EF5-1E4C7E11D6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EA5241-15A2-0F44-B850-95FAB99D43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5BAB34-D909-EA53-3567-C0B1CF4BAC5E}"/>
              </a:ext>
            </a:extLst>
          </p:cNvPr>
          <p:cNvSpPr>
            <a:spLocks noGrp="1"/>
          </p:cNvSpPr>
          <p:nvPr>
            <p:ph type="dt" sz="half" idx="10"/>
          </p:nvPr>
        </p:nvSpPr>
        <p:spPr/>
        <p:txBody>
          <a:bodyPr/>
          <a:lstStyle/>
          <a:p>
            <a:fld id="{0D8CCBD0-79F6-41A8-83B2-7395BAD04403}" type="datetimeFigureOut">
              <a:rPr lang="en-US" smtClean="0"/>
              <a:pPr/>
              <a:t>7/11/2026</a:t>
            </a:fld>
            <a:endParaRPr lang="en-US" dirty="0"/>
          </a:p>
        </p:txBody>
      </p:sp>
      <p:sp>
        <p:nvSpPr>
          <p:cNvPr id="8" name="Footer Placeholder 7">
            <a:extLst>
              <a:ext uri="{FF2B5EF4-FFF2-40B4-BE49-F238E27FC236}">
                <a16:creationId xmlns:a16="http://schemas.microsoft.com/office/drawing/2014/main" id="{BF70CABF-CED4-246B-4AC3-254581CA384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088E4A-9797-1527-CE85-8BA850F4AF41}"/>
              </a:ext>
            </a:extLst>
          </p:cNvPr>
          <p:cNvSpPr>
            <a:spLocks noGrp="1"/>
          </p:cNvSpPr>
          <p:nvPr>
            <p:ph type="sldNum" sz="quarter" idx="12"/>
          </p:nvPr>
        </p:nvSpPr>
        <p:spPr/>
        <p:txBody>
          <a:bodyPr/>
          <a:lstStyle/>
          <a:p>
            <a:fld id="{E12242D5-4D65-41DE-B6DD-979F5BDA0A94}" type="slidenum">
              <a:rPr lang="en-US" smtClean="0"/>
              <a:pPr/>
              <a:t>‹#›</a:t>
            </a:fld>
            <a:endParaRPr lang="en-US" dirty="0"/>
          </a:p>
        </p:txBody>
      </p:sp>
    </p:spTree>
    <p:extLst>
      <p:ext uri="{BB962C8B-B14F-4D97-AF65-F5344CB8AC3E}">
        <p14:creationId xmlns:p14="http://schemas.microsoft.com/office/powerpoint/2010/main" val="1450192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755E5-D49A-143A-B058-AC546F50F6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2CB4A4-3BC0-5F11-BDD1-0EFD069B4DDC}"/>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4" name="Footer Placeholder 3">
            <a:extLst>
              <a:ext uri="{FF2B5EF4-FFF2-40B4-BE49-F238E27FC236}">
                <a16:creationId xmlns:a16="http://schemas.microsoft.com/office/drawing/2014/main" id="{E885E74B-6308-1BF7-5B05-A57B91140F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C17BDF-9479-3824-FBA0-9D4D350F3FEC}"/>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3778378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1EF4AC-A814-C6EB-13A2-0640FD5D5E81}"/>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3" name="Footer Placeholder 2">
            <a:extLst>
              <a:ext uri="{FF2B5EF4-FFF2-40B4-BE49-F238E27FC236}">
                <a16:creationId xmlns:a16="http://schemas.microsoft.com/office/drawing/2014/main" id="{0E9B7276-B319-06EB-F364-A2FB18338F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2C1B50-1E69-CFA4-58FC-EC9E65A3AB14}"/>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629233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83CB1-BD6F-E5B3-BA62-5AD8F5FDAA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765404-8BC4-3BF7-853B-6097CE696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4D8C1D-A7C3-07B2-CCA0-C82913C97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15736A-B16E-C8FC-8F47-1DD08C766161}"/>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6" name="Footer Placeholder 5">
            <a:extLst>
              <a:ext uri="{FF2B5EF4-FFF2-40B4-BE49-F238E27FC236}">
                <a16:creationId xmlns:a16="http://schemas.microsoft.com/office/drawing/2014/main" id="{FDAD0A35-B57D-CDE2-CE17-00EB22174D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7AFE0E-2D07-9751-D327-0829F5651ACF}"/>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12093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35C30-6CDC-9A99-0D91-427D933578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8F934D-91BC-D4A2-05D1-32A31CD30C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E89B9A-5905-CCFF-3C9D-1CA5977861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3B2A81-F24E-EBB3-5639-2FEC7885383A}"/>
              </a:ext>
            </a:extLst>
          </p:cNvPr>
          <p:cNvSpPr>
            <a:spLocks noGrp="1"/>
          </p:cNvSpPr>
          <p:nvPr>
            <p:ph type="dt" sz="half" idx="10"/>
          </p:nvPr>
        </p:nvSpPr>
        <p:spPr/>
        <p:txBody>
          <a:bodyPr/>
          <a:lstStyle/>
          <a:p>
            <a:fld id="{0D8CCBD0-79F6-41A8-83B2-7395BAD04403}" type="datetimeFigureOut">
              <a:rPr lang="en-US" smtClean="0"/>
              <a:t>7/11/2026</a:t>
            </a:fld>
            <a:endParaRPr lang="en-US"/>
          </a:p>
        </p:txBody>
      </p:sp>
      <p:sp>
        <p:nvSpPr>
          <p:cNvPr id="6" name="Footer Placeholder 5">
            <a:extLst>
              <a:ext uri="{FF2B5EF4-FFF2-40B4-BE49-F238E27FC236}">
                <a16:creationId xmlns:a16="http://schemas.microsoft.com/office/drawing/2014/main" id="{F32C2132-6C8C-341F-5B28-4151716E8D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B8CF30-CC96-C555-F393-7C17BF11A1B5}"/>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4110789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75AE2C-F18B-E33C-1528-87BEBAA2E2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3AD7EC7-F506-B0C3-1A57-E877093EE8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1CBE85-81AB-77DE-286A-22A1064329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CCBD0-79F6-41A8-83B2-7395BAD04403}" type="datetimeFigureOut">
              <a:rPr lang="en-US" smtClean="0"/>
              <a:pPr/>
              <a:t>7/11/2026</a:t>
            </a:fld>
            <a:endParaRPr lang="en-US" dirty="0"/>
          </a:p>
        </p:txBody>
      </p:sp>
      <p:sp>
        <p:nvSpPr>
          <p:cNvPr id="5" name="Footer Placeholder 4">
            <a:extLst>
              <a:ext uri="{FF2B5EF4-FFF2-40B4-BE49-F238E27FC236}">
                <a16:creationId xmlns:a16="http://schemas.microsoft.com/office/drawing/2014/main" id="{DFB74A0C-67DC-387E-3447-82F89E43FD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20912F0-D891-BC9C-89B0-0011134F6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242D5-4D65-41DE-B6DD-979F5BDA0A94}" type="slidenum">
              <a:rPr lang="en-US" smtClean="0"/>
              <a:pPr/>
              <a:t>‹#›</a:t>
            </a:fld>
            <a:endParaRPr lang="en-US" dirty="0"/>
          </a:p>
        </p:txBody>
      </p:sp>
    </p:spTree>
    <p:extLst>
      <p:ext uri="{BB962C8B-B14F-4D97-AF65-F5344CB8AC3E}">
        <p14:creationId xmlns:p14="http://schemas.microsoft.com/office/powerpoint/2010/main" val="3015203663"/>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4uZpLk8k-Hs"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071DE9B-704D-C226-A01B-B7F19D2B7C09}"/>
              </a:ext>
            </a:extLst>
          </p:cNvPr>
          <p:cNvPicPr>
            <a:picLocks noChangeAspect="1"/>
          </p:cNvPicPr>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344137421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1B49B3-57E6-10DE-AF5E-850A62A29AC4}"/>
              </a:ext>
            </a:extLst>
          </p:cNvPr>
          <p:cNvSpPr txBox="1"/>
          <p:nvPr/>
        </p:nvSpPr>
        <p:spPr>
          <a:xfrm>
            <a:off x="598713" y="512526"/>
            <a:ext cx="11157857" cy="5632311"/>
          </a:xfrm>
          <a:prstGeom prst="rect">
            <a:avLst/>
          </a:prstGeom>
          <a:noFill/>
        </p:spPr>
        <p:txBody>
          <a:bodyPr wrap="square">
            <a:spAutoFit/>
          </a:bodyPr>
          <a:lstStyle/>
          <a:p>
            <a:pPr algn="just"/>
            <a:r>
              <a:rPr lang="en-US" sz="4000" dirty="0">
                <a:latin typeface="Calibri" panose="020F0502020204030204" pitchFamily="34" charset="0"/>
              </a:rPr>
              <a:t>Khona used her knowledge to help the peasants (</a:t>
            </a:r>
            <a:r>
              <a:rPr lang="as-IN" sz="4000" dirty="0">
                <a:latin typeface="Calibri" panose="020F0502020204030204" pitchFamily="34" charset="0"/>
              </a:rPr>
              <a:t>কৃষক</a:t>
            </a:r>
            <a:r>
              <a:rPr lang="en-US" sz="4000" dirty="0">
                <a:latin typeface="Calibri" panose="020F0502020204030204" pitchFamily="34" charset="0"/>
              </a:rPr>
              <a:t>), but her actions often challenged the ruling class. The rulers, not pleased with her defiance (</a:t>
            </a:r>
            <a:r>
              <a:rPr lang="as-IN" sz="4000" dirty="0">
                <a:latin typeface="Calibri" panose="020F0502020204030204" pitchFamily="34" charset="0"/>
              </a:rPr>
              <a:t>অবাধ্যতা</a:t>
            </a:r>
            <a:r>
              <a:rPr lang="en-US" sz="4000" dirty="0">
                <a:latin typeface="Calibri" panose="020F0502020204030204" pitchFamily="34" charset="0"/>
              </a:rPr>
              <a:t>), punished her cruelly by cutting out her tongue. Thus, she became known as Khona, which means "someone who cannot speak." Despite this harsh (</a:t>
            </a:r>
            <a:r>
              <a:rPr lang="as-IN" sz="4000" dirty="0">
                <a:latin typeface="Calibri" panose="020F0502020204030204" pitchFamily="34" charset="0"/>
              </a:rPr>
              <a:t>কঠোর</a:t>
            </a:r>
            <a:r>
              <a:rPr lang="en-US" sz="4000" dirty="0">
                <a:latin typeface="Calibri" panose="020F0502020204030204" pitchFamily="34" charset="0"/>
              </a:rPr>
              <a:t>) punishment, her wisdom lived on through her sayings, which have been passed down for over 1500 years.</a:t>
            </a:r>
          </a:p>
        </p:txBody>
      </p:sp>
    </p:spTree>
    <p:extLst>
      <p:ext uri="{BB962C8B-B14F-4D97-AF65-F5344CB8AC3E}">
        <p14:creationId xmlns:p14="http://schemas.microsoft.com/office/powerpoint/2010/main" val="221358035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o photo description available.">
            <a:extLst>
              <a:ext uri="{FF2B5EF4-FFF2-40B4-BE49-F238E27FC236}">
                <a16:creationId xmlns:a16="http://schemas.microsoft.com/office/drawing/2014/main" id="{0924D8E5-ADAE-F09D-E6F1-8CAA977A3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98872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E6EFBD1-F505-A8E4-A0A0-B4C0AAD957FD}"/>
              </a:ext>
            </a:extLst>
          </p:cNvPr>
          <p:cNvSpPr txBox="1"/>
          <p:nvPr/>
        </p:nvSpPr>
        <p:spPr>
          <a:xfrm>
            <a:off x="484414" y="335845"/>
            <a:ext cx="11223172" cy="6186309"/>
          </a:xfrm>
          <a:prstGeom prst="rect">
            <a:avLst/>
          </a:prstGeom>
          <a:noFill/>
        </p:spPr>
        <p:txBody>
          <a:bodyPr wrap="square">
            <a:spAutoFit/>
          </a:bodyPr>
          <a:lstStyle/>
          <a:p>
            <a:pPr algn="just"/>
            <a:r>
              <a:rPr lang="en-US" sz="4400" dirty="0"/>
              <a:t>There are many versions of </a:t>
            </a:r>
            <a:r>
              <a:rPr lang="en-US" sz="4400" dirty="0" err="1"/>
              <a:t>Khona's</a:t>
            </a:r>
            <a:r>
              <a:rPr lang="en-US" sz="4400" dirty="0"/>
              <a:t> story. One retelling (</a:t>
            </a:r>
            <a:r>
              <a:rPr lang="as-IN" sz="4400" dirty="0"/>
              <a:t>পুনঃবক্তব্য</a:t>
            </a:r>
            <a:r>
              <a:rPr lang="en-US" sz="4400" dirty="0"/>
              <a:t>) goes like this: in the kingdom of </a:t>
            </a:r>
            <a:r>
              <a:rPr lang="en-US" sz="4400" dirty="0" err="1"/>
              <a:t>Deyulnagar</a:t>
            </a:r>
            <a:r>
              <a:rPr lang="en-US" sz="4400" dirty="0"/>
              <a:t>, there was a royal astrologer named Varaha who served King Dharmaketu. Sadly, Varaha's wife died while giving birth to their son, Mihir. Worried about his son's future, Varaha saw in the stars that Mihir was destined for a life of trouble and death. </a:t>
            </a:r>
          </a:p>
        </p:txBody>
      </p:sp>
    </p:spTree>
    <p:extLst>
      <p:ext uri="{BB962C8B-B14F-4D97-AF65-F5344CB8AC3E}">
        <p14:creationId xmlns:p14="http://schemas.microsoft.com/office/powerpoint/2010/main" val="156957766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o photo description available.">
            <a:extLst>
              <a:ext uri="{FF2B5EF4-FFF2-40B4-BE49-F238E27FC236}">
                <a16:creationId xmlns:a16="http://schemas.microsoft.com/office/drawing/2014/main" id="{FA5422AC-391A-7D38-A2B0-93836EB17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77044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702CA1-B166-10B8-0FA0-28AD3BF18A48}"/>
              </a:ext>
            </a:extLst>
          </p:cNvPr>
          <p:cNvSpPr txBox="1"/>
          <p:nvPr/>
        </p:nvSpPr>
        <p:spPr>
          <a:xfrm>
            <a:off x="566056" y="592408"/>
            <a:ext cx="11027229" cy="3416320"/>
          </a:xfrm>
          <a:prstGeom prst="rect">
            <a:avLst/>
          </a:prstGeom>
          <a:noFill/>
        </p:spPr>
        <p:txBody>
          <a:bodyPr wrap="square">
            <a:spAutoFit/>
          </a:bodyPr>
          <a:lstStyle/>
          <a:p>
            <a:pPr algn="just"/>
            <a:r>
              <a:rPr lang="en-US" sz="3600" dirty="0"/>
              <a:t>Heartbroken, Varaha decided to save Mihir by placing him in a copper (</a:t>
            </a:r>
            <a:r>
              <a:rPr lang="as-IN" sz="3600" dirty="0"/>
              <a:t>তামা</a:t>
            </a:r>
            <a:r>
              <a:rPr lang="en-US" sz="3600" dirty="0"/>
              <a:t>) pot and setting the pot afloat (</a:t>
            </a:r>
            <a:r>
              <a:rPr lang="as-IN" sz="3600" dirty="0"/>
              <a:t>ভেসে থাকা</a:t>
            </a:r>
            <a:r>
              <a:rPr lang="en-US" sz="3600" dirty="0"/>
              <a:t>) on the river </a:t>
            </a:r>
            <a:r>
              <a:rPr lang="en-US" sz="3600" dirty="0" err="1"/>
              <a:t>Viddyadhory</a:t>
            </a:r>
            <a:r>
              <a:rPr lang="en-US" sz="3600" dirty="0"/>
              <a:t>. The baby was found and rescued in Sri Lanka, where he was raised by the king. As he grew up in the royal court, he married the king's daughter, an astrologer herself, named Lila. </a:t>
            </a:r>
          </a:p>
        </p:txBody>
      </p:sp>
    </p:spTree>
    <p:extLst>
      <p:ext uri="{BB962C8B-B14F-4D97-AF65-F5344CB8AC3E}">
        <p14:creationId xmlns:p14="http://schemas.microsoft.com/office/powerpoint/2010/main" val="271189469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o photo description available.">
            <a:extLst>
              <a:ext uri="{FF2B5EF4-FFF2-40B4-BE49-F238E27FC236}">
                <a16:creationId xmlns:a16="http://schemas.microsoft.com/office/drawing/2014/main" id="{071CA0EA-68B2-0A33-06B2-E1E1793874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7452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7C0883-3848-0F86-5F3D-37226DC7B7DF}"/>
              </a:ext>
            </a:extLst>
          </p:cNvPr>
          <p:cNvSpPr txBox="1"/>
          <p:nvPr/>
        </p:nvSpPr>
        <p:spPr>
          <a:xfrm>
            <a:off x="685800" y="758710"/>
            <a:ext cx="10983686" cy="4401205"/>
          </a:xfrm>
          <a:prstGeom prst="rect">
            <a:avLst/>
          </a:prstGeom>
          <a:noFill/>
        </p:spPr>
        <p:txBody>
          <a:bodyPr wrap="square">
            <a:spAutoFit/>
          </a:bodyPr>
          <a:lstStyle/>
          <a:p>
            <a:pPr algn="just"/>
            <a:r>
              <a:rPr lang="en-US" sz="4000" dirty="0">
                <a:latin typeface="Calibri" panose="020F0502020204030204" pitchFamily="34" charset="0"/>
              </a:rPr>
              <a:t>Lila and Mihir managed to find Varaha and prove that his predictions (</a:t>
            </a:r>
            <a:r>
              <a:rPr lang="as-IN" sz="4000" dirty="0">
                <a:latin typeface="Calibri" panose="020F0502020204030204" pitchFamily="34" charset="0"/>
              </a:rPr>
              <a:t>ভবিষ্যদ্বাণী</a:t>
            </a:r>
            <a:r>
              <a:rPr lang="en-US" sz="4000" dirty="0">
                <a:latin typeface="Calibri" panose="020F0502020204030204" pitchFamily="34" charset="0"/>
              </a:rPr>
              <a:t>) about Mihir's future had been wrong. Varaha, though surprised by his mistake, was thrilled (</a:t>
            </a:r>
            <a:r>
              <a:rPr lang="as-IN" sz="4000" dirty="0">
                <a:latin typeface="Calibri" panose="020F0502020204030204" pitchFamily="34" charset="0"/>
              </a:rPr>
              <a:t>রোমাঞ্চিত</a:t>
            </a:r>
            <a:r>
              <a:rPr lang="en-US" sz="4000" dirty="0">
                <a:latin typeface="Calibri" panose="020F0502020204030204" pitchFamily="34" charset="0"/>
              </a:rPr>
              <a:t>) to see his son again and welcomed both Mihir and Lila warmly. They were soon introduced to the royal court and became royal astrologers themselves.</a:t>
            </a:r>
          </a:p>
        </p:txBody>
      </p:sp>
    </p:spTree>
    <p:extLst>
      <p:ext uri="{BB962C8B-B14F-4D97-AF65-F5344CB8AC3E}">
        <p14:creationId xmlns:p14="http://schemas.microsoft.com/office/powerpoint/2010/main" val="244006545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No photo description available.">
            <a:extLst>
              <a:ext uri="{FF2B5EF4-FFF2-40B4-BE49-F238E27FC236}">
                <a16:creationId xmlns:a16="http://schemas.microsoft.com/office/drawing/2014/main" id="{0BF27C8A-438A-0718-2A94-520710AB5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45750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C20DA7-F6A7-EF96-9BDE-32F3F24E0C91}"/>
              </a:ext>
            </a:extLst>
          </p:cNvPr>
          <p:cNvSpPr txBox="1"/>
          <p:nvPr/>
        </p:nvSpPr>
        <p:spPr>
          <a:xfrm>
            <a:off x="696685" y="725108"/>
            <a:ext cx="11125199" cy="4401205"/>
          </a:xfrm>
          <a:prstGeom prst="rect">
            <a:avLst/>
          </a:prstGeom>
          <a:noFill/>
        </p:spPr>
        <p:txBody>
          <a:bodyPr wrap="square">
            <a:spAutoFit/>
          </a:bodyPr>
          <a:lstStyle/>
          <a:p>
            <a:pPr algn="just"/>
            <a:r>
              <a:rPr lang="en-US" sz="4000" dirty="0">
                <a:latin typeface="Calibri" panose="020F0502020204030204" pitchFamily="34" charset="0"/>
              </a:rPr>
              <a:t>Even though Lila was now a royal astrologer (</a:t>
            </a:r>
            <a:r>
              <a:rPr lang="as-IN" sz="4000" dirty="0">
                <a:latin typeface="Calibri" panose="020F0502020204030204" pitchFamily="34" charset="0"/>
              </a:rPr>
              <a:t>জ্যোতিষী</a:t>
            </a:r>
            <a:r>
              <a:rPr lang="en-US" sz="4000" dirty="0">
                <a:latin typeface="Calibri" panose="020F0502020204030204" pitchFamily="34" charset="0"/>
              </a:rPr>
              <a:t>), she kept in touch with the local farmers. She learned a lot from them and found that they shared valuable knowledge through short, easy-to-remember verses (</a:t>
            </a:r>
            <a:r>
              <a:rPr lang="as-IN" sz="4000" dirty="0">
                <a:latin typeface="Calibri" panose="020F0502020204030204" pitchFamily="34" charset="0"/>
              </a:rPr>
              <a:t>পদ</a:t>
            </a:r>
            <a:r>
              <a:rPr lang="en-US" sz="4000" dirty="0">
                <a:latin typeface="Calibri" panose="020F0502020204030204" pitchFamily="34" charset="0"/>
              </a:rPr>
              <a:t>). Lila began to use these simple verses to explain her own complex astrological (</a:t>
            </a:r>
            <a:r>
              <a:rPr lang="as-IN" sz="4000" dirty="0">
                <a:latin typeface="Calibri" panose="020F0502020204030204" pitchFamily="34" charset="0"/>
              </a:rPr>
              <a:t>জ্যোতিষশাস্ত্র সংক্রান্ত</a:t>
            </a:r>
            <a:r>
              <a:rPr lang="en-US" sz="4000" dirty="0">
                <a:latin typeface="Calibri" panose="020F0502020204030204" pitchFamily="34" charset="0"/>
              </a:rPr>
              <a:t>) knowledge.</a:t>
            </a:r>
          </a:p>
        </p:txBody>
      </p:sp>
    </p:spTree>
    <p:extLst>
      <p:ext uri="{BB962C8B-B14F-4D97-AF65-F5344CB8AC3E}">
        <p14:creationId xmlns:p14="http://schemas.microsoft.com/office/powerpoint/2010/main" val="352627878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o photo description available.">
            <a:extLst>
              <a:ext uri="{FF2B5EF4-FFF2-40B4-BE49-F238E27FC236}">
                <a16:creationId xmlns:a16="http://schemas.microsoft.com/office/drawing/2014/main" id="{40809A30-0CCC-DD1A-BAE3-87F4558C8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48" y="0"/>
            <a:ext cx="1207225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93805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A51C54-54B6-24C8-B859-B1160DEF7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405104407"/>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8500C-37A5-7421-6ABA-82B149B9E6DF}"/>
              </a:ext>
            </a:extLst>
          </p:cNvPr>
          <p:cNvSpPr txBox="1"/>
          <p:nvPr/>
        </p:nvSpPr>
        <p:spPr>
          <a:xfrm>
            <a:off x="566057" y="491422"/>
            <a:ext cx="10907486" cy="4832092"/>
          </a:xfrm>
          <a:prstGeom prst="rect">
            <a:avLst/>
          </a:prstGeom>
          <a:noFill/>
        </p:spPr>
        <p:txBody>
          <a:bodyPr wrap="square">
            <a:spAutoFit/>
          </a:bodyPr>
          <a:lstStyle/>
          <a:p>
            <a:pPr algn="just"/>
            <a:r>
              <a:rPr lang="en-US" sz="4400" dirty="0">
                <a:latin typeface="Calibri" panose="020F0502020204030204" pitchFamily="34" charset="0"/>
              </a:rPr>
              <a:t>Varaha, feeling jealous and angry, ordered his son to punish Lila by cutting out her tongue, hoping to silence her. However, </a:t>
            </a:r>
            <a:r>
              <a:rPr lang="en-US" sz="4400" dirty="0" err="1">
                <a:latin typeface="Calibri" panose="020F0502020204030204" pitchFamily="34" charset="0"/>
              </a:rPr>
              <a:t>Khona's</a:t>
            </a:r>
            <a:r>
              <a:rPr lang="en-US" sz="4400" dirty="0">
                <a:latin typeface="Calibri" panose="020F0502020204030204" pitchFamily="34" charset="0"/>
              </a:rPr>
              <a:t> story and her knowledge remained alive. Her wisdom about nature-oriented (</a:t>
            </a:r>
            <a:r>
              <a:rPr lang="as-IN" sz="4400" dirty="0">
                <a:latin typeface="Calibri" panose="020F0502020204030204" pitchFamily="34" charset="0"/>
              </a:rPr>
              <a:t>প্রকৃতি-ভিত্তিক</a:t>
            </a:r>
            <a:r>
              <a:rPr lang="en-US" sz="4400" dirty="0">
                <a:latin typeface="Calibri" panose="020F0502020204030204" pitchFamily="34" charset="0"/>
              </a:rPr>
              <a:t>) farming continued to benefit the people of the land.</a:t>
            </a:r>
          </a:p>
        </p:txBody>
      </p:sp>
    </p:spTree>
    <p:extLst>
      <p:ext uri="{BB962C8B-B14F-4D97-AF65-F5344CB8AC3E}">
        <p14:creationId xmlns:p14="http://schemas.microsoft.com/office/powerpoint/2010/main" val="388394684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o photo description available.">
            <a:extLst>
              <a:ext uri="{FF2B5EF4-FFF2-40B4-BE49-F238E27FC236}">
                <a16:creationId xmlns:a16="http://schemas.microsoft.com/office/drawing/2014/main" id="{5237A891-7FAB-1358-DC2E-2566A9562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611977"/>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363248-1016-1D02-19DF-9331013D81BC}"/>
              </a:ext>
            </a:extLst>
          </p:cNvPr>
          <p:cNvPicPr>
            <a:picLocks noChangeAspect="1"/>
          </p:cNvPicPr>
          <p:nvPr/>
        </p:nvPicPr>
        <p:blipFill>
          <a:blip r:embed="rId2"/>
          <a:stretch>
            <a:fillRect/>
          </a:stretch>
        </p:blipFill>
        <p:spPr>
          <a:xfrm>
            <a:off x="0" y="9293"/>
            <a:ext cx="12192000" cy="6839414"/>
          </a:xfrm>
          <a:prstGeom prst="rect">
            <a:avLst/>
          </a:prstGeom>
        </p:spPr>
      </p:pic>
    </p:spTree>
    <p:extLst>
      <p:ext uri="{BB962C8B-B14F-4D97-AF65-F5344CB8AC3E}">
        <p14:creationId xmlns:p14="http://schemas.microsoft.com/office/powerpoint/2010/main" val="357786059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498B7-DE63-394F-EB57-72B207C7F58B}"/>
              </a:ext>
            </a:extLst>
          </p:cNvPr>
          <p:cNvSpPr>
            <a:spLocks noGrp="1"/>
          </p:cNvSpPr>
          <p:nvPr>
            <p:ph type="title"/>
          </p:nvPr>
        </p:nvSpPr>
        <p:spPr/>
        <p:txBody>
          <a:bodyPr/>
          <a:lstStyle/>
          <a:p>
            <a:endParaRPr lang="en-US"/>
          </a:p>
        </p:txBody>
      </p:sp>
      <p:pic>
        <p:nvPicPr>
          <p:cNvPr id="3" name="Picture 2" descr="20+ Best Free PowerPoint Backgrounds to Download Now">
            <a:extLst>
              <a:ext uri="{FF2B5EF4-FFF2-40B4-BE49-F238E27FC236}">
                <a16:creationId xmlns:a16="http://schemas.microsoft.com/office/drawing/2014/main" id="{72D5A1B2-9D00-9501-B83C-3EA8B1955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E46FD18F-28A3-5C84-CBC6-5966E5CD3D7F}"/>
              </a:ext>
            </a:extLst>
          </p:cNvPr>
          <p:cNvSpPr txBox="1">
            <a:spLocks/>
          </p:cNvSpPr>
          <p:nvPr/>
        </p:nvSpPr>
        <p:spPr>
          <a:xfrm>
            <a:off x="631371" y="517525"/>
            <a:ext cx="10874829" cy="15382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latin typeface="Arial Black" panose="020B0A04020102020204" pitchFamily="34" charset="0"/>
              </a:rPr>
              <a:t>Unit 3: </a:t>
            </a:r>
            <a:br>
              <a:rPr lang="en-US" sz="6000" b="1">
                <a:latin typeface="Arial Black" panose="020B0A04020102020204" pitchFamily="34" charset="0"/>
              </a:rPr>
            </a:br>
            <a:r>
              <a:rPr lang="en-US" sz="6000" b="1">
                <a:latin typeface="Arial Black" panose="020B0A04020102020204" pitchFamily="34" charset="0"/>
              </a:rPr>
              <a:t>Myths and Literature</a:t>
            </a:r>
            <a:endParaRPr lang="en-US" sz="6000" b="1" dirty="0">
              <a:latin typeface="Arial Black" panose="020B0A04020102020204" pitchFamily="34" charset="0"/>
            </a:endParaRPr>
          </a:p>
        </p:txBody>
      </p:sp>
      <p:pic>
        <p:nvPicPr>
          <p:cNvPr id="3074" name="Picture 2" descr="Ancient Greek Mythology: Olympian Gods, Tales &amp; Daily Life Facts">
            <a:extLst>
              <a:ext uri="{FF2B5EF4-FFF2-40B4-BE49-F238E27FC236}">
                <a16:creationId xmlns:a16="http://schemas.microsoft.com/office/drawing/2014/main" id="{DE8B29EA-0250-3AB3-8A85-EB96536CF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6169" y="2511878"/>
            <a:ext cx="9069166" cy="3627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34717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3 Presentations ideas | powerpoint presentation background flower, flower  powerpoint background, sunflower powerpoint background">
            <a:extLst>
              <a:ext uri="{FF2B5EF4-FFF2-40B4-BE49-F238E27FC236}">
                <a16:creationId xmlns:a16="http://schemas.microsoft.com/office/drawing/2014/main" id="{34E93F21-A803-98B4-E1E4-19DE41A71549}"/>
              </a:ext>
            </a:extLst>
          </p:cNvPr>
          <p:cNvPicPr>
            <a:picLocks noChangeAspect="1"/>
          </p:cNvPicPr>
          <p:nvPr/>
        </p:nvPicPr>
        <p:blipFill>
          <a:blip r:embed="rId2"/>
          <a:stretch>
            <a:fillRect/>
          </a:stretch>
        </p:blipFill>
        <p:spPr>
          <a:xfrm>
            <a:off x="1" y="0"/>
            <a:ext cx="12192000" cy="6857999"/>
          </a:xfrm>
          <a:prstGeom prst="rect">
            <a:avLst/>
          </a:prstGeom>
        </p:spPr>
      </p:pic>
      <p:sp>
        <p:nvSpPr>
          <p:cNvPr id="4" name="TextBox 3">
            <a:extLst>
              <a:ext uri="{FF2B5EF4-FFF2-40B4-BE49-F238E27FC236}">
                <a16:creationId xmlns:a16="http://schemas.microsoft.com/office/drawing/2014/main" id="{1E4E7EFA-16C4-EFFC-D307-79DB2AED6B91}"/>
              </a:ext>
            </a:extLst>
          </p:cNvPr>
          <p:cNvSpPr txBox="1"/>
          <p:nvPr/>
        </p:nvSpPr>
        <p:spPr>
          <a:xfrm>
            <a:off x="228600" y="968828"/>
            <a:ext cx="11397343" cy="2923877"/>
          </a:xfrm>
          <a:prstGeom prst="rect">
            <a:avLst/>
          </a:prstGeom>
          <a:noFill/>
        </p:spPr>
        <p:txBody>
          <a:bodyPr wrap="square" rtlCol="0">
            <a:spAutoFit/>
          </a:bodyPr>
          <a:lstStyle/>
          <a:p>
            <a:pPr algn="ctr"/>
            <a:r>
              <a:rPr lang="en-US" sz="9600" b="1" dirty="0">
                <a:solidFill>
                  <a:schemeClr val="accent6">
                    <a:lumMod val="75000"/>
                  </a:schemeClr>
                </a:solidFill>
                <a:latin typeface="Calibri" panose="020F0502020204030204" pitchFamily="34" charset="0"/>
              </a:rPr>
              <a:t>Lesson-4</a:t>
            </a:r>
          </a:p>
          <a:p>
            <a:pPr algn="ctr"/>
            <a:r>
              <a:rPr lang="en-US" sz="8800" b="1" dirty="0">
                <a:solidFill>
                  <a:srgbClr val="002060"/>
                </a:solidFill>
                <a:latin typeface="Calibri" panose="020F0502020204030204" pitchFamily="34" charset="0"/>
                <a:hlinkClick r:id="rId3">
                  <a:extLst>
                    <a:ext uri="{A12FA001-AC4F-418D-AE19-62706E023703}">
                      <ahyp:hlinkClr xmlns:ahyp="http://schemas.microsoft.com/office/drawing/2018/hyperlinkcolor" val="tx"/>
                    </a:ext>
                  </a:extLst>
                </a:hlinkClick>
              </a:rPr>
              <a:t>Khona</a:t>
            </a:r>
            <a:endParaRPr lang="en-US" sz="8800" b="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21436020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No photo description available.">
            <a:extLst>
              <a:ext uri="{FF2B5EF4-FFF2-40B4-BE49-F238E27FC236}">
                <a16:creationId xmlns:a16="http://schemas.microsoft.com/office/drawing/2014/main" id="{13F06DC0-3CA2-2A54-0CA6-9D06AF0D2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31966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0E824E-8EBD-ED4E-7B35-D0E106E77E1D}"/>
              </a:ext>
            </a:extLst>
          </p:cNvPr>
          <p:cNvSpPr txBox="1"/>
          <p:nvPr/>
        </p:nvSpPr>
        <p:spPr>
          <a:xfrm>
            <a:off x="413657" y="497290"/>
            <a:ext cx="11364685" cy="5078313"/>
          </a:xfrm>
          <a:prstGeom prst="rect">
            <a:avLst/>
          </a:prstGeom>
          <a:noFill/>
        </p:spPr>
        <p:txBody>
          <a:bodyPr wrap="square">
            <a:spAutoFit/>
          </a:bodyPr>
          <a:lstStyle/>
          <a:p>
            <a:pPr algn="just"/>
            <a:r>
              <a:rPr lang="en-US" sz="3600" dirty="0">
                <a:latin typeface="Calibri" panose="020F0502020204030204" pitchFamily="34" charset="0"/>
              </a:rPr>
              <a:t>Khona </a:t>
            </a:r>
          </a:p>
          <a:p>
            <a:pPr algn="just"/>
            <a:r>
              <a:rPr lang="en-US" sz="3600" i="1" dirty="0">
                <a:latin typeface="Calibri" panose="020F0502020204030204" pitchFamily="34" charset="0"/>
              </a:rPr>
              <a:t>Jodi </a:t>
            </a:r>
            <a:r>
              <a:rPr lang="en-US" sz="3600" i="1" dirty="0" err="1">
                <a:latin typeface="Calibri" panose="020F0502020204030204" pitchFamily="34" charset="0"/>
              </a:rPr>
              <a:t>borshe</a:t>
            </a:r>
            <a:r>
              <a:rPr lang="en-US" sz="3600" i="1" dirty="0">
                <a:latin typeface="Calibri" panose="020F0502020204030204" pitchFamily="34" charset="0"/>
              </a:rPr>
              <a:t> </a:t>
            </a:r>
            <a:r>
              <a:rPr lang="en-US" sz="3600" i="1" dirty="0" err="1">
                <a:latin typeface="Calibri" panose="020F0502020204030204" pitchFamily="34" charset="0"/>
              </a:rPr>
              <a:t>magher</a:t>
            </a:r>
            <a:r>
              <a:rPr lang="en-US" sz="3600" i="1" dirty="0">
                <a:latin typeface="Calibri" panose="020F0502020204030204" pitchFamily="34" charset="0"/>
              </a:rPr>
              <a:t> </a:t>
            </a:r>
            <a:r>
              <a:rPr lang="en-US" sz="3600" i="1" dirty="0" err="1">
                <a:latin typeface="Calibri" panose="020F0502020204030204" pitchFamily="34" charset="0"/>
              </a:rPr>
              <a:t>shesh</a:t>
            </a:r>
            <a:r>
              <a:rPr lang="en-US" sz="3600" i="1" dirty="0">
                <a:latin typeface="Calibri" panose="020F0502020204030204" pitchFamily="34" charset="0"/>
              </a:rPr>
              <a:t>, </a:t>
            </a:r>
            <a:r>
              <a:rPr lang="en-US" sz="3600" i="1" dirty="0" err="1">
                <a:latin typeface="Calibri" panose="020F0502020204030204" pitchFamily="34" charset="0"/>
              </a:rPr>
              <a:t>dhonyi</a:t>
            </a:r>
            <a:r>
              <a:rPr lang="en-US" sz="3600" i="1" dirty="0">
                <a:latin typeface="Calibri" panose="020F0502020204030204" pitchFamily="34" charset="0"/>
              </a:rPr>
              <a:t> </a:t>
            </a:r>
            <a:r>
              <a:rPr lang="en-US" sz="3600" i="1" dirty="0" err="1">
                <a:latin typeface="Calibri" panose="020F0502020204030204" pitchFamily="34" charset="0"/>
              </a:rPr>
              <a:t>rajar</a:t>
            </a:r>
            <a:r>
              <a:rPr lang="en-US" sz="3600" i="1" dirty="0">
                <a:latin typeface="Calibri" panose="020F0502020204030204" pitchFamily="34" charset="0"/>
              </a:rPr>
              <a:t> </a:t>
            </a:r>
            <a:r>
              <a:rPr lang="en-US" sz="3600" i="1" dirty="0" err="1">
                <a:latin typeface="Calibri" panose="020F0502020204030204" pitchFamily="34" charset="0"/>
              </a:rPr>
              <a:t>punyi</a:t>
            </a:r>
            <a:r>
              <a:rPr lang="en-US" sz="3600" i="1" dirty="0">
                <a:latin typeface="Calibri" panose="020F0502020204030204" pitchFamily="34" charset="0"/>
              </a:rPr>
              <a:t> </a:t>
            </a:r>
            <a:r>
              <a:rPr lang="en-US" sz="3600" i="1" dirty="0" err="1">
                <a:latin typeface="Calibri" panose="020F0502020204030204" pitchFamily="34" charset="0"/>
              </a:rPr>
              <a:t>desh</a:t>
            </a:r>
            <a:r>
              <a:rPr lang="en-US" sz="3600" i="1" dirty="0">
                <a:latin typeface="Calibri" panose="020F0502020204030204" pitchFamily="34" charset="0"/>
              </a:rPr>
              <a:t>.</a:t>
            </a:r>
          </a:p>
          <a:p>
            <a:pPr algn="just"/>
            <a:endParaRPr lang="en-US" sz="3600" dirty="0">
              <a:latin typeface="Calibri" panose="020F0502020204030204" pitchFamily="34" charset="0"/>
            </a:endParaRPr>
          </a:p>
          <a:p>
            <a:pPr algn="just"/>
            <a:r>
              <a:rPr lang="en-US" sz="3600" dirty="0">
                <a:latin typeface="Calibri" panose="020F0502020204030204" pitchFamily="34" charset="0"/>
              </a:rPr>
              <a:t>If it rains at the end of Magh (last month of Winter), the kingdom will prosper. The mystery (</a:t>
            </a:r>
            <a:r>
              <a:rPr lang="as-IN" sz="3600" dirty="0">
                <a:latin typeface="Calibri" panose="020F0502020204030204" pitchFamily="34" charset="0"/>
              </a:rPr>
              <a:t>রহস্য</a:t>
            </a:r>
            <a:r>
              <a:rPr lang="en-US" sz="3600" dirty="0">
                <a:latin typeface="Calibri" panose="020F0502020204030204" pitchFamily="34" charset="0"/>
              </a:rPr>
              <a:t>) that connects seasons with soil and crops (</a:t>
            </a:r>
            <a:r>
              <a:rPr lang="as-IN" sz="3600" dirty="0">
                <a:latin typeface="Calibri" panose="020F0502020204030204" pitchFamily="34" charset="0"/>
              </a:rPr>
              <a:t>ফসল</a:t>
            </a:r>
            <a:r>
              <a:rPr lang="en-US" sz="3600" dirty="0">
                <a:latin typeface="Calibri" panose="020F0502020204030204" pitchFamily="34" charset="0"/>
              </a:rPr>
              <a:t>) with rain was no secret to her. She realized the interdependence (</a:t>
            </a:r>
            <a:r>
              <a:rPr lang="as-IN" sz="3600" dirty="0">
                <a:latin typeface="Calibri" panose="020F0502020204030204" pitchFamily="34" charset="0"/>
              </a:rPr>
              <a:t>পারস্পরিক নির্ভরতা</a:t>
            </a:r>
            <a:r>
              <a:rPr lang="en-US" sz="3600" dirty="0">
                <a:latin typeface="Calibri" panose="020F0502020204030204" pitchFamily="34" charset="0"/>
              </a:rPr>
              <a:t>) that links people and climate in myriad (</a:t>
            </a:r>
            <a:r>
              <a:rPr lang="as-IN" sz="3600" dirty="0">
                <a:latin typeface="Calibri" panose="020F0502020204030204" pitchFamily="34" charset="0"/>
              </a:rPr>
              <a:t>অগণিত</a:t>
            </a:r>
            <a:r>
              <a:rPr lang="en-US" sz="3600" dirty="0">
                <a:latin typeface="Calibri" panose="020F0502020204030204" pitchFamily="34" charset="0"/>
              </a:rPr>
              <a:t>) ways. She was Khona.</a:t>
            </a:r>
          </a:p>
        </p:txBody>
      </p:sp>
    </p:spTree>
    <p:extLst>
      <p:ext uri="{BB962C8B-B14F-4D97-AF65-F5344CB8AC3E}">
        <p14:creationId xmlns:p14="http://schemas.microsoft.com/office/powerpoint/2010/main" val="281650220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o photo description available.">
            <a:extLst>
              <a:ext uri="{FF2B5EF4-FFF2-40B4-BE49-F238E27FC236}">
                <a16:creationId xmlns:a16="http://schemas.microsoft.com/office/drawing/2014/main" id="{5CF9F8A7-4510-A93D-F1FC-366873464C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91564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D7FF32-75BD-1B41-6193-0D98D1593860}"/>
              </a:ext>
            </a:extLst>
          </p:cNvPr>
          <p:cNvSpPr txBox="1"/>
          <p:nvPr/>
        </p:nvSpPr>
        <p:spPr>
          <a:xfrm>
            <a:off x="500743" y="609324"/>
            <a:ext cx="11212286" cy="5078313"/>
          </a:xfrm>
          <a:prstGeom prst="rect">
            <a:avLst/>
          </a:prstGeom>
          <a:noFill/>
        </p:spPr>
        <p:txBody>
          <a:bodyPr wrap="square">
            <a:spAutoFit/>
          </a:bodyPr>
          <a:lstStyle/>
          <a:p>
            <a:pPr algn="just"/>
            <a:r>
              <a:rPr lang="en-US" sz="3600" dirty="0">
                <a:latin typeface="Calibri" panose="020F0502020204030204" pitchFamily="34" charset="0"/>
              </a:rPr>
              <a:t>The mythical (</a:t>
            </a:r>
            <a:r>
              <a:rPr lang="as-IN" sz="3600" dirty="0">
                <a:latin typeface="Calibri" panose="020F0502020204030204" pitchFamily="34" charset="0"/>
              </a:rPr>
              <a:t>পৌরাণিক</a:t>
            </a:r>
            <a:r>
              <a:rPr lang="en-US" sz="3600" dirty="0">
                <a:latin typeface="Calibri" panose="020F0502020204030204" pitchFamily="34" charset="0"/>
              </a:rPr>
              <a:t>) story of Khona is deeply rooted (</a:t>
            </a:r>
            <a:r>
              <a:rPr lang="as-IN" sz="3600" dirty="0">
                <a:latin typeface="Calibri" panose="020F0502020204030204" pitchFamily="34" charset="0"/>
              </a:rPr>
              <a:t>মূলীকৃত</a:t>
            </a:r>
            <a:r>
              <a:rPr lang="en-US" sz="3600" dirty="0">
                <a:latin typeface="Calibri" panose="020F0502020204030204" pitchFamily="34" charset="0"/>
              </a:rPr>
              <a:t>) in Bangla folklore (</a:t>
            </a:r>
            <a:r>
              <a:rPr lang="as-IN" sz="3600" dirty="0">
                <a:latin typeface="Calibri" panose="020F0502020204030204" pitchFamily="34" charset="0"/>
              </a:rPr>
              <a:t>লোককাহিনী</a:t>
            </a:r>
            <a:r>
              <a:rPr lang="en-US" sz="3600" dirty="0">
                <a:latin typeface="Calibri" panose="020F0502020204030204" pitchFamily="34" charset="0"/>
              </a:rPr>
              <a:t>). Khona, originally named Lila, was an incredible woman with a gift for predicting (</a:t>
            </a:r>
            <a:r>
              <a:rPr lang="as-IN" sz="3600" dirty="0">
                <a:latin typeface="Calibri" panose="020F0502020204030204" pitchFamily="34" charset="0"/>
              </a:rPr>
              <a:t>ভবিষ্যদ্বাণী করা</a:t>
            </a:r>
            <a:r>
              <a:rPr lang="en-US" sz="3600" dirty="0">
                <a:latin typeface="Calibri" panose="020F0502020204030204" pitchFamily="34" charset="0"/>
              </a:rPr>
              <a:t>) weather and understanding the ways of farming. Her wisdom was shared through memorable, rhyming verses known as "</a:t>
            </a:r>
            <a:r>
              <a:rPr lang="en-US" sz="3600" dirty="0" err="1">
                <a:latin typeface="Calibri" panose="020F0502020204030204" pitchFamily="34" charset="0"/>
              </a:rPr>
              <a:t>Khona's</a:t>
            </a:r>
            <a:r>
              <a:rPr lang="en-US" sz="3600" dirty="0">
                <a:latin typeface="Calibri" panose="020F0502020204030204" pitchFamily="34" charset="0"/>
              </a:rPr>
              <a:t> Words" or "</a:t>
            </a:r>
            <a:r>
              <a:rPr lang="en-US" sz="3600" dirty="0" err="1">
                <a:latin typeface="Calibri" panose="020F0502020204030204" pitchFamily="34" charset="0"/>
              </a:rPr>
              <a:t>Khonar</a:t>
            </a:r>
            <a:r>
              <a:rPr lang="en-US" sz="3600" dirty="0">
                <a:latin typeface="Calibri" panose="020F0502020204030204" pitchFamily="34" charset="0"/>
              </a:rPr>
              <a:t> </a:t>
            </a:r>
            <a:r>
              <a:rPr lang="en-US" sz="3600" dirty="0" err="1">
                <a:latin typeface="Calibri" panose="020F0502020204030204" pitchFamily="34" charset="0"/>
              </a:rPr>
              <a:t>Bochon</a:t>
            </a:r>
            <a:r>
              <a:rPr lang="en-US" sz="3600" dirty="0">
                <a:latin typeface="Calibri" panose="020F0502020204030204" pitchFamily="34" charset="0"/>
              </a:rPr>
              <a:t>." These sayings, though simple and easy to remember, were filled with deep knowledge and practical advice for farmers.</a:t>
            </a:r>
          </a:p>
        </p:txBody>
      </p:sp>
    </p:spTree>
    <p:extLst>
      <p:ext uri="{BB962C8B-B14F-4D97-AF65-F5344CB8AC3E}">
        <p14:creationId xmlns:p14="http://schemas.microsoft.com/office/powerpoint/2010/main" val="94979454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 photo description available.">
            <a:extLst>
              <a:ext uri="{FF2B5EF4-FFF2-40B4-BE49-F238E27FC236}">
                <a16:creationId xmlns:a16="http://schemas.microsoft.com/office/drawing/2014/main" id="{DBE7E487-F4E6-7965-5C35-4F5CD0D1B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373" y="-380161"/>
            <a:ext cx="12417373" cy="7238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086551"/>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2391</TotalTime>
  <Words>572</Words>
  <Application>Microsoft Office PowerPoint</Application>
  <PresentationFormat>Widescreen</PresentationFormat>
  <Paragraphs>14</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Laptop &amp; Gadget</dc:creator>
  <cp:lastModifiedBy>Laptop &amp; Gadget</cp:lastModifiedBy>
  <cp:revision>41</cp:revision>
  <dcterms:created xsi:type="dcterms:W3CDTF">2024-12-02T08:20:17Z</dcterms:created>
  <dcterms:modified xsi:type="dcterms:W3CDTF">2026-07-11T15:42:11Z</dcterms:modified>
</cp:coreProperties>
</file>