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990600"/>
            <a:ext cx="6400800" cy="1752600"/>
          </a:xfrm>
        </p:spPr>
        <p:txBody>
          <a:bodyPr>
            <a:noAutofit/>
          </a:bodyPr>
          <a:lstStyle/>
          <a:p>
            <a:r>
              <a:rPr lang="en-US" sz="16600" b="1" dirty="0" err="1" smtClean="0">
                <a:solidFill>
                  <a:srgbClr val="00B050"/>
                </a:solidFill>
                <a:latin typeface="AdorshoLipi" pitchFamily="1" charset="0"/>
                <a:cs typeface="AdorshoLipi" pitchFamily="1" charset="0"/>
              </a:rPr>
              <a:t>শুভেচ্ছা</a:t>
            </a:r>
            <a:r>
              <a:rPr lang="en-US" sz="16600" b="1" dirty="0" smtClean="0">
                <a:solidFill>
                  <a:srgbClr val="00B050"/>
                </a:solidFill>
                <a:latin typeface="AdorshoLipi" pitchFamily="1" charset="0"/>
                <a:cs typeface="AdorshoLipi" pitchFamily="1" charset="0"/>
              </a:rPr>
              <a:t> </a:t>
            </a:r>
            <a:endParaRPr lang="en-US" sz="16600" b="1" dirty="0">
              <a:solidFill>
                <a:srgbClr val="00B050"/>
              </a:solidFill>
              <a:latin typeface="AdorshoLipi" pitchFamily="1" charset="0"/>
              <a:cs typeface="AdorshoLipi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701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3600" y="914400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200000"/>
              </a:lnSpc>
            </a:pPr>
            <a:r>
              <a:rPr lang="as-IN" b="1" u="sng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স্লাইড–</a:t>
            </a:r>
            <a:r>
              <a:rPr lang="en-US" b="1" u="sng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৭</a:t>
            </a:r>
            <a:r>
              <a:rPr lang="as-IN" b="1" u="sng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: </a:t>
            </a:r>
            <a:r>
              <a:rPr lang="as-IN" b="1" u="sng" dirty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করণীয়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শিক্ষক প্রশিক্ষণ বৃদ্ধি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প্রতিটি প্রতিষ্ঠানে স্মার্ট ক্লাসরুম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দ্রুতগতির ইন্টারনেট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মানসম্মত ডিজিটাল কনটেন্ট তৈরি</a:t>
            </a:r>
          </a:p>
          <a:p>
            <a:pPr>
              <a:lnSpc>
                <a:spcPct val="200000"/>
              </a:lnSpc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শিক্ষার্থীদের ডিজিটাল দক্ষতা বৃদ্ধি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প্রযুক্তির নিরাপদ ব্যবহার নিশ্চিত করা</a:t>
            </a:r>
          </a:p>
        </p:txBody>
      </p:sp>
    </p:spTree>
    <p:extLst>
      <p:ext uri="{BB962C8B-B14F-4D97-AF65-F5344CB8AC3E}">
        <p14:creationId xmlns:p14="http://schemas.microsoft.com/office/powerpoint/2010/main" val="1404602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92072" y="761999"/>
            <a:ext cx="68375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as-IN" b="1" u="sng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স্লাইড–</a:t>
            </a:r>
            <a:r>
              <a:rPr lang="en-US" b="1" u="sng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৮</a:t>
            </a:r>
            <a:r>
              <a:rPr lang="as-IN" b="1" u="sng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 </a:t>
            </a:r>
            <a:r>
              <a:rPr lang="as-IN" b="1" u="sng" dirty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: প্রত্যাশিত </a:t>
            </a:r>
            <a:r>
              <a:rPr lang="as-IN" b="1" u="sng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ফলাফল</a:t>
            </a:r>
            <a:r>
              <a:rPr lang="en-US" b="1" u="sng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 </a:t>
            </a:r>
            <a:endParaRPr lang="as-IN" b="1" u="sng" dirty="0">
              <a:solidFill>
                <a:srgbClr val="7030A0"/>
              </a:solidFill>
              <a:latin typeface="AdorshoLipi" pitchFamily="1" charset="0"/>
              <a:cs typeface="AdorshoLipi" pitchFamily="1" charset="0"/>
            </a:endParaRP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মানসম্মত শিক্ষা নিশ্চিত হবে।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শিক্ষার্থীদের মনোযোগ ও অংশগ্রহণ বৃদ্ধি পাবে।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ডিজিটাল বাংলাদেশ ও স্মার্ট বাংলাদেশের লক্ষ্য অর্জনে সহায়ক হবে।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শিক্ষার মান আন্তর্জাতিক পর্যায়ে উন্নীত হবে।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প্রযুক্তিনির্ভর দক্ষ মানবসম্পদ তৈরি হবে।</a:t>
            </a:r>
          </a:p>
        </p:txBody>
      </p:sp>
    </p:spTree>
    <p:extLst>
      <p:ext uri="{BB962C8B-B14F-4D97-AF65-F5344CB8AC3E}">
        <p14:creationId xmlns:p14="http://schemas.microsoft.com/office/powerpoint/2010/main" val="175030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00" y="1676400"/>
            <a:ext cx="4267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 err="1" smtClean="0">
                <a:latin typeface="Abu Sayed" pitchFamily="2" charset="0"/>
                <a:cs typeface="Abu Sayed" pitchFamily="2" charset="0"/>
              </a:rPr>
              <a:t>ধন্যবাদ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700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990600"/>
            <a:ext cx="8229600" cy="2819400"/>
          </a:xfrm>
        </p:spPr>
        <p:txBody>
          <a:bodyPr>
            <a:normAutofit/>
          </a:bodyPr>
          <a:lstStyle/>
          <a:p>
            <a:pPr algn="ctr"/>
            <a:r>
              <a:rPr lang="en-US" sz="2700" dirty="0" err="1" smtClean="0">
                <a:latin typeface="Franklin Gothic Medium Cond" pitchFamily="34" charset="0"/>
              </a:rPr>
              <a:t>শিক্ষক</a:t>
            </a:r>
            <a:r>
              <a:rPr lang="en-US" sz="2700" dirty="0" smtClean="0">
                <a:latin typeface="Franklin Gothic Medium Cond" pitchFamily="34" charset="0"/>
              </a:rPr>
              <a:t> </a:t>
            </a:r>
            <a:r>
              <a:rPr lang="en-US" sz="2700" dirty="0" err="1" smtClean="0">
                <a:latin typeface="Franklin Gothic Medium Cond" pitchFamily="34" charset="0"/>
              </a:rPr>
              <a:t>পরিচিতিঃ</a:t>
            </a:r>
            <a:r>
              <a:rPr lang="en-US" sz="2700" dirty="0" smtClean="0">
                <a:latin typeface="Franklin Gothic Medium Cond" pitchFamily="34" charset="0"/>
              </a:rPr>
              <a:t/>
            </a:r>
            <a:br>
              <a:rPr lang="en-US" sz="2700" dirty="0" smtClean="0">
                <a:latin typeface="Franklin Gothic Medium Cond" pitchFamily="34" charset="0"/>
              </a:rPr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err="1" smtClean="0">
                <a:solidFill>
                  <a:srgbClr val="7030A0"/>
                </a:solidFill>
              </a:rPr>
              <a:t>মোঃ</a:t>
            </a:r>
            <a:r>
              <a:rPr lang="en-US" sz="2000" dirty="0" smtClean="0">
                <a:solidFill>
                  <a:srgbClr val="7030A0"/>
                </a:solidFill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</a:rPr>
              <a:t>গাউসুল</a:t>
            </a:r>
            <a:r>
              <a:rPr lang="en-US" sz="2000" dirty="0" smtClean="0">
                <a:solidFill>
                  <a:srgbClr val="7030A0"/>
                </a:solidFill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</a:rPr>
              <a:t>হক</a:t>
            </a:r>
            <a:r>
              <a:rPr lang="en-US" sz="2000" dirty="0" smtClean="0">
                <a:solidFill>
                  <a:srgbClr val="7030A0"/>
                </a:solidFill>
              </a:rPr>
              <a:t/>
            </a:r>
            <a:br>
              <a:rPr lang="en-US" sz="2000" dirty="0" smtClean="0">
                <a:solidFill>
                  <a:srgbClr val="7030A0"/>
                </a:solidFill>
              </a:rPr>
            </a:br>
            <a:r>
              <a:rPr lang="en-US" sz="2000" dirty="0" err="1" smtClean="0">
                <a:solidFill>
                  <a:srgbClr val="7030A0"/>
                </a:solidFill>
              </a:rPr>
              <a:t>সিনিয়র</a:t>
            </a:r>
            <a:r>
              <a:rPr lang="en-US" sz="2000" dirty="0" smtClean="0">
                <a:solidFill>
                  <a:srgbClr val="7030A0"/>
                </a:solidFill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</a:rPr>
              <a:t>শিক্ষক</a:t>
            </a:r>
            <a:r>
              <a:rPr lang="en-US" sz="2000" dirty="0" smtClean="0">
                <a:solidFill>
                  <a:srgbClr val="7030A0"/>
                </a:solidFill>
              </a:rPr>
              <a:t/>
            </a:r>
            <a:br>
              <a:rPr lang="en-US" sz="2000" dirty="0" smtClean="0">
                <a:solidFill>
                  <a:srgbClr val="7030A0"/>
                </a:solidFill>
              </a:rPr>
            </a:br>
            <a:r>
              <a:rPr lang="en-US" sz="2000" dirty="0" err="1" smtClean="0">
                <a:solidFill>
                  <a:srgbClr val="7030A0"/>
                </a:solidFill>
              </a:rPr>
              <a:t>কালিকাপুর</a:t>
            </a:r>
            <a:r>
              <a:rPr lang="en-US" sz="2000" dirty="0" smtClean="0">
                <a:solidFill>
                  <a:srgbClr val="7030A0"/>
                </a:solidFill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</a:rPr>
              <a:t>চৌকুনী</a:t>
            </a:r>
            <a:r>
              <a:rPr lang="en-US" sz="2000" dirty="0" smtClean="0">
                <a:solidFill>
                  <a:srgbClr val="7030A0"/>
                </a:solidFill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</a:rPr>
              <a:t>মাধ্যমিক</a:t>
            </a:r>
            <a:r>
              <a:rPr lang="en-US" sz="2000" dirty="0" smtClean="0">
                <a:solidFill>
                  <a:srgbClr val="7030A0"/>
                </a:solidFill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</a:rPr>
              <a:t>বিদ্যালয়</a:t>
            </a:r>
            <a:r>
              <a:rPr lang="en-US" sz="2000" dirty="0" smtClean="0">
                <a:solidFill>
                  <a:srgbClr val="7030A0"/>
                </a:solidFill>
              </a:rPr>
              <a:t/>
            </a:r>
            <a:br>
              <a:rPr lang="en-US" sz="2000" dirty="0" smtClean="0">
                <a:solidFill>
                  <a:srgbClr val="7030A0"/>
                </a:solidFill>
              </a:rPr>
            </a:br>
            <a:r>
              <a:rPr lang="en-US" sz="2000" dirty="0" err="1" smtClean="0">
                <a:solidFill>
                  <a:srgbClr val="7030A0"/>
                </a:solidFill>
              </a:rPr>
              <a:t>কয়রা</a:t>
            </a:r>
            <a:r>
              <a:rPr lang="en-US" sz="2000" dirty="0" smtClean="0">
                <a:solidFill>
                  <a:srgbClr val="7030A0"/>
                </a:solidFill>
              </a:rPr>
              <a:t>, </a:t>
            </a:r>
            <a:r>
              <a:rPr lang="en-US" sz="2000" dirty="0" err="1" smtClean="0">
                <a:solidFill>
                  <a:srgbClr val="7030A0"/>
                </a:solidFill>
              </a:rPr>
              <a:t>খুলনা</a:t>
            </a:r>
            <a:r>
              <a:rPr lang="en-US" sz="2000" dirty="0" smtClean="0">
                <a:solidFill>
                  <a:srgbClr val="7030A0"/>
                </a:solidFill>
              </a:rPr>
              <a:t> </a:t>
            </a:r>
            <a:endParaRPr lang="en-US" sz="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668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1143000"/>
            <a:ext cx="66294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7030A0"/>
                </a:solidFill>
                <a:latin typeface="Abu Sayed" pitchFamily="2" charset="0"/>
                <a:cs typeface="Abu Sayed" pitchFamily="2" charset="0"/>
              </a:rPr>
              <a:t>পাঠ</a:t>
            </a:r>
            <a:r>
              <a:rPr lang="en-US" sz="3200" dirty="0" smtClean="0">
                <a:solidFill>
                  <a:srgbClr val="7030A0"/>
                </a:solidFill>
                <a:latin typeface="Abu Sayed" pitchFamily="2" charset="0"/>
                <a:cs typeface="Abu Sayed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Abu Sayed" pitchFamily="2" charset="0"/>
                <a:cs typeface="Abu Sayed" pitchFamily="2" charset="0"/>
              </a:rPr>
              <a:t>শিরোনাম</a:t>
            </a:r>
            <a:r>
              <a:rPr lang="en-US" sz="3200" dirty="0" smtClean="0">
                <a:solidFill>
                  <a:srgbClr val="7030A0"/>
                </a:solidFill>
                <a:latin typeface="Abu Sayed" pitchFamily="2" charset="0"/>
                <a:cs typeface="Abu Sayed" pitchFamily="2" charset="0"/>
              </a:rPr>
              <a:t> </a:t>
            </a:r>
          </a:p>
          <a:p>
            <a:pPr algn="ctr"/>
            <a:r>
              <a:rPr lang="as-IN" sz="3200" dirty="0" smtClean="0">
                <a:solidFill>
                  <a:srgbClr val="7030A0"/>
                </a:solidFill>
                <a:latin typeface="Abu Sayed" pitchFamily="2" charset="0"/>
                <a:cs typeface="Abu Sayed" pitchFamily="2" charset="0"/>
              </a:rPr>
              <a:t>তথ্য </a:t>
            </a:r>
            <a:r>
              <a:rPr lang="as-IN" sz="3200" dirty="0">
                <a:solidFill>
                  <a:srgbClr val="7030A0"/>
                </a:solidFill>
                <a:latin typeface="Abu Sayed" pitchFamily="2" charset="0"/>
                <a:cs typeface="Abu Sayed" pitchFamily="2" charset="0"/>
              </a:rPr>
              <a:t>প্রযুক্তির </a:t>
            </a:r>
            <a:r>
              <a:rPr lang="en-US" sz="3200" dirty="0" err="1" smtClean="0">
                <a:solidFill>
                  <a:srgbClr val="7030A0"/>
                </a:solidFill>
                <a:latin typeface="Abu Sayed" pitchFamily="2" charset="0"/>
                <a:cs typeface="Abu Sayed" pitchFamily="2" charset="0"/>
              </a:rPr>
              <a:t>ভূমিকা</a:t>
            </a:r>
            <a:endParaRPr lang="en-US" sz="3200" dirty="0" smtClean="0">
              <a:solidFill>
                <a:srgbClr val="7030A0"/>
              </a:solidFill>
              <a:latin typeface="Abu Sayed" pitchFamily="2" charset="0"/>
              <a:cs typeface="Abu Sayed" pitchFamily="2" charset="0"/>
            </a:endParaRPr>
          </a:p>
          <a:p>
            <a:pPr algn="ctr"/>
            <a:r>
              <a:rPr lang="en-US" sz="3200" dirty="0" err="1" smtClean="0">
                <a:solidFill>
                  <a:srgbClr val="7030A0"/>
                </a:solidFill>
                <a:latin typeface="Abu Sayed" pitchFamily="2" charset="0"/>
                <a:cs typeface="Abu Sayed" pitchFamily="2" charset="0"/>
              </a:rPr>
              <a:t>শ্রেনিঃ</a:t>
            </a:r>
            <a:r>
              <a:rPr lang="en-US" sz="3200" dirty="0" smtClean="0">
                <a:solidFill>
                  <a:srgbClr val="7030A0"/>
                </a:solidFill>
                <a:latin typeface="Abu Sayed" pitchFamily="2" charset="0"/>
                <a:cs typeface="Abu Sayed" pitchFamily="2" charset="0"/>
              </a:rPr>
              <a:t> ৭ম  </a:t>
            </a:r>
          </a:p>
          <a:p>
            <a:pPr algn="ctr"/>
            <a:r>
              <a:rPr lang="en-US" sz="3200" dirty="0" err="1" smtClean="0">
                <a:solidFill>
                  <a:srgbClr val="7030A0"/>
                </a:solidFill>
                <a:latin typeface="Abu Sayed" pitchFamily="2" charset="0"/>
                <a:cs typeface="Abu Sayed" pitchFamily="2" charset="0"/>
              </a:rPr>
              <a:t>বিষয়ঃ</a:t>
            </a:r>
            <a:r>
              <a:rPr lang="en-US" sz="3200" dirty="0" smtClean="0">
                <a:solidFill>
                  <a:srgbClr val="7030A0"/>
                </a:solidFill>
                <a:latin typeface="Abu Sayed" pitchFamily="2" charset="0"/>
                <a:cs typeface="Abu Sayed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Abu Sayed" pitchFamily="2" charset="0"/>
                <a:cs typeface="Abu Sayed" pitchFamily="2" charset="0"/>
              </a:rPr>
              <a:t>আইসিটি</a:t>
            </a:r>
            <a:endParaRPr lang="en-US" sz="3200" dirty="0">
              <a:solidFill>
                <a:srgbClr val="7030A0"/>
              </a:solidFill>
              <a:latin typeface="Abu Sayed" pitchFamily="2" charset="0"/>
              <a:cs typeface="Abu Say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931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95651" y="990600"/>
            <a:ext cx="6629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b="1" u="sng" dirty="0" smtClean="0">
                <a:latin typeface="AdorshoLipi" pitchFamily="1" charset="0"/>
                <a:cs typeface="AdorshoLipi" pitchFamily="1" charset="0"/>
              </a:rPr>
              <a:t>স্লাইড–</a:t>
            </a:r>
            <a:r>
              <a:rPr lang="en-US" b="1" u="sng" dirty="0" smtClean="0">
                <a:latin typeface="AdorshoLipi" pitchFamily="1" charset="0"/>
                <a:cs typeface="AdorshoLipi" pitchFamily="1" charset="0"/>
              </a:rPr>
              <a:t>১</a:t>
            </a:r>
            <a:r>
              <a:rPr lang="as-IN" b="1" u="sng" dirty="0" smtClean="0">
                <a:latin typeface="AdorshoLipi" pitchFamily="1" charset="0"/>
                <a:cs typeface="AdorshoLipi" pitchFamily="1" charset="0"/>
              </a:rPr>
              <a:t> </a:t>
            </a:r>
            <a:r>
              <a:rPr lang="as-IN" b="1" u="sng" dirty="0">
                <a:latin typeface="AdorshoLipi" pitchFamily="1" charset="0"/>
                <a:cs typeface="AdorshoLipi" pitchFamily="1" charset="0"/>
              </a:rPr>
              <a:t>: </a:t>
            </a:r>
            <a:r>
              <a:rPr lang="en-US" b="1" u="sng" dirty="0" err="1" smtClean="0">
                <a:latin typeface="AdorshoLipi" pitchFamily="1" charset="0"/>
                <a:cs typeface="AdorshoLipi" pitchFamily="1" charset="0"/>
              </a:rPr>
              <a:t>পাঠ</a:t>
            </a:r>
            <a:r>
              <a:rPr lang="en-US" b="1" u="sng" dirty="0" smtClean="0">
                <a:latin typeface="AdorshoLipi" pitchFamily="1" charset="0"/>
                <a:cs typeface="AdorshoLipi" pitchFamily="1" charset="0"/>
              </a:rPr>
              <a:t> </a:t>
            </a:r>
            <a:r>
              <a:rPr lang="en-US" b="1" u="sng" dirty="0" err="1" smtClean="0">
                <a:latin typeface="AdorshoLipi" pitchFamily="1" charset="0"/>
                <a:cs typeface="AdorshoLipi" pitchFamily="1" charset="0"/>
              </a:rPr>
              <a:t>থেকে</a:t>
            </a:r>
            <a:r>
              <a:rPr lang="en-US" b="1" u="sng" dirty="0" smtClean="0">
                <a:latin typeface="AdorshoLipi" pitchFamily="1" charset="0"/>
                <a:cs typeface="AdorshoLipi" pitchFamily="1" charset="0"/>
              </a:rPr>
              <a:t> </a:t>
            </a:r>
            <a:r>
              <a:rPr lang="en-US" b="1" u="sng" dirty="0" err="1" smtClean="0">
                <a:latin typeface="AdorshoLipi" pitchFamily="1" charset="0"/>
                <a:cs typeface="AdorshoLipi" pitchFamily="1" charset="0"/>
              </a:rPr>
              <a:t>যাহা</a:t>
            </a:r>
            <a:r>
              <a:rPr lang="en-US" b="1" u="sng" dirty="0" smtClean="0">
                <a:latin typeface="AdorshoLipi" pitchFamily="1" charset="0"/>
                <a:cs typeface="AdorshoLipi" pitchFamily="1" charset="0"/>
              </a:rPr>
              <a:t> </a:t>
            </a:r>
            <a:r>
              <a:rPr lang="en-US" b="1" u="sng" dirty="0" err="1" smtClean="0">
                <a:latin typeface="AdorshoLipi" pitchFamily="1" charset="0"/>
                <a:cs typeface="AdorshoLipi" pitchFamily="1" charset="0"/>
              </a:rPr>
              <a:t>শিখবে</a:t>
            </a:r>
            <a:r>
              <a:rPr lang="en-US" b="1" u="sng" dirty="0" smtClean="0">
                <a:latin typeface="AdorshoLipi" pitchFamily="1" charset="0"/>
                <a:cs typeface="AdorshoLipi" pitchFamily="1" charset="0"/>
              </a:rPr>
              <a:t> </a:t>
            </a:r>
            <a:r>
              <a:rPr lang="en-US" b="1" u="sng" dirty="0" err="1" smtClean="0">
                <a:latin typeface="AdorshoLipi" pitchFamily="1" charset="0"/>
                <a:cs typeface="AdorshoLipi" pitchFamily="1" charset="0"/>
              </a:rPr>
              <a:t>শিক্ষার্থীরাঃ</a:t>
            </a:r>
            <a:r>
              <a:rPr lang="en-US" b="1" u="sng" dirty="0" smtClean="0">
                <a:latin typeface="AdorshoLipi" pitchFamily="1" charset="0"/>
                <a:cs typeface="AdorshoLipi" pitchFamily="1" charset="0"/>
              </a:rPr>
              <a:t>--- </a:t>
            </a:r>
            <a:endParaRPr lang="as-IN" b="1" u="sng" dirty="0">
              <a:latin typeface="AdorshoLipi" pitchFamily="1" charset="0"/>
              <a:cs typeface="AdorshoLipi" pitchFamily="1" charset="0"/>
            </a:endParaRP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বর্তমান যুগ তথ্য ও যোগাযোগ প্রযুক্তির যুগ।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শিক্ষাক্ষেত্রে প্রযুক্তির ব্যবহার শিক্ষণকে আরও কার্যকর করেছে।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প্রযুক্তিনির্ভর পাঠদান শিক্ষার্থীদের আগ্রহ ও মনোযোগ বৃদ্ধি করে।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স্মার্ট শিক্ষা ব্যবস্থা গড়ে তুলতে আইসিটির বিকল্প নেই।</a:t>
            </a:r>
          </a:p>
        </p:txBody>
      </p:sp>
    </p:spTree>
    <p:extLst>
      <p:ext uri="{BB962C8B-B14F-4D97-AF65-F5344CB8AC3E}">
        <p14:creationId xmlns:p14="http://schemas.microsoft.com/office/powerpoint/2010/main" val="2286982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685800"/>
            <a:ext cx="79248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as-IN" b="1" u="sng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স্লাইড–</a:t>
            </a:r>
            <a:r>
              <a:rPr lang="en-US" b="1" u="sng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২</a:t>
            </a:r>
            <a:r>
              <a:rPr lang="as-IN" b="1" u="sng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 </a:t>
            </a:r>
            <a:r>
              <a:rPr lang="as-IN" b="1" u="sng" dirty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: তথ্য প্রযুক্তির </a:t>
            </a:r>
            <a:r>
              <a:rPr lang="as-IN" b="1" u="sng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ধারণা</a:t>
            </a:r>
            <a:r>
              <a:rPr lang="en-US" b="1" u="sng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 </a:t>
            </a:r>
            <a:endParaRPr lang="as-IN" b="1" u="sng" dirty="0">
              <a:solidFill>
                <a:srgbClr val="7030A0"/>
              </a:solidFill>
              <a:latin typeface="AdorshoLipi" pitchFamily="1" charset="0"/>
              <a:cs typeface="AdorshoLipi" pitchFamily="1" charset="0"/>
            </a:endParaRP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তথ্য সংগ্রহ, সংরক্ষণ, প্রক্রিয়াকরণ ও আদান-প্রদানের প্রযুক্তিই তথ্য প্রযুক্তি।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শিক্ষাক্ষেত্রে এর ব্যবহার:</a:t>
            </a:r>
          </a:p>
          <a:p>
            <a:pPr marL="742950" lvl="1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কম্পিউটার</a:t>
            </a:r>
          </a:p>
          <a:p>
            <a:pPr marL="742950" lvl="1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ইন্টারনেট</a:t>
            </a:r>
          </a:p>
          <a:p>
            <a:pPr marL="742950" lvl="1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স্মার্ট বোর্ড</a:t>
            </a:r>
          </a:p>
          <a:p>
            <a:pPr marL="742950" lvl="1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মাল্টিমিডিয়া</a:t>
            </a:r>
          </a:p>
          <a:p>
            <a:pPr marL="742950" lvl="1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মোবাইল অ্যাপ</a:t>
            </a:r>
          </a:p>
          <a:p>
            <a:pPr marL="742950" lvl="1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অনলাইন প্ল্যাটফর্ম</a:t>
            </a:r>
          </a:p>
        </p:txBody>
      </p:sp>
    </p:spTree>
    <p:extLst>
      <p:ext uri="{BB962C8B-B14F-4D97-AF65-F5344CB8AC3E}">
        <p14:creationId xmlns:p14="http://schemas.microsoft.com/office/powerpoint/2010/main" val="2379969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31158" y="1089505"/>
            <a:ext cx="546024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as-IN" b="1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স্লাইড–</a:t>
            </a:r>
            <a:r>
              <a:rPr lang="en-US" b="1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৩</a:t>
            </a:r>
            <a:r>
              <a:rPr lang="as-IN" b="1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 </a:t>
            </a:r>
            <a:r>
              <a:rPr lang="as-IN" b="1" dirty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: পাঠদানে তথ্য প্রযুক্তির </a:t>
            </a:r>
            <a:r>
              <a:rPr lang="as-IN" b="1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ব্যবহার</a:t>
            </a:r>
            <a:r>
              <a:rPr lang="en-US" b="1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 </a:t>
            </a:r>
            <a:endParaRPr lang="as-IN" b="1" dirty="0">
              <a:solidFill>
                <a:srgbClr val="7030A0"/>
              </a:solidFill>
              <a:latin typeface="AdorshoLipi" pitchFamily="1" charset="0"/>
              <a:cs typeface="AdorshoLipi" pitchFamily="1" charset="0"/>
            </a:endParaRP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মাল্টিমিডিয়া প্রেজেন্টেশন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শিক্ষামূলক ভিডিও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অ্যানিমেশন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ভার্চুয়াল ক্লাস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ডিজিটাল কনটেন্ট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অনলাইন কুইজ ও মূল্যায়ন</a:t>
            </a:r>
          </a:p>
        </p:txBody>
      </p:sp>
    </p:spTree>
    <p:extLst>
      <p:ext uri="{BB962C8B-B14F-4D97-AF65-F5344CB8AC3E}">
        <p14:creationId xmlns:p14="http://schemas.microsoft.com/office/powerpoint/2010/main" val="60325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76400" y="756271"/>
            <a:ext cx="5715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as-IN" b="1" u="sng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স্লাইড–</a:t>
            </a:r>
            <a:r>
              <a:rPr lang="en-US" b="1" u="sng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৪ </a:t>
            </a:r>
            <a:r>
              <a:rPr lang="as-IN" b="1" u="sng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: </a:t>
            </a:r>
            <a:r>
              <a:rPr lang="as-IN" b="1" u="sng" dirty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শিক্ষার্থীদের জন্য উপকারিতা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শেখার আগ্রহ বৃদ্ধি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সহজে বিষয়বস্তু বোঝা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সৃজনশীল চিন্তার বিকাশ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আত্মবিশ্বাস বৃদ্ধি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স্বশিক্ষার সুযোগ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দলগত কাজের দক্ষতা বৃদ্ধি</a:t>
            </a:r>
          </a:p>
        </p:txBody>
      </p:sp>
    </p:spTree>
    <p:extLst>
      <p:ext uri="{BB962C8B-B14F-4D97-AF65-F5344CB8AC3E}">
        <p14:creationId xmlns:p14="http://schemas.microsoft.com/office/powerpoint/2010/main" val="704212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15235" y="609600"/>
            <a:ext cx="5782101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s-IN" b="1" u="sng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স্লাইড–</a:t>
            </a:r>
            <a:r>
              <a:rPr lang="en-US" b="1" u="sng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৫</a:t>
            </a:r>
            <a:r>
              <a:rPr lang="as-IN" b="1" u="sng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: </a:t>
            </a:r>
            <a:r>
              <a:rPr lang="as-IN" b="1" u="sng" dirty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শিক্ষকদের জন্য উপকারিতা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আকর্ষণীয় পাঠ উপস্থাপন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সময় সাশ্রয়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সহজ মূল্যায়ন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ডিজিটাল শিক্ষাসামগ্রী ব্যবহার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শিক্ষার্থীদের অগ্রগতি পর্যবেক্ষণ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পাঠ পরিকল্পনা আরও কার্যকর করা</a:t>
            </a:r>
          </a:p>
        </p:txBody>
      </p:sp>
    </p:spTree>
    <p:extLst>
      <p:ext uri="{BB962C8B-B14F-4D97-AF65-F5344CB8AC3E}">
        <p14:creationId xmlns:p14="http://schemas.microsoft.com/office/powerpoint/2010/main" val="732482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57399" y="644732"/>
            <a:ext cx="532603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as-IN" b="1" u="sng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স্লাইড–</a:t>
            </a:r>
            <a:r>
              <a:rPr lang="en-US" b="1" u="sng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৬</a:t>
            </a:r>
            <a:r>
              <a:rPr lang="as-IN" b="1" u="sng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 </a:t>
            </a:r>
            <a:r>
              <a:rPr lang="as-IN" b="1" u="sng" dirty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: </a:t>
            </a:r>
            <a:r>
              <a:rPr lang="as-IN" b="1" u="sng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চ্যালেঞ্জ</a:t>
            </a:r>
            <a:r>
              <a:rPr lang="en-US" b="1" u="sng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 </a:t>
            </a:r>
            <a:endParaRPr lang="as-IN" b="1" u="sng" dirty="0">
              <a:solidFill>
                <a:srgbClr val="7030A0"/>
              </a:solidFill>
              <a:latin typeface="AdorshoLipi" pitchFamily="1" charset="0"/>
              <a:cs typeface="AdorshoLipi" pitchFamily="1" charset="0"/>
            </a:endParaRP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পর্যাপ্ত প্রযুক্তিগত অবকাঠামোর অভাব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ইন্টারনেট সমস্যা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বিদ্যুৎ সমস্যা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শিক্ষক প্রশিক্ষণের অভাব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প্রযুক্তি ব্যবহারে দক্ষতার ঘাটতি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q"/>
            </a:pPr>
            <a:r>
              <a:rPr lang="as-IN" dirty="0">
                <a:latin typeface="AdorshoLipi" pitchFamily="1" charset="0"/>
                <a:cs typeface="AdorshoLipi" pitchFamily="1" charset="0"/>
              </a:rPr>
              <a:t>ডিভাইসের সীমাবদ্ধতা</a:t>
            </a:r>
          </a:p>
        </p:txBody>
      </p:sp>
    </p:spTree>
    <p:extLst>
      <p:ext uri="{BB962C8B-B14F-4D97-AF65-F5344CB8AC3E}">
        <p14:creationId xmlns:p14="http://schemas.microsoft.com/office/powerpoint/2010/main" val="222142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18</TotalTime>
  <Words>241</Words>
  <Application>Microsoft Office PowerPoint</Application>
  <PresentationFormat>On-screen Show (4:3)</PresentationFormat>
  <Paragraphs>62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Concourse</vt:lpstr>
      <vt:lpstr>PowerPoint Presentation</vt:lpstr>
      <vt:lpstr>শিক্ষক পরিচিতিঃ  মোঃ গাউসুল হক সিনিয়র শিক্ষক কালিকাপুর চৌকুনী মাধ্যমিক বিদ্যালয় কয়রা, খুলনা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Gaus Sir</dc:creator>
  <cp:lastModifiedBy>Gaus Sir</cp:lastModifiedBy>
  <cp:revision>20</cp:revision>
  <dcterms:created xsi:type="dcterms:W3CDTF">2006-08-16T00:00:00Z</dcterms:created>
  <dcterms:modified xsi:type="dcterms:W3CDTF">2026-07-11T04:13:50Z</dcterms:modified>
</cp:coreProperties>
</file>