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67" r:id="rId2"/>
    <p:sldId id="256" r:id="rId3"/>
    <p:sldId id="257" r:id="rId4"/>
    <p:sldId id="258" r:id="rId5"/>
    <p:sldId id="259" r:id="rId6"/>
    <p:sldId id="260" r:id="rId7"/>
    <p:sldId id="261" r:id="rId8"/>
    <p:sldId id="262" r:id="rId9"/>
    <p:sldId id="263" r:id="rId10"/>
    <p:sldId id="264" r:id="rId11"/>
    <p:sldId id="265" r:id="rId12"/>
    <p:sldId id="268" r:id="rId13"/>
  </p:sldIdLst>
  <p:sldSz cx="12192000" cy="6858000"/>
  <p:notesSz cx="6858000" cy="12192000"/>
  <p:embeddedFontLst>
    <p:embeddedFont>
      <p:font typeface="Hind Siliguri" panose="020B0502040204020203" pitchFamily="2" charset="0"/>
      <p:regular r:id="rId15"/>
      <p:bold r:id="rId16"/>
    </p:embeddedFont>
    <p:embeddedFont>
      <p:font typeface="Inter Bold" panose="020B0604020202020204" charset="0"/>
      <p:regular r:id="rId17"/>
    </p:embeddedFont>
    <p:embeddedFont>
      <p:font typeface="Li Mehdi Ekushey Unicode" panose="02000500000000000000" pitchFamily="2" charset="0"/>
      <p:regular r:id="rId18"/>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08" d="100"/>
          <a:sy n="108" d="100"/>
        </p:scale>
        <p:origin x="120" y="1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089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AF2E9"/>
          </a:solidFill>
          <a:ln/>
        </p:spPr>
      </p:sp>
      <p:sp>
        <p:nvSpPr>
          <p:cNvPr id="3" name="Shape 1"/>
          <p:cNvSpPr/>
          <p:nvPr/>
        </p:nvSpPr>
        <p:spPr>
          <a:xfrm>
            <a:off x="0" y="0"/>
            <a:ext cx="12191695" cy="68580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1076875" y="6558991"/>
            <a:ext cx="1071843" cy="25603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9.sv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7558851" y="0"/>
            <a:ext cx="4632844" cy="6858000"/>
          </a:xfrm>
          <a:prstGeom prst="rect">
            <a:avLst/>
          </a:prstGeom>
          <a:solidFill>
            <a:srgbClr val="0B2A6B"/>
          </a:solidFill>
          <a:ln/>
        </p:spPr>
      </p:sp>
      <p:sp>
        <p:nvSpPr>
          <p:cNvPr id="3" name="Shape 1"/>
          <p:cNvSpPr/>
          <p:nvPr/>
        </p:nvSpPr>
        <p:spPr>
          <a:xfrm>
            <a:off x="6095848" y="-1714500"/>
            <a:ext cx="10287000" cy="10287000"/>
          </a:xfrm>
          <a:prstGeom prst="ellipse">
            <a:avLst/>
          </a:prstGeom>
          <a:solidFill>
            <a:srgbClr val="FFFFFF"/>
          </a:solidFill>
          <a:ln/>
        </p:spPr>
      </p:sp>
      <p:sp>
        <p:nvSpPr>
          <p:cNvPr id="4" name="Shape 2"/>
          <p:cNvSpPr/>
          <p:nvPr/>
        </p:nvSpPr>
        <p:spPr>
          <a:xfrm>
            <a:off x="8351311" y="0"/>
            <a:ext cx="3840384" cy="6858000"/>
          </a:xfrm>
          <a:prstGeom prst="rect">
            <a:avLst/>
          </a:prstGeom>
          <a:solidFill>
            <a:srgbClr val="0B2A6B"/>
          </a:solidFill>
          <a:ln/>
        </p:spPr>
      </p:sp>
      <p:sp>
        <p:nvSpPr>
          <p:cNvPr id="5" name="Shape 3"/>
          <p:cNvSpPr/>
          <p:nvPr/>
        </p:nvSpPr>
        <p:spPr>
          <a:xfrm>
            <a:off x="228600" y="228600"/>
            <a:ext cx="41148" cy="41148"/>
          </a:xfrm>
          <a:prstGeom prst="ellipse">
            <a:avLst/>
          </a:prstGeom>
          <a:solidFill>
            <a:srgbClr val="C7D6EE"/>
          </a:solidFill>
          <a:ln/>
        </p:spPr>
      </p:sp>
      <p:sp>
        <p:nvSpPr>
          <p:cNvPr id="6" name="Shape 4"/>
          <p:cNvSpPr/>
          <p:nvPr/>
        </p:nvSpPr>
        <p:spPr>
          <a:xfrm>
            <a:off x="374904" y="228600"/>
            <a:ext cx="41148" cy="41148"/>
          </a:xfrm>
          <a:prstGeom prst="ellipse">
            <a:avLst/>
          </a:prstGeom>
          <a:solidFill>
            <a:srgbClr val="C7D6EE"/>
          </a:solidFill>
          <a:ln/>
        </p:spPr>
      </p:sp>
      <p:sp>
        <p:nvSpPr>
          <p:cNvPr id="7" name="Shape 5"/>
          <p:cNvSpPr/>
          <p:nvPr/>
        </p:nvSpPr>
        <p:spPr>
          <a:xfrm>
            <a:off x="521208" y="228600"/>
            <a:ext cx="41148" cy="41148"/>
          </a:xfrm>
          <a:prstGeom prst="ellipse">
            <a:avLst/>
          </a:prstGeom>
          <a:solidFill>
            <a:srgbClr val="C7D6EE"/>
          </a:solidFill>
          <a:ln/>
        </p:spPr>
      </p:sp>
      <p:sp>
        <p:nvSpPr>
          <p:cNvPr id="8" name="Shape 6"/>
          <p:cNvSpPr/>
          <p:nvPr/>
        </p:nvSpPr>
        <p:spPr>
          <a:xfrm>
            <a:off x="667512" y="228600"/>
            <a:ext cx="41148" cy="41148"/>
          </a:xfrm>
          <a:prstGeom prst="ellipse">
            <a:avLst/>
          </a:prstGeom>
          <a:solidFill>
            <a:srgbClr val="C7D6EE"/>
          </a:solidFill>
          <a:ln/>
        </p:spPr>
      </p:sp>
      <p:sp>
        <p:nvSpPr>
          <p:cNvPr id="9" name="Shape 7"/>
          <p:cNvSpPr/>
          <p:nvPr/>
        </p:nvSpPr>
        <p:spPr>
          <a:xfrm>
            <a:off x="228600" y="374904"/>
            <a:ext cx="41148" cy="41148"/>
          </a:xfrm>
          <a:prstGeom prst="ellipse">
            <a:avLst/>
          </a:prstGeom>
          <a:solidFill>
            <a:srgbClr val="C7D6EE"/>
          </a:solidFill>
          <a:ln/>
        </p:spPr>
      </p:sp>
      <p:sp>
        <p:nvSpPr>
          <p:cNvPr id="10" name="Shape 8"/>
          <p:cNvSpPr/>
          <p:nvPr/>
        </p:nvSpPr>
        <p:spPr>
          <a:xfrm>
            <a:off x="374904" y="374904"/>
            <a:ext cx="41148" cy="41148"/>
          </a:xfrm>
          <a:prstGeom prst="ellipse">
            <a:avLst/>
          </a:prstGeom>
          <a:solidFill>
            <a:srgbClr val="C7D6EE"/>
          </a:solidFill>
          <a:ln/>
        </p:spPr>
      </p:sp>
      <p:sp>
        <p:nvSpPr>
          <p:cNvPr id="11" name="Shape 9"/>
          <p:cNvSpPr/>
          <p:nvPr/>
        </p:nvSpPr>
        <p:spPr>
          <a:xfrm>
            <a:off x="521208" y="374904"/>
            <a:ext cx="41148" cy="41148"/>
          </a:xfrm>
          <a:prstGeom prst="ellipse">
            <a:avLst/>
          </a:prstGeom>
          <a:solidFill>
            <a:srgbClr val="C7D6EE"/>
          </a:solidFill>
          <a:ln/>
        </p:spPr>
      </p:sp>
      <p:sp>
        <p:nvSpPr>
          <p:cNvPr id="12" name="Shape 10"/>
          <p:cNvSpPr/>
          <p:nvPr/>
        </p:nvSpPr>
        <p:spPr>
          <a:xfrm>
            <a:off x="667512" y="374904"/>
            <a:ext cx="41148" cy="41148"/>
          </a:xfrm>
          <a:prstGeom prst="ellipse">
            <a:avLst/>
          </a:prstGeom>
          <a:solidFill>
            <a:srgbClr val="C7D6EE"/>
          </a:solidFill>
          <a:ln/>
        </p:spPr>
      </p:sp>
      <p:sp>
        <p:nvSpPr>
          <p:cNvPr id="13" name="Shape 11"/>
          <p:cNvSpPr/>
          <p:nvPr/>
        </p:nvSpPr>
        <p:spPr>
          <a:xfrm>
            <a:off x="228600" y="521208"/>
            <a:ext cx="41148" cy="41148"/>
          </a:xfrm>
          <a:prstGeom prst="ellipse">
            <a:avLst/>
          </a:prstGeom>
          <a:solidFill>
            <a:srgbClr val="C7D6EE"/>
          </a:solidFill>
          <a:ln/>
        </p:spPr>
      </p:sp>
      <p:sp>
        <p:nvSpPr>
          <p:cNvPr id="14" name="Shape 12"/>
          <p:cNvSpPr/>
          <p:nvPr/>
        </p:nvSpPr>
        <p:spPr>
          <a:xfrm>
            <a:off x="374904" y="521208"/>
            <a:ext cx="41148" cy="41148"/>
          </a:xfrm>
          <a:prstGeom prst="ellipse">
            <a:avLst/>
          </a:prstGeom>
          <a:solidFill>
            <a:srgbClr val="C7D6EE"/>
          </a:solidFill>
          <a:ln/>
        </p:spPr>
      </p:sp>
      <p:sp>
        <p:nvSpPr>
          <p:cNvPr id="15" name="Shape 13"/>
          <p:cNvSpPr/>
          <p:nvPr/>
        </p:nvSpPr>
        <p:spPr>
          <a:xfrm>
            <a:off x="521208" y="521208"/>
            <a:ext cx="41148" cy="41148"/>
          </a:xfrm>
          <a:prstGeom prst="ellipse">
            <a:avLst/>
          </a:prstGeom>
          <a:solidFill>
            <a:srgbClr val="C7D6EE"/>
          </a:solidFill>
          <a:ln/>
        </p:spPr>
      </p:sp>
      <p:sp>
        <p:nvSpPr>
          <p:cNvPr id="16" name="Shape 14"/>
          <p:cNvSpPr/>
          <p:nvPr/>
        </p:nvSpPr>
        <p:spPr>
          <a:xfrm>
            <a:off x="667512" y="521208"/>
            <a:ext cx="41148" cy="41148"/>
          </a:xfrm>
          <a:prstGeom prst="ellipse">
            <a:avLst/>
          </a:prstGeom>
          <a:solidFill>
            <a:srgbClr val="C7D6EE"/>
          </a:solidFill>
          <a:ln/>
        </p:spPr>
      </p:sp>
      <p:sp>
        <p:nvSpPr>
          <p:cNvPr id="17" name="Shape 15"/>
          <p:cNvSpPr/>
          <p:nvPr/>
        </p:nvSpPr>
        <p:spPr>
          <a:xfrm>
            <a:off x="228600" y="667512"/>
            <a:ext cx="41148" cy="41148"/>
          </a:xfrm>
          <a:prstGeom prst="ellipse">
            <a:avLst/>
          </a:prstGeom>
          <a:solidFill>
            <a:srgbClr val="C7D6EE"/>
          </a:solidFill>
          <a:ln/>
        </p:spPr>
      </p:sp>
      <p:sp>
        <p:nvSpPr>
          <p:cNvPr id="18" name="Shape 16"/>
          <p:cNvSpPr/>
          <p:nvPr/>
        </p:nvSpPr>
        <p:spPr>
          <a:xfrm>
            <a:off x="374904" y="667512"/>
            <a:ext cx="41148" cy="41148"/>
          </a:xfrm>
          <a:prstGeom prst="ellipse">
            <a:avLst/>
          </a:prstGeom>
          <a:solidFill>
            <a:srgbClr val="C7D6EE"/>
          </a:solidFill>
          <a:ln/>
        </p:spPr>
      </p:sp>
      <p:sp>
        <p:nvSpPr>
          <p:cNvPr id="19" name="Shape 17"/>
          <p:cNvSpPr/>
          <p:nvPr/>
        </p:nvSpPr>
        <p:spPr>
          <a:xfrm>
            <a:off x="521208" y="667512"/>
            <a:ext cx="41148" cy="41148"/>
          </a:xfrm>
          <a:prstGeom prst="ellipse">
            <a:avLst/>
          </a:prstGeom>
          <a:solidFill>
            <a:srgbClr val="C7D6EE"/>
          </a:solidFill>
          <a:ln/>
        </p:spPr>
      </p:sp>
      <p:sp>
        <p:nvSpPr>
          <p:cNvPr id="20" name="Shape 18"/>
          <p:cNvSpPr/>
          <p:nvPr/>
        </p:nvSpPr>
        <p:spPr>
          <a:xfrm>
            <a:off x="667512" y="667512"/>
            <a:ext cx="41148" cy="41148"/>
          </a:xfrm>
          <a:prstGeom prst="ellipse">
            <a:avLst/>
          </a:prstGeom>
          <a:solidFill>
            <a:srgbClr val="C7D6EE"/>
          </a:solidFill>
          <a:ln/>
        </p:spPr>
      </p:sp>
      <p:sp>
        <p:nvSpPr>
          <p:cNvPr id="21" name="Shape 19"/>
          <p:cNvSpPr/>
          <p:nvPr/>
        </p:nvSpPr>
        <p:spPr>
          <a:xfrm>
            <a:off x="11475720" y="274320"/>
            <a:ext cx="41148" cy="41148"/>
          </a:xfrm>
          <a:prstGeom prst="ellipse">
            <a:avLst/>
          </a:prstGeom>
          <a:solidFill>
            <a:srgbClr val="FFFFFF"/>
          </a:solidFill>
          <a:ln/>
        </p:spPr>
      </p:sp>
      <p:sp>
        <p:nvSpPr>
          <p:cNvPr id="22" name="Shape 20"/>
          <p:cNvSpPr/>
          <p:nvPr/>
        </p:nvSpPr>
        <p:spPr>
          <a:xfrm>
            <a:off x="11622024" y="274320"/>
            <a:ext cx="41148" cy="41148"/>
          </a:xfrm>
          <a:prstGeom prst="ellipse">
            <a:avLst/>
          </a:prstGeom>
          <a:solidFill>
            <a:srgbClr val="FFFFFF"/>
          </a:solidFill>
          <a:ln/>
        </p:spPr>
      </p:sp>
      <p:sp>
        <p:nvSpPr>
          <p:cNvPr id="23" name="Shape 21"/>
          <p:cNvSpPr/>
          <p:nvPr/>
        </p:nvSpPr>
        <p:spPr>
          <a:xfrm>
            <a:off x="11768328" y="274320"/>
            <a:ext cx="41148" cy="41148"/>
          </a:xfrm>
          <a:prstGeom prst="ellipse">
            <a:avLst/>
          </a:prstGeom>
          <a:solidFill>
            <a:srgbClr val="FFFFFF"/>
          </a:solidFill>
          <a:ln/>
        </p:spPr>
      </p:sp>
      <p:sp>
        <p:nvSpPr>
          <p:cNvPr id="24" name="Shape 22"/>
          <p:cNvSpPr/>
          <p:nvPr/>
        </p:nvSpPr>
        <p:spPr>
          <a:xfrm>
            <a:off x="11914632" y="274320"/>
            <a:ext cx="41148" cy="41148"/>
          </a:xfrm>
          <a:prstGeom prst="ellipse">
            <a:avLst/>
          </a:prstGeom>
          <a:solidFill>
            <a:srgbClr val="FFFFFF"/>
          </a:solidFill>
          <a:ln/>
        </p:spPr>
      </p:sp>
      <p:sp>
        <p:nvSpPr>
          <p:cNvPr id="25" name="Shape 23"/>
          <p:cNvSpPr/>
          <p:nvPr/>
        </p:nvSpPr>
        <p:spPr>
          <a:xfrm>
            <a:off x="12060936" y="274320"/>
            <a:ext cx="41148" cy="41148"/>
          </a:xfrm>
          <a:prstGeom prst="ellipse">
            <a:avLst/>
          </a:prstGeom>
          <a:solidFill>
            <a:srgbClr val="FFFFFF"/>
          </a:solidFill>
          <a:ln/>
        </p:spPr>
      </p:sp>
      <p:sp>
        <p:nvSpPr>
          <p:cNvPr id="26" name="Shape 24"/>
          <p:cNvSpPr/>
          <p:nvPr/>
        </p:nvSpPr>
        <p:spPr>
          <a:xfrm>
            <a:off x="11475720" y="420624"/>
            <a:ext cx="41148" cy="41148"/>
          </a:xfrm>
          <a:prstGeom prst="ellipse">
            <a:avLst/>
          </a:prstGeom>
          <a:solidFill>
            <a:srgbClr val="FFFFFF"/>
          </a:solidFill>
          <a:ln/>
        </p:spPr>
      </p:sp>
      <p:sp>
        <p:nvSpPr>
          <p:cNvPr id="27" name="Shape 25"/>
          <p:cNvSpPr/>
          <p:nvPr/>
        </p:nvSpPr>
        <p:spPr>
          <a:xfrm>
            <a:off x="11622024" y="420624"/>
            <a:ext cx="41148" cy="41148"/>
          </a:xfrm>
          <a:prstGeom prst="ellipse">
            <a:avLst/>
          </a:prstGeom>
          <a:solidFill>
            <a:srgbClr val="FFFFFF"/>
          </a:solidFill>
          <a:ln/>
        </p:spPr>
      </p:sp>
      <p:sp>
        <p:nvSpPr>
          <p:cNvPr id="28" name="Shape 26"/>
          <p:cNvSpPr/>
          <p:nvPr/>
        </p:nvSpPr>
        <p:spPr>
          <a:xfrm>
            <a:off x="11768328" y="420624"/>
            <a:ext cx="41148" cy="41148"/>
          </a:xfrm>
          <a:prstGeom prst="ellipse">
            <a:avLst/>
          </a:prstGeom>
          <a:solidFill>
            <a:srgbClr val="FFFFFF"/>
          </a:solidFill>
          <a:ln/>
        </p:spPr>
      </p:sp>
      <p:sp>
        <p:nvSpPr>
          <p:cNvPr id="29" name="Shape 27"/>
          <p:cNvSpPr/>
          <p:nvPr/>
        </p:nvSpPr>
        <p:spPr>
          <a:xfrm>
            <a:off x="11914632" y="420624"/>
            <a:ext cx="41148" cy="41148"/>
          </a:xfrm>
          <a:prstGeom prst="ellipse">
            <a:avLst/>
          </a:prstGeom>
          <a:solidFill>
            <a:srgbClr val="FFFFFF"/>
          </a:solidFill>
          <a:ln/>
        </p:spPr>
      </p:sp>
      <p:sp>
        <p:nvSpPr>
          <p:cNvPr id="30" name="Shape 28"/>
          <p:cNvSpPr/>
          <p:nvPr/>
        </p:nvSpPr>
        <p:spPr>
          <a:xfrm>
            <a:off x="12060936" y="420624"/>
            <a:ext cx="41148" cy="41148"/>
          </a:xfrm>
          <a:prstGeom prst="ellipse">
            <a:avLst/>
          </a:prstGeom>
          <a:solidFill>
            <a:srgbClr val="FFFFFF"/>
          </a:solidFill>
          <a:ln/>
        </p:spPr>
      </p:sp>
      <p:sp>
        <p:nvSpPr>
          <p:cNvPr id="31" name="Shape 29"/>
          <p:cNvSpPr/>
          <p:nvPr/>
        </p:nvSpPr>
        <p:spPr>
          <a:xfrm>
            <a:off x="11475720" y="566928"/>
            <a:ext cx="41148" cy="41148"/>
          </a:xfrm>
          <a:prstGeom prst="ellipse">
            <a:avLst/>
          </a:prstGeom>
          <a:solidFill>
            <a:srgbClr val="FFFFFF"/>
          </a:solidFill>
          <a:ln/>
        </p:spPr>
      </p:sp>
      <p:sp>
        <p:nvSpPr>
          <p:cNvPr id="32" name="Shape 30"/>
          <p:cNvSpPr/>
          <p:nvPr/>
        </p:nvSpPr>
        <p:spPr>
          <a:xfrm>
            <a:off x="11622024" y="566928"/>
            <a:ext cx="41148" cy="41148"/>
          </a:xfrm>
          <a:prstGeom prst="ellipse">
            <a:avLst/>
          </a:prstGeom>
          <a:solidFill>
            <a:srgbClr val="FFFFFF"/>
          </a:solidFill>
          <a:ln/>
        </p:spPr>
      </p:sp>
      <p:sp>
        <p:nvSpPr>
          <p:cNvPr id="33" name="Shape 31"/>
          <p:cNvSpPr/>
          <p:nvPr/>
        </p:nvSpPr>
        <p:spPr>
          <a:xfrm>
            <a:off x="11768328" y="566928"/>
            <a:ext cx="41148" cy="41148"/>
          </a:xfrm>
          <a:prstGeom prst="ellipse">
            <a:avLst/>
          </a:prstGeom>
          <a:solidFill>
            <a:srgbClr val="FFFFFF"/>
          </a:solidFill>
          <a:ln/>
        </p:spPr>
      </p:sp>
      <p:sp>
        <p:nvSpPr>
          <p:cNvPr id="34" name="Shape 32"/>
          <p:cNvSpPr/>
          <p:nvPr/>
        </p:nvSpPr>
        <p:spPr>
          <a:xfrm>
            <a:off x="11914632" y="566928"/>
            <a:ext cx="41148" cy="41148"/>
          </a:xfrm>
          <a:prstGeom prst="ellipse">
            <a:avLst/>
          </a:prstGeom>
          <a:solidFill>
            <a:srgbClr val="FFFFFF"/>
          </a:solidFill>
          <a:ln/>
        </p:spPr>
      </p:sp>
      <p:sp>
        <p:nvSpPr>
          <p:cNvPr id="35" name="Shape 33"/>
          <p:cNvSpPr/>
          <p:nvPr/>
        </p:nvSpPr>
        <p:spPr>
          <a:xfrm>
            <a:off x="12060936" y="566928"/>
            <a:ext cx="41148" cy="41148"/>
          </a:xfrm>
          <a:prstGeom prst="ellipse">
            <a:avLst/>
          </a:prstGeom>
          <a:solidFill>
            <a:srgbClr val="FFFFFF"/>
          </a:solidFill>
          <a:ln/>
        </p:spPr>
      </p:sp>
      <p:sp>
        <p:nvSpPr>
          <p:cNvPr id="36" name="Shape 34"/>
          <p:cNvSpPr/>
          <p:nvPr/>
        </p:nvSpPr>
        <p:spPr>
          <a:xfrm>
            <a:off x="2331720" y="320040"/>
            <a:ext cx="1417320" cy="384048"/>
          </a:xfrm>
          <a:prstGeom prst="roundRect">
            <a:avLst>
              <a:gd name="adj" fmla="val 19048"/>
            </a:avLst>
          </a:prstGeom>
          <a:solidFill>
            <a:srgbClr val="0B2A6B"/>
          </a:solidFill>
          <a:ln/>
        </p:spPr>
      </p:sp>
      <p:sp>
        <p:nvSpPr>
          <p:cNvPr id="37" name="Text 35"/>
          <p:cNvSpPr/>
          <p:nvPr/>
        </p:nvSpPr>
        <p:spPr>
          <a:xfrm>
            <a:off x="2331720" y="320040"/>
            <a:ext cx="1417320" cy="384048"/>
          </a:xfrm>
          <a:prstGeom prst="rect">
            <a:avLst/>
          </a:prstGeom>
          <a:noFill/>
          <a:ln/>
        </p:spPr>
        <p:txBody>
          <a:bodyPr wrap="square" lIns="0" tIns="0" rIns="0" bIns="0" rtlCol="0" anchor="ctr"/>
          <a:lstStyle/>
          <a:p>
            <a:pPr marL="0" indent="0" algn="ctr">
              <a:buNone/>
            </a:pPr>
            <a:r>
              <a:rPr lang="en-US" sz="1400" b="1" dirty="0">
                <a:solidFill>
                  <a:srgbClr val="FFFFFF"/>
                </a:solidFill>
                <a:latin typeface="Hind Siliguri" pitchFamily="34" charset="0"/>
                <a:ea typeface="Hind Siliguri" pitchFamily="34" charset="-122"/>
                <a:cs typeface="Hind Siliguri" pitchFamily="34" charset="-120"/>
              </a:rPr>
              <a:t>উপস্থাপনা</a:t>
            </a:r>
            <a:endParaRPr lang="en-US" sz="1400" dirty="0"/>
          </a:p>
        </p:txBody>
      </p:sp>
      <p:sp>
        <p:nvSpPr>
          <p:cNvPr id="38" name="Shape 36"/>
          <p:cNvSpPr/>
          <p:nvPr/>
        </p:nvSpPr>
        <p:spPr>
          <a:xfrm>
            <a:off x="1234440" y="512064"/>
            <a:ext cx="960120" cy="0"/>
          </a:xfrm>
          <a:prstGeom prst="line">
            <a:avLst/>
          </a:prstGeom>
          <a:noFill/>
          <a:ln w="19050">
            <a:solidFill>
              <a:srgbClr val="1E56C4"/>
            </a:solidFill>
            <a:prstDash val="solid"/>
          </a:ln>
        </p:spPr>
      </p:sp>
      <p:sp>
        <p:nvSpPr>
          <p:cNvPr id="39" name="Shape 37"/>
          <p:cNvSpPr/>
          <p:nvPr/>
        </p:nvSpPr>
        <p:spPr>
          <a:xfrm>
            <a:off x="3886200" y="512064"/>
            <a:ext cx="960120" cy="0"/>
          </a:xfrm>
          <a:prstGeom prst="line">
            <a:avLst/>
          </a:prstGeom>
          <a:noFill/>
          <a:ln w="19050">
            <a:solidFill>
              <a:srgbClr val="1E56C4"/>
            </a:solidFill>
            <a:prstDash val="solid"/>
          </a:ln>
        </p:spPr>
      </p:sp>
      <p:sp>
        <p:nvSpPr>
          <p:cNvPr id="40" name="Shape 38"/>
          <p:cNvSpPr/>
          <p:nvPr/>
        </p:nvSpPr>
        <p:spPr>
          <a:xfrm>
            <a:off x="1170432" y="489204"/>
            <a:ext cx="45720" cy="45720"/>
          </a:xfrm>
          <a:prstGeom prst="ellipse">
            <a:avLst/>
          </a:prstGeom>
          <a:solidFill>
            <a:srgbClr val="1E56C4"/>
          </a:solidFill>
          <a:ln/>
        </p:spPr>
      </p:sp>
      <p:sp>
        <p:nvSpPr>
          <p:cNvPr id="41" name="Shape 39"/>
          <p:cNvSpPr/>
          <p:nvPr/>
        </p:nvSpPr>
        <p:spPr>
          <a:xfrm>
            <a:off x="4818888" y="489204"/>
            <a:ext cx="45720" cy="45720"/>
          </a:xfrm>
          <a:prstGeom prst="ellipse">
            <a:avLst/>
          </a:prstGeom>
          <a:solidFill>
            <a:srgbClr val="1E56C4"/>
          </a:solidFill>
          <a:ln/>
        </p:spPr>
      </p:sp>
      <p:sp>
        <p:nvSpPr>
          <p:cNvPr id="42" name="Text 40"/>
          <p:cNvSpPr/>
          <p:nvPr/>
        </p:nvSpPr>
        <p:spPr>
          <a:xfrm>
            <a:off x="457200" y="822960"/>
            <a:ext cx="7315200" cy="685800"/>
          </a:xfrm>
          <a:prstGeom prst="rect">
            <a:avLst/>
          </a:prstGeom>
          <a:noFill/>
          <a:ln/>
        </p:spPr>
        <p:txBody>
          <a:bodyPr wrap="square" lIns="0" tIns="0" rIns="0" bIns="0" rtlCol="0" anchor="ctr"/>
          <a:lstStyle/>
          <a:p>
            <a:pPr marL="0" indent="0" algn="l">
              <a:buNone/>
            </a:pPr>
            <a:r>
              <a:rPr lang="en-US" sz="3200" b="1" dirty="0" err="1">
                <a:solidFill>
                  <a:srgbClr val="1E56C4"/>
                </a:solidFill>
                <a:latin typeface="Hind Siliguri" pitchFamily="34" charset="0"/>
                <a:cs typeface="Hind Siliguri" pitchFamily="34" charset="-120"/>
              </a:rPr>
              <a:t>জলবায়ু</a:t>
            </a:r>
            <a:r>
              <a:rPr lang="en-US" sz="3200" b="1" dirty="0">
                <a:solidFill>
                  <a:srgbClr val="1E56C4"/>
                </a:solidFill>
                <a:latin typeface="Hind Siliguri" pitchFamily="34" charset="0"/>
                <a:cs typeface="Hind Siliguri" pitchFamily="34" charset="-120"/>
              </a:rPr>
              <a:t> </a:t>
            </a:r>
            <a:r>
              <a:rPr lang="en-US" sz="3200" b="1" dirty="0" err="1">
                <a:solidFill>
                  <a:srgbClr val="1E56C4"/>
                </a:solidFill>
                <a:latin typeface="Hind Siliguri" pitchFamily="34" charset="0"/>
                <a:cs typeface="Hind Siliguri" pitchFamily="34" charset="-120"/>
              </a:rPr>
              <a:t>পরিবর্তনজনিত</a:t>
            </a:r>
            <a:r>
              <a:rPr lang="en-US" sz="3200" b="1" dirty="0">
                <a:solidFill>
                  <a:srgbClr val="1E56C4"/>
                </a:solidFill>
                <a:latin typeface="Hind Siliguri" pitchFamily="34" charset="0"/>
                <a:cs typeface="Hind Siliguri" pitchFamily="34" charset="-120"/>
              </a:rPr>
              <a:t> </a:t>
            </a:r>
            <a:r>
              <a:rPr lang="en-US" sz="3200" b="1" dirty="0" err="1">
                <a:solidFill>
                  <a:srgbClr val="1E56C4"/>
                </a:solidFill>
                <a:latin typeface="Hind Siliguri" pitchFamily="34" charset="0"/>
                <a:cs typeface="Hind Siliguri" pitchFamily="34" charset="-120"/>
              </a:rPr>
              <a:t>দুর্যোগ</a:t>
            </a:r>
            <a:r>
              <a:rPr lang="en-US" sz="3200" b="1" dirty="0">
                <a:solidFill>
                  <a:srgbClr val="1E56C4"/>
                </a:solidFill>
                <a:latin typeface="Hind Siliguri" pitchFamily="34" charset="0"/>
                <a:cs typeface="Hind Siliguri" pitchFamily="34" charset="-120"/>
              </a:rPr>
              <a:t> </a:t>
            </a:r>
            <a:r>
              <a:rPr lang="en-US" sz="3200" b="1" dirty="0" err="1">
                <a:solidFill>
                  <a:srgbClr val="1E56C4"/>
                </a:solidFill>
                <a:latin typeface="Hind Siliguri" pitchFamily="34" charset="0"/>
                <a:cs typeface="Hind Siliguri" pitchFamily="34" charset="-120"/>
              </a:rPr>
              <a:t>মোকাবেলা</a:t>
            </a:r>
            <a:r>
              <a:rPr lang="en-US" sz="3200" b="1" dirty="0">
                <a:solidFill>
                  <a:srgbClr val="1E56C4"/>
                </a:solidFill>
                <a:latin typeface="Hind Siliguri" pitchFamily="34" charset="0"/>
                <a:cs typeface="Hind Siliguri" pitchFamily="34" charset="-120"/>
              </a:rPr>
              <a:t>  </a:t>
            </a:r>
            <a:endParaRPr lang="en-US" sz="3200" dirty="0"/>
          </a:p>
        </p:txBody>
      </p:sp>
      <p:sp>
        <p:nvSpPr>
          <p:cNvPr id="43" name="Text 41"/>
          <p:cNvSpPr/>
          <p:nvPr/>
        </p:nvSpPr>
        <p:spPr>
          <a:xfrm>
            <a:off x="721088" y="1444752"/>
            <a:ext cx="4638583" cy="640080"/>
          </a:xfrm>
          <a:prstGeom prst="rect">
            <a:avLst/>
          </a:prstGeom>
          <a:noFill/>
          <a:ln/>
        </p:spPr>
        <p:txBody>
          <a:bodyPr wrap="square" lIns="0" tIns="0" rIns="0" bIns="0" rtlCol="0" anchor="ctr"/>
          <a:lstStyle/>
          <a:p>
            <a:pPr marL="0" indent="0" algn="l">
              <a:buNone/>
            </a:pPr>
            <a:r>
              <a:rPr lang="en-US" sz="3200" b="1" dirty="0">
                <a:solidFill>
                  <a:srgbClr val="FF0000"/>
                </a:solidFill>
                <a:latin typeface="Hind Siliguri" pitchFamily="34" charset="0"/>
                <a:cs typeface="Hind Siliguri" pitchFamily="34" charset="-120"/>
              </a:rPr>
              <a:t>ও </a:t>
            </a:r>
            <a:r>
              <a:rPr lang="en-US" sz="3200" b="1" dirty="0" err="1">
                <a:solidFill>
                  <a:srgbClr val="FF0000"/>
                </a:solidFill>
                <a:latin typeface="Hind Siliguri" pitchFamily="34" charset="0"/>
                <a:cs typeface="Hind Siliguri" pitchFamily="34" charset="-120"/>
              </a:rPr>
              <a:t>ঝুঁকি</a:t>
            </a:r>
            <a:r>
              <a:rPr lang="en-US" sz="3200" b="1" dirty="0">
                <a:solidFill>
                  <a:srgbClr val="FF0000"/>
                </a:solidFill>
                <a:latin typeface="Hind Siliguri" pitchFamily="34" charset="0"/>
                <a:cs typeface="Hind Siliguri" pitchFamily="34" charset="-120"/>
              </a:rPr>
              <a:t> </a:t>
            </a:r>
            <a:r>
              <a:rPr lang="en-US" sz="3200" b="1" dirty="0" err="1">
                <a:solidFill>
                  <a:srgbClr val="FF0000"/>
                </a:solidFill>
                <a:latin typeface="Hind Siliguri" pitchFamily="34" charset="0"/>
                <a:cs typeface="Hind Siliguri" pitchFamily="34" charset="-120"/>
              </a:rPr>
              <a:t>হ্রাস</a:t>
            </a:r>
            <a:r>
              <a:rPr lang="en-US" sz="3200" b="1" dirty="0">
                <a:solidFill>
                  <a:srgbClr val="FF0000"/>
                </a:solidFill>
                <a:latin typeface="Hind Siliguri" pitchFamily="34" charset="0"/>
                <a:cs typeface="Hind Siliguri" pitchFamily="34" charset="-120"/>
              </a:rPr>
              <a:t> </a:t>
            </a:r>
            <a:endParaRPr lang="en-US" sz="3200" dirty="0">
              <a:solidFill>
                <a:srgbClr val="FF0000"/>
              </a:solidFill>
            </a:endParaRPr>
          </a:p>
        </p:txBody>
      </p:sp>
      <p:sp>
        <p:nvSpPr>
          <p:cNvPr id="44" name="Text 42"/>
          <p:cNvSpPr/>
          <p:nvPr/>
        </p:nvSpPr>
        <p:spPr>
          <a:xfrm>
            <a:off x="457200" y="2121408"/>
            <a:ext cx="7315200" cy="365760"/>
          </a:xfrm>
          <a:prstGeom prst="rect">
            <a:avLst/>
          </a:prstGeom>
          <a:noFill/>
          <a:ln/>
        </p:spPr>
        <p:txBody>
          <a:bodyPr wrap="square" lIns="0" tIns="0" rIns="0" bIns="0" rtlCol="0" anchor="ctr"/>
          <a:lstStyle/>
          <a:p>
            <a:pPr marL="0" indent="0" algn="l">
              <a:buNone/>
            </a:pPr>
            <a:r>
              <a:rPr lang="en-US" sz="1500" dirty="0">
                <a:solidFill>
                  <a:srgbClr val="333333"/>
                </a:solidFill>
                <a:latin typeface="Li Mehdi Ekushey Unicode" panose="02000500000000000000" pitchFamily="2" charset="0"/>
                <a:ea typeface="Hind Siliguri" pitchFamily="34" charset="-122"/>
                <a:cs typeface="Li Mehdi Ekushey Unicode" panose="02000500000000000000" pitchFamily="2" charset="0"/>
              </a:rPr>
              <a:t>এ </a:t>
            </a:r>
            <a:r>
              <a:rPr lang="en-US" sz="1500" dirty="0" err="1">
                <a:solidFill>
                  <a:srgbClr val="333333"/>
                </a:solidFill>
                <a:latin typeface="Li Mehdi Ekushey Unicode" panose="02000500000000000000" pitchFamily="2" charset="0"/>
                <a:ea typeface="Hind Siliguri" pitchFamily="34" charset="-122"/>
                <a:cs typeface="Li Mehdi Ekushey Unicode" panose="02000500000000000000" pitchFamily="2" charset="0"/>
              </a:rPr>
              <a:t>বিশ্বকে</a:t>
            </a:r>
            <a:r>
              <a:rPr lang="en-US" sz="1500" dirty="0">
                <a:solidFill>
                  <a:srgbClr val="333333"/>
                </a:solidFill>
                <a:latin typeface="Li Mehdi Ekushey Unicode" panose="02000500000000000000" pitchFamily="2" charset="0"/>
                <a:ea typeface="Hind Siliguri" pitchFamily="34" charset="-122"/>
                <a:cs typeface="Li Mehdi Ekushey Unicode" panose="02000500000000000000" pitchFamily="2" charset="0"/>
              </a:rPr>
              <a:t> এ </a:t>
            </a:r>
            <a:r>
              <a:rPr lang="en-US" sz="1500" dirty="0" err="1">
                <a:solidFill>
                  <a:srgbClr val="333333"/>
                </a:solidFill>
                <a:latin typeface="Li Mehdi Ekushey Unicode" panose="02000500000000000000" pitchFamily="2" charset="0"/>
                <a:ea typeface="Hind Siliguri" pitchFamily="34" charset="-122"/>
                <a:cs typeface="Li Mehdi Ekushey Unicode" panose="02000500000000000000" pitchFamily="2" charset="0"/>
              </a:rPr>
              <a:t>শিশুর</a:t>
            </a:r>
            <a:r>
              <a:rPr lang="en-US" sz="1500" dirty="0">
                <a:solidFill>
                  <a:srgbClr val="333333"/>
                </a:solidFill>
                <a:latin typeface="Li Mehdi Ekushey Unicode" panose="02000500000000000000" pitchFamily="2" charset="0"/>
                <a:ea typeface="Hind Siliguri" pitchFamily="34" charset="-122"/>
                <a:cs typeface="Li Mehdi Ekushey Unicode" panose="02000500000000000000" pitchFamily="2" charset="0"/>
              </a:rPr>
              <a:t> </a:t>
            </a:r>
            <a:r>
              <a:rPr lang="en-US" sz="1500" dirty="0" err="1">
                <a:solidFill>
                  <a:srgbClr val="333333"/>
                </a:solidFill>
                <a:latin typeface="Li Mehdi Ekushey Unicode" panose="02000500000000000000" pitchFamily="2" charset="0"/>
                <a:ea typeface="Hind Siliguri" pitchFamily="34" charset="-122"/>
                <a:cs typeface="Li Mehdi Ekushey Unicode" panose="02000500000000000000" pitchFamily="2" charset="0"/>
              </a:rPr>
              <a:t>বাসযোগ্য</a:t>
            </a:r>
            <a:r>
              <a:rPr lang="en-US" sz="1500" dirty="0">
                <a:solidFill>
                  <a:srgbClr val="333333"/>
                </a:solidFill>
                <a:latin typeface="Li Mehdi Ekushey Unicode" panose="02000500000000000000" pitchFamily="2" charset="0"/>
                <a:ea typeface="Hind Siliguri" pitchFamily="34" charset="-122"/>
                <a:cs typeface="Li Mehdi Ekushey Unicode" panose="02000500000000000000" pitchFamily="2" charset="0"/>
              </a:rPr>
              <a:t> </a:t>
            </a:r>
            <a:r>
              <a:rPr lang="en-US" sz="1500" dirty="0" err="1">
                <a:solidFill>
                  <a:srgbClr val="333333"/>
                </a:solidFill>
                <a:latin typeface="Li Mehdi Ekushey Unicode" panose="02000500000000000000" pitchFamily="2" charset="0"/>
                <a:ea typeface="Hind Siliguri" pitchFamily="34" charset="-122"/>
                <a:cs typeface="Li Mehdi Ekushey Unicode" panose="02000500000000000000" pitchFamily="2" charset="0"/>
              </a:rPr>
              <a:t>করে</a:t>
            </a:r>
            <a:r>
              <a:rPr lang="en-US" sz="1500" dirty="0">
                <a:solidFill>
                  <a:srgbClr val="333333"/>
                </a:solidFill>
                <a:latin typeface="Li Mehdi Ekushey Unicode" panose="02000500000000000000" pitchFamily="2" charset="0"/>
                <a:ea typeface="Hind Siliguri" pitchFamily="34" charset="-122"/>
                <a:cs typeface="Li Mehdi Ekushey Unicode" panose="02000500000000000000" pitchFamily="2" charset="0"/>
              </a:rPr>
              <a:t> </a:t>
            </a:r>
            <a:r>
              <a:rPr lang="en-US" sz="1500" dirty="0" err="1">
                <a:solidFill>
                  <a:srgbClr val="333333"/>
                </a:solidFill>
                <a:latin typeface="Li Mehdi Ekushey Unicode" panose="02000500000000000000" pitchFamily="2" charset="0"/>
                <a:ea typeface="Hind Siliguri" pitchFamily="34" charset="-122"/>
                <a:cs typeface="Li Mehdi Ekushey Unicode" panose="02000500000000000000" pitchFamily="2" charset="0"/>
              </a:rPr>
              <a:t>যাব</a:t>
            </a:r>
            <a:r>
              <a:rPr lang="en-US" sz="1500" dirty="0">
                <a:solidFill>
                  <a:srgbClr val="333333"/>
                </a:solidFill>
                <a:latin typeface="Li Mehdi Ekushey Unicode" panose="02000500000000000000" pitchFamily="2" charset="0"/>
                <a:ea typeface="Hind Siliguri" pitchFamily="34" charset="-122"/>
                <a:cs typeface="Li Mehdi Ekushey Unicode" panose="02000500000000000000" pitchFamily="2" charset="0"/>
              </a:rPr>
              <a:t> </a:t>
            </a:r>
            <a:r>
              <a:rPr lang="en-US" sz="1500" dirty="0" err="1">
                <a:solidFill>
                  <a:srgbClr val="333333"/>
                </a:solidFill>
                <a:latin typeface="Li Mehdi Ekushey Unicode" panose="02000500000000000000" pitchFamily="2" charset="0"/>
                <a:ea typeface="Hind Siliguri" pitchFamily="34" charset="-122"/>
                <a:cs typeface="Li Mehdi Ekushey Unicode" panose="02000500000000000000" pitchFamily="2" charset="0"/>
              </a:rPr>
              <a:t>আমি</a:t>
            </a:r>
            <a:r>
              <a:rPr lang="en-US" sz="1500" dirty="0">
                <a:solidFill>
                  <a:srgbClr val="333333"/>
                </a:solidFill>
                <a:latin typeface="Li Mehdi Ekushey Unicode" panose="02000500000000000000" pitchFamily="2" charset="0"/>
                <a:ea typeface="Hind Siliguri" pitchFamily="34" charset="-122"/>
                <a:cs typeface="Li Mehdi Ekushey Unicode" panose="02000500000000000000" pitchFamily="2" charset="0"/>
              </a:rPr>
              <a:t>, </a:t>
            </a:r>
            <a:r>
              <a:rPr lang="en-US" sz="1500" dirty="0" err="1">
                <a:solidFill>
                  <a:srgbClr val="333333"/>
                </a:solidFill>
                <a:latin typeface="Li Mehdi Ekushey Unicode" panose="02000500000000000000" pitchFamily="2" charset="0"/>
                <a:ea typeface="Hind Siliguri" pitchFamily="34" charset="-122"/>
                <a:cs typeface="Li Mehdi Ekushey Unicode" panose="02000500000000000000" pitchFamily="2" charset="0"/>
              </a:rPr>
              <a:t>নবজাতকের</a:t>
            </a:r>
            <a:r>
              <a:rPr lang="en-US" sz="1500" dirty="0">
                <a:solidFill>
                  <a:srgbClr val="333333"/>
                </a:solidFill>
                <a:latin typeface="Li Mehdi Ekushey Unicode" panose="02000500000000000000" pitchFamily="2" charset="0"/>
                <a:ea typeface="Hind Siliguri" pitchFamily="34" charset="-122"/>
                <a:cs typeface="Li Mehdi Ekushey Unicode" panose="02000500000000000000" pitchFamily="2" charset="0"/>
              </a:rPr>
              <a:t> </a:t>
            </a:r>
            <a:r>
              <a:rPr lang="en-US" sz="1500" dirty="0" err="1">
                <a:solidFill>
                  <a:srgbClr val="333333"/>
                </a:solidFill>
                <a:latin typeface="Li Mehdi Ekushey Unicode" panose="02000500000000000000" pitchFamily="2" charset="0"/>
                <a:ea typeface="Hind Siliguri" pitchFamily="34" charset="-122"/>
                <a:cs typeface="Li Mehdi Ekushey Unicode" panose="02000500000000000000" pitchFamily="2" charset="0"/>
              </a:rPr>
              <a:t>কাছে</a:t>
            </a:r>
            <a:r>
              <a:rPr lang="en-US" sz="1500" dirty="0">
                <a:solidFill>
                  <a:srgbClr val="333333"/>
                </a:solidFill>
                <a:latin typeface="Li Mehdi Ekushey Unicode" panose="02000500000000000000" pitchFamily="2" charset="0"/>
                <a:ea typeface="Hind Siliguri" pitchFamily="34" charset="-122"/>
                <a:cs typeface="Li Mehdi Ekushey Unicode" panose="02000500000000000000" pitchFamily="2" charset="0"/>
              </a:rPr>
              <a:t> এ </a:t>
            </a:r>
            <a:r>
              <a:rPr lang="en-US" sz="1500" dirty="0" err="1">
                <a:solidFill>
                  <a:srgbClr val="333333"/>
                </a:solidFill>
                <a:latin typeface="Li Mehdi Ekushey Unicode" panose="02000500000000000000" pitchFamily="2" charset="0"/>
                <a:ea typeface="Hind Siliguri" pitchFamily="34" charset="-122"/>
                <a:cs typeface="Li Mehdi Ekushey Unicode" panose="02000500000000000000" pitchFamily="2" charset="0"/>
              </a:rPr>
              <a:t>আমার</a:t>
            </a:r>
            <a:r>
              <a:rPr lang="en-US" sz="1500" dirty="0">
                <a:solidFill>
                  <a:srgbClr val="333333"/>
                </a:solidFill>
                <a:latin typeface="Li Mehdi Ekushey Unicode" panose="02000500000000000000" pitchFamily="2" charset="0"/>
                <a:ea typeface="Hind Siliguri" pitchFamily="34" charset="-122"/>
                <a:cs typeface="Li Mehdi Ekushey Unicode" panose="02000500000000000000" pitchFamily="2" charset="0"/>
              </a:rPr>
              <a:t> </a:t>
            </a:r>
            <a:r>
              <a:rPr lang="en-US" sz="1500" dirty="0" err="1">
                <a:solidFill>
                  <a:srgbClr val="333333"/>
                </a:solidFill>
                <a:latin typeface="Li Mehdi Ekushey Unicode" panose="02000500000000000000" pitchFamily="2" charset="0"/>
                <a:ea typeface="Hind Siliguri" pitchFamily="34" charset="-122"/>
                <a:cs typeface="Li Mehdi Ekushey Unicode" panose="02000500000000000000" pitchFamily="2" charset="0"/>
              </a:rPr>
              <a:t>দৃঢ়</a:t>
            </a:r>
            <a:r>
              <a:rPr lang="en-US" sz="1500" dirty="0">
                <a:solidFill>
                  <a:srgbClr val="333333"/>
                </a:solidFill>
                <a:latin typeface="Li Mehdi Ekushey Unicode" panose="02000500000000000000" pitchFamily="2" charset="0"/>
                <a:ea typeface="Hind Siliguri" pitchFamily="34" charset="-122"/>
                <a:cs typeface="Li Mehdi Ekushey Unicode" panose="02000500000000000000" pitchFamily="2" charset="0"/>
              </a:rPr>
              <a:t> </a:t>
            </a:r>
            <a:r>
              <a:rPr lang="en-US" sz="1500" dirty="0" err="1">
                <a:solidFill>
                  <a:srgbClr val="333333"/>
                </a:solidFill>
                <a:latin typeface="Li Mehdi Ekushey Unicode" panose="02000500000000000000" pitchFamily="2" charset="0"/>
                <a:ea typeface="Hind Siliguri" pitchFamily="34" charset="-122"/>
                <a:cs typeface="Li Mehdi Ekushey Unicode" panose="02000500000000000000" pitchFamily="2" charset="0"/>
              </a:rPr>
              <a:t>অঙ্গীকার</a:t>
            </a:r>
            <a:r>
              <a:rPr lang="en-US" sz="1500" dirty="0">
                <a:solidFill>
                  <a:srgbClr val="333333"/>
                </a:solidFill>
                <a:latin typeface="Li Mehdi Ekushey Unicode" panose="02000500000000000000" pitchFamily="2" charset="0"/>
                <a:ea typeface="Hind Siliguri" pitchFamily="34" charset="-122"/>
                <a:cs typeface="Li Mehdi Ekushey Unicode" panose="02000500000000000000" pitchFamily="2" charset="0"/>
              </a:rPr>
              <a:t>।</a:t>
            </a:r>
            <a:endParaRPr lang="en-US" sz="1500" dirty="0">
              <a:latin typeface="Li Mehdi Ekushey Unicode" panose="02000500000000000000" pitchFamily="2" charset="0"/>
              <a:cs typeface="Li Mehdi Ekushey Unicode" panose="02000500000000000000" pitchFamily="2" charset="0"/>
            </a:endParaRPr>
          </a:p>
        </p:txBody>
      </p:sp>
      <p:sp>
        <p:nvSpPr>
          <p:cNvPr id="45" name="Shape 43"/>
          <p:cNvSpPr/>
          <p:nvPr/>
        </p:nvSpPr>
        <p:spPr>
          <a:xfrm>
            <a:off x="2331720" y="2606040"/>
            <a:ext cx="1005840" cy="0"/>
          </a:xfrm>
          <a:prstGeom prst="line">
            <a:avLst/>
          </a:prstGeom>
          <a:noFill/>
          <a:ln w="15875">
            <a:solidFill>
              <a:srgbClr val="1E56C4"/>
            </a:solidFill>
            <a:prstDash val="solid"/>
          </a:ln>
        </p:spPr>
      </p:sp>
      <p:sp>
        <p:nvSpPr>
          <p:cNvPr id="46" name="Shape 44"/>
          <p:cNvSpPr/>
          <p:nvPr/>
        </p:nvSpPr>
        <p:spPr>
          <a:xfrm>
            <a:off x="3401568" y="2583180"/>
            <a:ext cx="45720" cy="45720"/>
          </a:xfrm>
          <a:prstGeom prst="ellipse">
            <a:avLst/>
          </a:prstGeom>
          <a:solidFill>
            <a:srgbClr val="1E56C4"/>
          </a:solidFill>
          <a:ln/>
        </p:spPr>
      </p:sp>
      <p:sp>
        <p:nvSpPr>
          <p:cNvPr id="47" name="Shape 45"/>
          <p:cNvSpPr/>
          <p:nvPr/>
        </p:nvSpPr>
        <p:spPr>
          <a:xfrm>
            <a:off x="3520440" y="2606040"/>
            <a:ext cx="1005840" cy="0"/>
          </a:xfrm>
          <a:prstGeom prst="line">
            <a:avLst/>
          </a:prstGeom>
          <a:noFill/>
          <a:ln w="15875">
            <a:solidFill>
              <a:srgbClr val="1E56C4"/>
            </a:solidFill>
            <a:prstDash val="solid"/>
          </a:ln>
        </p:spPr>
      </p:sp>
      <p:sp>
        <p:nvSpPr>
          <p:cNvPr id="48" name="Shape 46"/>
          <p:cNvSpPr/>
          <p:nvPr/>
        </p:nvSpPr>
        <p:spPr>
          <a:xfrm>
            <a:off x="8549640" y="502920"/>
            <a:ext cx="2834640" cy="2834640"/>
          </a:xfrm>
          <a:prstGeom prst="ellipse">
            <a:avLst/>
          </a:prstGeom>
          <a:solidFill>
            <a:srgbClr val="FFFFFF"/>
          </a:solidFill>
          <a:ln/>
        </p:spPr>
      </p:sp>
      <p:pic>
        <p:nvPicPr>
          <p:cNvPr id="50" name="Image 1" descr="icon_person.png"/>
          <p:cNvPicPr>
            <a:picLocks noChangeAspect="1"/>
          </p:cNvPicPr>
          <p:nvPr/>
        </p:nvPicPr>
        <p:blipFill>
          <a:blip r:embed="rId3"/>
          <a:stretch>
            <a:fillRect/>
          </a:stretch>
        </p:blipFill>
        <p:spPr>
          <a:xfrm>
            <a:off x="2880360" y="2880360"/>
            <a:ext cx="384048" cy="384048"/>
          </a:xfrm>
          <a:prstGeom prst="rect">
            <a:avLst/>
          </a:prstGeom>
        </p:spPr>
      </p:pic>
      <p:sp>
        <p:nvSpPr>
          <p:cNvPr id="51" name="Text 47"/>
          <p:cNvSpPr/>
          <p:nvPr/>
        </p:nvSpPr>
        <p:spPr>
          <a:xfrm>
            <a:off x="3401568" y="2852928"/>
            <a:ext cx="4480560" cy="777240"/>
          </a:xfrm>
          <a:prstGeom prst="rect">
            <a:avLst/>
          </a:prstGeom>
          <a:noFill/>
          <a:ln/>
        </p:spPr>
        <p:txBody>
          <a:bodyPr wrap="square" lIns="0" tIns="0" rIns="0" bIns="0" rtlCol="0" anchor="ctr"/>
          <a:lstStyle/>
          <a:p>
            <a:pPr marL="0" indent="0" algn="l">
              <a:lnSpc>
                <a:spcPct val="105000"/>
              </a:lnSpc>
              <a:buNone/>
            </a:pPr>
            <a:r>
              <a:rPr lang="en-US" sz="1300" dirty="0">
                <a:solidFill>
                  <a:srgbClr val="1E56C4"/>
                </a:solidFill>
                <a:latin typeface="Li Mehdi Ekushey Unicode" panose="02000500000000000000" pitchFamily="2" charset="0"/>
                <a:ea typeface="Hind Siliguri" pitchFamily="34" charset="-122"/>
                <a:cs typeface="Li Mehdi Ekushey Unicode" panose="02000500000000000000" pitchFamily="2" charset="0"/>
              </a:rPr>
              <a:t>উপস্থাপক:</a:t>
            </a:r>
            <a:endParaRPr lang="en-US" sz="1300" dirty="0">
              <a:latin typeface="Li Mehdi Ekushey Unicode" panose="02000500000000000000" pitchFamily="2" charset="0"/>
              <a:cs typeface="Li Mehdi Ekushey Unicode" panose="02000500000000000000" pitchFamily="2" charset="0"/>
            </a:endParaRPr>
          </a:p>
          <a:p>
            <a:pPr marL="0" indent="0" algn="l">
              <a:lnSpc>
                <a:spcPct val="105000"/>
              </a:lnSpc>
              <a:buNone/>
            </a:pPr>
            <a:r>
              <a:rPr lang="en-US" sz="2200" b="1" dirty="0">
                <a:solidFill>
                  <a:srgbClr val="1A1A1A"/>
                </a:solidFill>
                <a:latin typeface="Hind Siliguri" pitchFamily="34" charset="0"/>
                <a:ea typeface="Hind Siliguri" pitchFamily="34" charset="-122"/>
                <a:cs typeface="Hind Siliguri" pitchFamily="34" charset="-120"/>
              </a:rPr>
              <a:t>সাইফুল ইসলাম</a:t>
            </a:r>
            <a:endParaRPr lang="en-US" sz="1300" dirty="0"/>
          </a:p>
        </p:txBody>
      </p:sp>
      <p:pic>
        <p:nvPicPr>
          <p:cNvPr id="52" name="Image 2" descr="icon_grad.png"/>
          <p:cNvPicPr>
            <a:picLocks noChangeAspect="1"/>
          </p:cNvPicPr>
          <p:nvPr/>
        </p:nvPicPr>
        <p:blipFill>
          <a:blip r:embed="rId4"/>
          <a:stretch>
            <a:fillRect/>
          </a:stretch>
        </p:blipFill>
        <p:spPr>
          <a:xfrm>
            <a:off x="2880360" y="3794760"/>
            <a:ext cx="384048" cy="384048"/>
          </a:xfrm>
          <a:prstGeom prst="rect">
            <a:avLst/>
          </a:prstGeom>
        </p:spPr>
      </p:pic>
      <p:sp>
        <p:nvSpPr>
          <p:cNvPr id="53" name="Text 48"/>
          <p:cNvSpPr/>
          <p:nvPr/>
        </p:nvSpPr>
        <p:spPr>
          <a:xfrm>
            <a:off x="3401568" y="3767328"/>
            <a:ext cx="4480560" cy="594360"/>
          </a:xfrm>
          <a:prstGeom prst="rect">
            <a:avLst/>
          </a:prstGeom>
          <a:noFill/>
          <a:ln/>
        </p:spPr>
        <p:txBody>
          <a:bodyPr wrap="square" lIns="0" tIns="0" rIns="0" bIns="0" rtlCol="0" anchor="ctr"/>
          <a:lstStyle/>
          <a:p>
            <a:pPr marL="0" indent="0" algn="l">
              <a:lnSpc>
                <a:spcPct val="105000"/>
              </a:lnSpc>
              <a:buNone/>
            </a:pPr>
            <a:r>
              <a:rPr lang="en-US" sz="1500" b="1" dirty="0">
                <a:solidFill>
                  <a:srgbClr val="1A1A1A"/>
                </a:solidFill>
                <a:latin typeface="Hind Siliguri" pitchFamily="34" charset="0"/>
                <a:ea typeface="Hind Siliguri" pitchFamily="34" charset="-122"/>
                <a:cs typeface="Hind Siliguri" pitchFamily="34" charset="-120"/>
              </a:rPr>
              <a:t>আরবি প্রভাষক</a:t>
            </a:r>
            <a:endParaRPr lang="en-US" sz="1500" dirty="0"/>
          </a:p>
          <a:p>
            <a:pPr marL="0" indent="0" algn="l">
              <a:lnSpc>
                <a:spcPct val="105000"/>
              </a:lnSpc>
              <a:buNone/>
            </a:pPr>
            <a:r>
              <a:rPr lang="en-US" sz="1350" dirty="0" err="1">
                <a:solidFill>
                  <a:srgbClr val="2A2A2A"/>
                </a:solidFill>
                <a:latin typeface="Li Mehdi Ekushey Unicode" panose="02000500000000000000" pitchFamily="2" charset="0"/>
                <a:ea typeface="Hind Siliguri" pitchFamily="34" charset="-122"/>
                <a:cs typeface="Li Mehdi Ekushey Unicode" panose="02000500000000000000" pitchFamily="2" charset="0"/>
              </a:rPr>
              <a:t>সিঙ্গুলা</a:t>
            </a:r>
            <a:r>
              <a:rPr lang="en-US" sz="1350" dirty="0">
                <a:solidFill>
                  <a:srgbClr val="2A2A2A"/>
                </a:solidFill>
                <a:latin typeface="Li Mehdi Ekushey Unicode" panose="02000500000000000000" pitchFamily="2" charset="0"/>
                <a:ea typeface="Hind Siliguri" pitchFamily="34" charset="-122"/>
                <a:cs typeface="Li Mehdi Ekushey Unicode" panose="02000500000000000000" pitchFamily="2" charset="0"/>
              </a:rPr>
              <a:t> ইসলামিয়া ফাযিল মাদরাসা</a:t>
            </a:r>
            <a:endParaRPr lang="en-US" sz="1500" dirty="0">
              <a:latin typeface="Li Mehdi Ekushey Unicode" panose="02000500000000000000" pitchFamily="2" charset="0"/>
              <a:cs typeface="Li Mehdi Ekushey Unicode" panose="02000500000000000000" pitchFamily="2" charset="0"/>
            </a:endParaRPr>
          </a:p>
        </p:txBody>
      </p:sp>
      <p:pic>
        <p:nvPicPr>
          <p:cNvPr id="54" name="Image 3" descr="icon_people.png"/>
          <p:cNvPicPr>
            <a:picLocks noChangeAspect="1"/>
          </p:cNvPicPr>
          <p:nvPr/>
        </p:nvPicPr>
        <p:blipFill>
          <a:blip r:embed="rId5"/>
          <a:stretch>
            <a:fillRect/>
          </a:stretch>
        </p:blipFill>
        <p:spPr>
          <a:xfrm>
            <a:off x="2880360" y="4526280"/>
            <a:ext cx="384048" cy="384048"/>
          </a:xfrm>
          <a:prstGeom prst="rect">
            <a:avLst/>
          </a:prstGeom>
        </p:spPr>
      </p:pic>
      <p:sp>
        <p:nvSpPr>
          <p:cNvPr id="55" name="Text 49"/>
          <p:cNvSpPr/>
          <p:nvPr/>
        </p:nvSpPr>
        <p:spPr>
          <a:xfrm>
            <a:off x="3401568" y="4498848"/>
            <a:ext cx="4480560" cy="384048"/>
          </a:xfrm>
          <a:prstGeom prst="rect">
            <a:avLst/>
          </a:prstGeom>
          <a:noFill/>
          <a:ln/>
        </p:spPr>
        <p:txBody>
          <a:bodyPr wrap="square" lIns="0" tIns="0" rIns="0" bIns="0" rtlCol="0" anchor="ctr"/>
          <a:lstStyle/>
          <a:p>
            <a:pPr marL="0" indent="0" algn="l">
              <a:lnSpc>
                <a:spcPct val="105000"/>
              </a:lnSpc>
              <a:buNone/>
            </a:pPr>
            <a:r>
              <a:rPr lang="en-US" sz="1500" b="1" dirty="0">
                <a:solidFill>
                  <a:srgbClr val="1A1A1A"/>
                </a:solidFill>
                <a:latin typeface="Hind Siliguri" pitchFamily="34" charset="0"/>
                <a:ea typeface="Hind Siliguri" pitchFamily="34" charset="-122"/>
                <a:cs typeface="Hind Siliguri" pitchFamily="34" charset="-120"/>
              </a:rPr>
              <a:t>ICT4E জেলা অ্যাম্বাসেডর</a:t>
            </a:r>
            <a:endParaRPr lang="en-US" sz="1500" dirty="0"/>
          </a:p>
        </p:txBody>
      </p:sp>
      <p:pic>
        <p:nvPicPr>
          <p:cNvPr id="56" name="Image 4" descr="icon_medal.png"/>
          <p:cNvPicPr>
            <a:picLocks noChangeAspect="1"/>
          </p:cNvPicPr>
          <p:nvPr/>
        </p:nvPicPr>
        <p:blipFill>
          <a:blip r:embed="rId6"/>
          <a:stretch>
            <a:fillRect/>
          </a:stretch>
        </p:blipFill>
        <p:spPr>
          <a:xfrm>
            <a:off x="2880360" y="5029200"/>
            <a:ext cx="384048" cy="384048"/>
          </a:xfrm>
          <a:prstGeom prst="rect">
            <a:avLst/>
          </a:prstGeom>
        </p:spPr>
      </p:pic>
      <p:sp>
        <p:nvSpPr>
          <p:cNvPr id="57" name="Text 50"/>
          <p:cNvSpPr/>
          <p:nvPr/>
        </p:nvSpPr>
        <p:spPr>
          <a:xfrm>
            <a:off x="3401568" y="5001768"/>
            <a:ext cx="4480560" cy="594360"/>
          </a:xfrm>
          <a:prstGeom prst="rect">
            <a:avLst/>
          </a:prstGeom>
          <a:noFill/>
          <a:ln/>
        </p:spPr>
        <p:txBody>
          <a:bodyPr wrap="square" lIns="0" tIns="0" rIns="0" bIns="0" rtlCol="0" anchor="ctr"/>
          <a:lstStyle/>
          <a:p>
            <a:pPr marL="0" indent="0" algn="l">
              <a:lnSpc>
                <a:spcPct val="105000"/>
              </a:lnSpc>
              <a:buNone/>
            </a:pPr>
            <a:r>
              <a:rPr lang="en-US" sz="1500" b="1" dirty="0">
                <a:solidFill>
                  <a:srgbClr val="1A1A1A"/>
                </a:solidFill>
                <a:latin typeface="Hind Siliguri" pitchFamily="34" charset="0"/>
                <a:ea typeface="Hind Siliguri" pitchFamily="34" charset="-122"/>
                <a:cs typeface="Hind Siliguri" pitchFamily="34" charset="-120"/>
              </a:rPr>
              <a:t>Microsoft Innovative</a:t>
            </a:r>
            <a:endParaRPr lang="en-US" sz="1500" dirty="0"/>
          </a:p>
          <a:p>
            <a:pPr marL="0" indent="0" algn="l">
              <a:lnSpc>
                <a:spcPct val="105000"/>
              </a:lnSpc>
              <a:buNone/>
            </a:pPr>
            <a:r>
              <a:rPr lang="en-US" sz="1500" b="1" dirty="0">
                <a:solidFill>
                  <a:srgbClr val="1A1A1A"/>
                </a:solidFill>
                <a:latin typeface="Hind Siliguri" pitchFamily="34" charset="0"/>
                <a:ea typeface="Hind Siliguri" pitchFamily="34" charset="-122"/>
                <a:cs typeface="Hind Siliguri" pitchFamily="34" charset="-120"/>
              </a:rPr>
              <a:t>Educator Expert</a:t>
            </a:r>
            <a:endParaRPr lang="en-US" sz="1500" dirty="0"/>
          </a:p>
        </p:txBody>
      </p:sp>
      <p:sp>
        <p:nvSpPr>
          <p:cNvPr id="58" name="Shape 51"/>
          <p:cNvSpPr/>
          <p:nvPr/>
        </p:nvSpPr>
        <p:spPr>
          <a:xfrm>
            <a:off x="8613648" y="3611880"/>
            <a:ext cx="2697480" cy="777240"/>
          </a:xfrm>
          <a:prstGeom prst="roundRect">
            <a:avLst>
              <a:gd name="adj" fmla="val 10588"/>
            </a:avLst>
          </a:prstGeom>
          <a:ln w="15875">
            <a:solidFill>
              <a:srgbClr val="FFFFFF"/>
            </a:solidFill>
            <a:prstDash val="solid"/>
          </a:ln>
        </p:spPr>
      </p:sp>
      <p:pic>
        <p:nvPicPr>
          <p:cNvPr id="59" name="Image 5" descr="icon_calendar.png"/>
          <p:cNvPicPr>
            <a:picLocks noChangeAspect="1"/>
          </p:cNvPicPr>
          <p:nvPr/>
        </p:nvPicPr>
        <p:blipFill>
          <a:blip r:embed="rId7"/>
          <a:stretch>
            <a:fillRect/>
          </a:stretch>
        </p:blipFill>
        <p:spPr>
          <a:xfrm>
            <a:off x="8796528" y="3822192"/>
            <a:ext cx="365760" cy="365760"/>
          </a:xfrm>
          <a:prstGeom prst="rect">
            <a:avLst/>
          </a:prstGeom>
        </p:spPr>
      </p:pic>
      <p:sp>
        <p:nvSpPr>
          <p:cNvPr id="60" name="Text 52"/>
          <p:cNvSpPr/>
          <p:nvPr/>
        </p:nvSpPr>
        <p:spPr>
          <a:xfrm>
            <a:off x="9281160" y="3675888"/>
            <a:ext cx="1920240" cy="658368"/>
          </a:xfrm>
          <a:prstGeom prst="rect">
            <a:avLst/>
          </a:prstGeom>
          <a:noFill/>
          <a:ln/>
        </p:spPr>
        <p:txBody>
          <a:bodyPr wrap="square" lIns="0" tIns="0" rIns="0" bIns="0" rtlCol="0" anchor="ctr"/>
          <a:lstStyle/>
          <a:p>
            <a:pPr marL="0" indent="0" algn="l">
              <a:buNone/>
            </a:pPr>
            <a:r>
              <a:rPr lang="en-US" sz="1200" dirty="0">
                <a:solidFill>
                  <a:srgbClr val="CFE0FF"/>
                </a:solidFill>
                <a:latin typeface="Li Mehdi Ekushey Unicode" panose="02000500000000000000" pitchFamily="2" charset="0"/>
                <a:ea typeface="Hind Siliguri" pitchFamily="34" charset="-122"/>
                <a:cs typeface="Li Mehdi Ekushey Unicode" panose="02000500000000000000" pitchFamily="2" charset="0"/>
              </a:rPr>
              <a:t>তারিখ:</a:t>
            </a:r>
            <a:endParaRPr lang="en-US" sz="1200" dirty="0">
              <a:latin typeface="Li Mehdi Ekushey Unicode" panose="02000500000000000000" pitchFamily="2" charset="0"/>
              <a:cs typeface="Li Mehdi Ekushey Unicode" panose="02000500000000000000" pitchFamily="2" charset="0"/>
            </a:endParaRPr>
          </a:p>
          <a:p>
            <a:pPr marL="0" indent="0" algn="l">
              <a:buNone/>
            </a:pPr>
            <a:r>
              <a:rPr lang="en-US" sz="1600" b="1" dirty="0">
                <a:solidFill>
                  <a:srgbClr val="FFFFFF"/>
                </a:solidFill>
                <a:latin typeface="Hind Siliguri" pitchFamily="34" charset="0"/>
                <a:ea typeface="Hind Siliguri" pitchFamily="34" charset="-122"/>
                <a:cs typeface="Hind Siliguri" pitchFamily="34" charset="-120"/>
              </a:rPr>
              <a:t>১১ জুলাই ২০২৬</a:t>
            </a:r>
            <a:endParaRPr lang="en-US" sz="1200" dirty="0"/>
          </a:p>
        </p:txBody>
      </p:sp>
      <p:pic>
        <p:nvPicPr>
          <p:cNvPr id="61" name="Image 6" descr="icon_globe.png"/>
          <p:cNvPicPr>
            <a:picLocks noChangeAspect="1"/>
          </p:cNvPicPr>
          <p:nvPr/>
        </p:nvPicPr>
        <p:blipFill>
          <a:blip r:embed="rId8"/>
          <a:stretch>
            <a:fillRect/>
          </a:stretch>
        </p:blipFill>
        <p:spPr>
          <a:xfrm>
            <a:off x="8613648" y="4709160"/>
            <a:ext cx="310896" cy="310896"/>
          </a:xfrm>
          <a:prstGeom prst="rect">
            <a:avLst/>
          </a:prstGeom>
        </p:spPr>
      </p:pic>
      <p:sp>
        <p:nvSpPr>
          <p:cNvPr id="62" name="Text 53"/>
          <p:cNvSpPr/>
          <p:nvPr/>
        </p:nvSpPr>
        <p:spPr>
          <a:xfrm>
            <a:off x="9006840" y="4690872"/>
            <a:ext cx="2926080" cy="365760"/>
          </a:xfrm>
          <a:prstGeom prst="rect">
            <a:avLst/>
          </a:prstGeom>
          <a:noFill/>
          <a:ln/>
        </p:spPr>
        <p:txBody>
          <a:bodyPr wrap="square" lIns="0" tIns="0" rIns="0" bIns="0" rtlCol="0" anchor="ctr"/>
          <a:lstStyle/>
          <a:p>
            <a:pPr marL="0" indent="0" algn="l">
              <a:buNone/>
            </a:pPr>
            <a:r>
              <a:rPr lang="en-US" sz="1500" b="1" dirty="0">
                <a:solidFill>
                  <a:srgbClr val="FFFFFF"/>
                </a:solidFill>
                <a:latin typeface="Hind Siliguri" pitchFamily="34" charset="0"/>
                <a:ea typeface="Hind Siliguri" pitchFamily="34" charset="-122"/>
                <a:cs typeface="Hind Siliguri" pitchFamily="34" charset="-120"/>
              </a:rPr>
              <a:t>Website: saifulislam.bd</a:t>
            </a:r>
            <a:endParaRPr lang="en-US" sz="1500" dirty="0"/>
          </a:p>
        </p:txBody>
      </p:sp>
      <p:sp>
        <p:nvSpPr>
          <p:cNvPr id="63" name="Shape 54"/>
          <p:cNvSpPr/>
          <p:nvPr/>
        </p:nvSpPr>
        <p:spPr>
          <a:xfrm>
            <a:off x="201168" y="5989320"/>
            <a:ext cx="9052560" cy="713232"/>
          </a:xfrm>
          <a:prstGeom prst="roundRect">
            <a:avLst>
              <a:gd name="adj" fmla="val 7692"/>
            </a:avLst>
          </a:prstGeom>
          <a:solidFill>
            <a:srgbClr val="FFFFFF"/>
          </a:solidFill>
          <a:ln/>
          <a:effectLst>
            <a:outerShdw blurRad="76200" dist="25400" dir="5400000" algn="bl" rotWithShape="0">
              <a:srgbClr val="888888">
                <a:alpha val="35000"/>
              </a:srgbClr>
            </a:outerShdw>
          </a:effectLst>
        </p:spPr>
      </p:sp>
      <p:pic>
        <p:nvPicPr>
          <p:cNvPr id="64" name="Image 7" descr="logos_crop.png"/>
          <p:cNvPicPr>
            <a:picLocks noChangeAspect="1"/>
          </p:cNvPicPr>
          <p:nvPr/>
        </p:nvPicPr>
        <p:blipFill>
          <a:blip r:embed="rId9"/>
          <a:stretch>
            <a:fillRect/>
          </a:stretch>
        </p:blipFill>
        <p:spPr>
          <a:xfrm>
            <a:off x="320040" y="6035040"/>
            <a:ext cx="8814816" cy="621792"/>
          </a:xfrm>
          <a:prstGeom prst="rect">
            <a:avLst/>
          </a:prstGeom>
        </p:spPr>
      </p:pic>
      <p:pic>
        <p:nvPicPr>
          <p:cNvPr id="70" name="Picture 69">
            <a:extLst>
              <a:ext uri="{FF2B5EF4-FFF2-40B4-BE49-F238E27FC236}">
                <a16:creationId xmlns:a16="http://schemas.microsoft.com/office/drawing/2014/main" id="{37713C77-951B-C304-0F80-5BF69500304E}"/>
              </a:ext>
            </a:extLst>
          </p:cNvPr>
          <p:cNvPicPr>
            <a:picLocks noChangeAspect="1"/>
          </p:cNvPicPr>
          <p:nvPr/>
        </p:nvPicPr>
        <p:blipFill>
          <a:blip r:embed="rId10"/>
          <a:stretch>
            <a:fillRect/>
          </a:stretch>
        </p:blipFill>
        <p:spPr>
          <a:xfrm>
            <a:off x="8584516" y="512064"/>
            <a:ext cx="2786048" cy="2852928"/>
          </a:xfrm>
          <a:prstGeom prst="ellipse">
            <a:avLst/>
          </a:prstGeom>
          <a:ln w="63500" cap="rnd">
            <a:solidFill>
              <a:srgbClr val="00B0F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nvGrpSpPr>
          <p:cNvPr id="83" name="Group 82">
            <a:extLst>
              <a:ext uri="{FF2B5EF4-FFF2-40B4-BE49-F238E27FC236}">
                <a16:creationId xmlns:a16="http://schemas.microsoft.com/office/drawing/2014/main" id="{BBA17CDB-493E-1D96-3159-635CCC88E8F0}"/>
              </a:ext>
            </a:extLst>
          </p:cNvPr>
          <p:cNvGrpSpPr/>
          <p:nvPr/>
        </p:nvGrpSpPr>
        <p:grpSpPr>
          <a:xfrm>
            <a:off x="9346082" y="5133245"/>
            <a:ext cx="1499402" cy="308501"/>
            <a:chOff x="8694741" y="5188465"/>
            <a:chExt cx="1831361" cy="360613"/>
          </a:xfrm>
        </p:grpSpPr>
        <p:pic>
          <p:nvPicPr>
            <p:cNvPr id="65" name="Picture 64">
              <a:extLst>
                <a:ext uri="{FF2B5EF4-FFF2-40B4-BE49-F238E27FC236}">
                  <a16:creationId xmlns:a16="http://schemas.microsoft.com/office/drawing/2014/main" id="{34B77516-9FCD-4215-1E6A-B3522AC514D9}"/>
                </a:ext>
              </a:extLst>
            </p:cNvPr>
            <p:cNvPicPr>
              <a:picLocks noChangeAspect="1"/>
            </p:cNvPicPr>
            <p:nvPr/>
          </p:nvPicPr>
          <p:blipFill>
            <a:blip r:embed="rId11"/>
            <a:stretch>
              <a:fillRect/>
            </a:stretch>
          </p:blipFill>
          <p:spPr>
            <a:xfrm>
              <a:off x="8694741" y="5212080"/>
              <a:ext cx="292608" cy="292608"/>
            </a:xfrm>
            <a:prstGeom prst="rect">
              <a:avLst/>
            </a:prstGeom>
          </p:spPr>
        </p:pic>
        <p:pic>
          <p:nvPicPr>
            <p:cNvPr id="76" name="Picture 75">
              <a:extLst>
                <a:ext uri="{FF2B5EF4-FFF2-40B4-BE49-F238E27FC236}">
                  <a16:creationId xmlns:a16="http://schemas.microsoft.com/office/drawing/2014/main" id="{E4C80EDB-58AE-01AE-118B-5DEE19A6DDDF}"/>
                </a:ext>
              </a:extLst>
            </p:cNvPr>
            <p:cNvPicPr>
              <a:picLocks noChangeAspect="1"/>
            </p:cNvPicPr>
            <p:nvPr/>
          </p:nvPicPr>
          <p:blipFill>
            <a:blip r:embed="rId12"/>
            <a:stretch>
              <a:fillRect/>
            </a:stretch>
          </p:blipFill>
          <p:spPr>
            <a:xfrm flipH="1">
              <a:off x="9013309" y="5188465"/>
              <a:ext cx="333535" cy="333535"/>
            </a:xfrm>
            <a:prstGeom prst="rect">
              <a:avLst/>
            </a:prstGeom>
          </p:spPr>
        </p:pic>
        <p:pic>
          <p:nvPicPr>
            <p:cNvPr id="78" name="Picture 77">
              <a:extLst>
                <a:ext uri="{FF2B5EF4-FFF2-40B4-BE49-F238E27FC236}">
                  <a16:creationId xmlns:a16="http://schemas.microsoft.com/office/drawing/2014/main" id="{212BC929-B459-E858-D36C-54BE8F428166}"/>
                </a:ext>
              </a:extLst>
            </p:cNvPr>
            <p:cNvPicPr>
              <a:picLocks noChangeAspect="1"/>
            </p:cNvPicPr>
            <p:nvPr/>
          </p:nvPicPr>
          <p:blipFill>
            <a:blip r:embed="rId13"/>
            <a:stretch>
              <a:fillRect/>
            </a:stretch>
          </p:blipFill>
          <p:spPr>
            <a:xfrm>
              <a:off x="9389991" y="5207374"/>
              <a:ext cx="333535" cy="333535"/>
            </a:xfrm>
            <a:prstGeom prst="rect">
              <a:avLst/>
            </a:prstGeom>
          </p:spPr>
        </p:pic>
        <p:pic>
          <p:nvPicPr>
            <p:cNvPr id="80" name="Picture 79">
              <a:extLst>
                <a:ext uri="{FF2B5EF4-FFF2-40B4-BE49-F238E27FC236}">
                  <a16:creationId xmlns:a16="http://schemas.microsoft.com/office/drawing/2014/main" id="{C0EAFD5A-7B27-CD1F-9E4E-60F3D93B7A4A}"/>
                </a:ext>
              </a:extLst>
            </p:cNvPr>
            <p:cNvPicPr>
              <a:picLocks noChangeAspect="1"/>
            </p:cNvPicPr>
            <p:nvPr/>
          </p:nvPicPr>
          <p:blipFill>
            <a:blip r:embed="rId14"/>
            <a:stretch>
              <a:fillRect/>
            </a:stretch>
          </p:blipFill>
          <p:spPr>
            <a:xfrm>
              <a:off x="9795620" y="5196056"/>
              <a:ext cx="333536" cy="333536"/>
            </a:xfrm>
            <a:prstGeom prst="rect">
              <a:avLst/>
            </a:prstGeom>
          </p:spPr>
        </p:pic>
        <p:pic>
          <p:nvPicPr>
            <p:cNvPr id="82" name="Picture 81">
              <a:extLst>
                <a:ext uri="{FF2B5EF4-FFF2-40B4-BE49-F238E27FC236}">
                  <a16:creationId xmlns:a16="http://schemas.microsoft.com/office/drawing/2014/main" id="{35BD42CC-4C7A-2997-F61E-A1571E702870}"/>
                </a:ext>
              </a:extLst>
            </p:cNvPr>
            <p:cNvPicPr>
              <a:picLocks noChangeAspect="1"/>
            </p:cNvPicPr>
            <p:nvPr/>
          </p:nvPicPr>
          <p:blipFill>
            <a:blip r:embed="rId15"/>
            <a:stretch>
              <a:fillRect/>
            </a:stretch>
          </p:blipFill>
          <p:spPr>
            <a:xfrm>
              <a:off x="10194143" y="5217119"/>
              <a:ext cx="331959" cy="331959"/>
            </a:xfrm>
            <a:prstGeom prst="rect">
              <a:avLst/>
            </a:prstGeom>
          </p:spPr>
        </p:pic>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Tm="12228">
        <p15:prstTrans prst="wind"/>
      </p:transition>
    </mc:Choice>
    <mc:Fallback>
      <p:transition spd="slow" advTm="12228">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61475" y="611981"/>
            <a:ext cx="10868745" cy="649684"/>
          </a:xfrm>
          <a:prstGeom prst="rect">
            <a:avLst/>
          </a:prstGeom>
          <a:noFill/>
          <a:ln/>
        </p:spPr>
        <p:txBody>
          <a:bodyPr wrap="none" lIns="0" tIns="0" rIns="0" bIns="0" rtlCol="0" anchor="t"/>
          <a:lstStyle/>
          <a:p>
            <a:pPr marL="0" indent="0" algn="l">
              <a:lnSpc>
                <a:spcPct val="104000"/>
              </a:lnSpc>
              <a:buNone/>
            </a:pPr>
            <a:r>
              <a:rPr lang="en-US" sz="4050" b="1" dirty="0">
                <a:solidFill>
                  <a:srgbClr val="F95F88"/>
                </a:solidFill>
                <a:latin typeface="Li Mehdi Ekushey Unicode" panose="02000500000000000000" pitchFamily="2" charset="0"/>
                <a:ea typeface="Petrona Bold" pitchFamily="34" charset="-122"/>
                <a:cs typeface="Li Mehdi Ekushey Unicode" panose="02000500000000000000" pitchFamily="2" charset="0"/>
              </a:rPr>
              <a:t>প্রযুক্তি ও তথ্য-উপাত্তের সঠিক ব্যবহার</a:t>
            </a:r>
            <a:endParaRPr lang="en-US" sz="4050" dirty="0"/>
          </a:p>
        </p:txBody>
      </p:sp>
      <p:pic>
        <p:nvPicPr>
          <p:cNvPr id="3" name="Image 0" descr="preencoded.png"/>
          <p:cNvPicPr>
            <a:picLocks noChangeAspect="1"/>
          </p:cNvPicPr>
          <p:nvPr/>
        </p:nvPicPr>
        <p:blipFill>
          <a:blip r:embed="rId3"/>
          <a:stretch>
            <a:fillRect/>
          </a:stretch>
        </p:blipFill>
        <p:spPr>
          <a:xfrm>
            <a:off x="2904060" y="1639689"/>
            <a:ext cx="6383575" cy="3788767"/>
          </a:xfrm>
          <a:prstGeom prst="rect">
            <a:avLst/>
          </a:prstGeom>
        </p:spPr>
      </p:pic>
      <p:sp>
        <p:nvSpPr>
          <p:cNvPr id="4" name="Text 1"/>
          <p:cNvSpPr/>
          <p:nvPr/>
        </p:nvSpPr>
        <p:spPr>
          <a:xfrm>
            <a:off x="7347124" y="4366219"/>
            <a:ext cx="1586812" cy="672509"/>
          </a:xfrm>
          <a:prstGeom prst="rect">
            <a:avLst/>
          </a:prstGeom>
          <a:noFill/>
          <a:ln/>
        </p:spPr>
        <p:txBody>
          <a:bodyPr wrap="square" lIns="0" tIns="0" rIns="0" bIns="0" rtlCol="0" anchor="t">
            <a:normAutofit/>
          </a:bodyPr>
          <a:lstStyle/>
          <a:p>
            <a:pPr marL="0" indent="0" algn="ctr">
              <a:lnSpc>
                <a:spcPct val="104000"/>
              </a:lnSpc>
              <a:buNone/>
            </a:pPr>
            <a:r>
              <a:rPr lang="en-US" sz="2100" b="1" dirty="0">
                <a:solidFill>
                  <a:srgbClr val="272525"/>
                </a:solidFill>
                <a:latin typeface="Li Mehdi Ekushey Unicode" panose="02000500000000000000" pitchFamily="2" charset="0"/>
                <a:ea typeface="Petrona Bold" pitchFamily="34" charset="-122"/>
                <a:cs typeface="Li Mehdi Ekushey Unicode" panose="02000500000000000000" pitchFamily="2" charset="0"/>
              </a:rPr>
              <a:t>মোবাইল প্রযুক্তি</a:t>
            </a:r>
            <a:endParaRPr lang="en-US" sz="2100" dirty="0"/>
          </a:p>
        </p:txBody>
      </p:sp>
      <p:sp>
        <p:nvSpPr>
          <p:cNvPr id="5" name="Text 2"/>
          <p:cNvSpPr/>
          <p:nvPr/>
        </p:nvSpPr>
        <p:spPr>
          <a:xfrm>
            <a:off x="5347307" y="4534346"/>
            <a:ext cx="1586812" cy="336255"/>
          </a:xfrm>
          <a:prstGeom prst="rect">
            <a:avLst/>
          </a:prstGeom>
          <a:noFill/>
          <a:ln/>
        </p:spPr>
        <p:txBody>
          <a:bodyPr wrap="none" lIns="0" tIns="0" rIns="0" bIns="0" rtlCol="0" anchor="t"/>
          <a:lstStyle/>
          <a:p>
            <a:pPr marL="0" indent="0" algn="ctr">
              <a:lnSpc>
                <a:spcPct val="104000"/>
              </a:lnSpc>
              <a:buNone/>
            </a:pPr>
            <a:r>
              <a:rPr lang="en-US" sz="2100" b="1" dirty="0">
                <a:solidFill>
                  <a:srgbClr val="272525"/>
                </a:solidFill>
                <a:latin typeface="Li Mehdi Ekushey Unicode" panose="02000500000000000000" pitchFamily="2" charset="0"/>
                <a:ea typeface="Petrona Bold" pitchFamily="34" charset="-122"/>
                <a:cs typeface="Li Mehdi Ekushey Unicode" panose="02000500000000000000" pitchFamily="2" charset="0"/>
              </a:rPr>
              <a:t>GIS ও রিমোট</a:t>
            </a:r>
            <a:endParaRPr lang="en-US" sz="2100" dirty="0"/>
          </a:p>
        </p:txBody>
      </p:sp>
      <p:sp>
        <p:nvSpPr>
          <p:cNvPr id="6" name="Text 3"/>
          <p:cNvSpPr/>
          <p:nvPr/>
        </p:nvSpPr>
        <p:spPr>
          <a:xfrm>
            <a:off x="3314884" y="4534346"/>
            <a:ext cx="1586812" cy="336255"/>
          </a:xfrm>
          <a:prstGeom prst="rect">
            <a:avLst/>
          </a:prstGeom>
          <a:noFill/>
          <a:ln/>
        </p:spPr>
        <p:txBody>
          <a:bodyPr wrap="none" lIns="0" tIns="0" rIns="0" bIns="0" rtlCol="0" anchor="t"/>
          <a:lstStyle/>
          <a:p>
            <a:pPr marL="0" indent="0" algn="ctr">
              <a:lnSpc>
                <a:spcPct val="104000"/>
              </a:lnSpc>
              <a:buNone/>
            </a:pPr>
            <a:r>
              <a:rPr lang="en-US" sz="2100" b="1" dirty="0">
                <a:solidFill>
                  <a:srgbClr val="272525"/>
                </a:solidFill>
                <a:latin typeface="Li Mehdi Ekushey Unicode" panose="02000500000000000000" pitchFamily="2" charset="0"/>
                <a:ea typeface="Petrona Bold" pitchFamily="34" charset="-122"/>
                <a:cs typeface="Li Mehdi Ekushey Unicode" panose="02000500000000000000" pitchFamily="2" charset="0"/>
              </a:rPr>
              <a:t>ডেল্টা প্ল্যান</a:t>
            </a:r>
            <a:endParaRPr lang="en-US" sz="2100" dirty="0"/>
          </a:p>
        </p:txBody>
      </p:sp>
      <p:sp>
        <p:nvSpPr>
          <p:cNvPr id="7" name="Text 4"/>
          <p:cNvSpPr/>
          <p:nvPr/>
        </p:nvSpPr>
        <p:spPr>
          <a:xfrm>
            <a:off x="661475" y="5641082"/>
            <a:ext cx="10868745" cy="604838"/>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272525"/>
                </a:solidFill>
                <a:latin typeface="Li Mehdi Ekushey Unicode" panose="02000500000000000000" pitchFamily="2" charset="0"/>
                <a:ea typeface="Inter" pitchFamily="34" charset="-122"/>
                <a:cs typeface="Li Mehdi Ekushey Unicode" panose="02000500000000000000" pitchFamily="2" charset="0"/>
              </a:rPr>
              <a:t>ডেল্টা প্ল্যান ২১০০, GIS ও রিমোট সেন্সিংয়ের মাধ্যমে ঝুঁকি মানচিত্রায়ন এবং মোবাইল প্রযুক্তির মাধ্যমে কৃষকদের তাত্ক্ষণিক পরামর্শ — প্রযুক্তির সঠিক ব্যবহারে বাংলাদেশ ঝুঁকি ব্যবস্থাপনায় এগিয়ে যাচ্ছে।</a:t>
            </a:r>
            <a:endParaRPr lang="en-US" sz="1450" dirty="0"/>
          </a:p>
        </p:txBody>
      </p:sp>
      <p:sp>
        <p:nvSpPr>
          <p:cNvPr id="8" name="Rectangle 7">
            <a:extLst>
              <a:ext uri="{FF2B5EF4-FFF2-40B4-BE49-F238E27FC236}">
                <a16:creationId xmlns:a16="http://schemas.microsoft.com/office/drawing/2014/main" id="{01DEC62C-1379-E762-BE66-B1E7DC0DE982}"/>
              </a:ext>
            </a:extLst>
          </p:cNvPr>
          <p:cNvSpPr/>
          <p:nvPr/>
        </p:nvSpPr>
        <p:spPr>
          <a:xfrm>
            <a:off x="11067691" y="6573328"/>
            <a:ext cx="1061049" cy="1984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900" advTm="6968">
        <p14:warp dir="in"/>
      </p:transition>
    </mc:Choice>
    <mc:Fallback>
      <p:transition spd="slow" advTm="6968">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1886" cy="6858000"/>
          </a:xfrm>
          <a:prstGeom prst="rect">
            <a:avLst/>
          </a:prstGeom>
        </p:spPr>
      </p:pic>
      <p:sp>
        <p:nvSpPr>
          <p:cNvPr id="3" name="Text 0"/>
          <p:cNvSpPr/>
          <p:nvPr/>
        </p:nvSpPr>
        <p:spPr>
          <a:xfrm>
            <a:off x="5323063" y="595411"/>
            <a:ext cx="5739440" cy="1299369"/>
          </a:xfrm>
          <a:prstGeom prst="rect">
            <a:avLst/>
          </a:prstGeom>
          <a:noFill/>
          <a:ln/>
        </p:spPr>
        <p:txBody>
          <a:bodyPr wrap="square" lIns="0" tIns="0" rIns="0" bIns="0" rtlCol="0" anchor="t">
            <a:noAutofit/>
          </a:bodyPr>
          <a:lstStyle/>
          <a:p>
            <a:pPr marL="0" indent="0" algn="l">
              <a:lnSpc>
                <a:spcPct val="104000"/>
              </a:lnSpc>
              <a:buNone/>
            </a:pPr>
            <a:r>
              <a:rPr lang="en-US" sz="6000" b="1" dirty="0">
                <a:solidFill>
                  <a:srgbClr val="F95F88"/>
                </a:solidFill>
                <a:latin typeface="Li Mehdi Ekushey Unicode" panose="02000500000000000000" pitchFamily="2" charset="0"/>
                <a:ea typeface="Petrona Bold" pitchFamily="34" charset="-122"/>
                <a:cs typeface="Li Mehdi Ekushey Unicode" panose="02000500000000000000" pitchFamily="2" charset="0"/>
              </a:rPr>
              <a:t>অঙ্গীকার: এক নিরাপদ ভবিষ্যতের দিকে</a:t>
            </a:r>
            <a:endParaRPr lang="en-US" sz="6000" dirty="0">
              <a:latin typeface="Li Mehdi Ekushey Unicode" panose="02000500000000000000" pitchFamily="2" charset="0"/>
              <a:cs typeface="Li Mehdi Ekushey Unicode" panose="02000500000000000000" pitchFamily="2" charset="0"/>
            </a:endParaRPr>
          </a:p>
        </p:txBody>
      </p:sp>
      <p:sp>
        <p:nvSpPr>
          <p:cNvPr id="4" name="Shape 1"/>
          <p:cNvSpPr/>
          <p:nvPr/>
        </p:nvSpPr>
        <p:spPr>
          <a:xfrm>
            <a:off x="5233360" y="2792809"/>
            <a:ext cx="6296860" cy="2855119"/>
          </a:xfrm>
          <a:prstGeom prst="roundRect">
            <a:avLst>
              <a:gd name="adj" fmla="val 2781"/>
            </a:avLst>
          </a:prstGeom>
          <a:solidFill>
            <a:srgbClr val="E0D7F4"/>
          </a:solidFill>
          <a:ln w="6350">
            <a:solidFill>
              <a:srgbClr val="C6BDDA"/>
            </a:solidFill>
            <a:prstDash val="solid"/>
          </a:ln>
        </p:spPr>
      </p:sp>
      <p:sp>
        <p:nvSpPr>
          <p:cNvPr id="5" name="Shape 2"/>
          <p:cNvSpPr/>
          <p:nvPr/>
        </p:nvSpPr>
        <p:spPr>
          <a:xfrm>
            <a:off x="5239710" y="2799159"/>
            <a:ext cx="3142080" cy="1723628"/>
          </a:xfrm>
          <a:prstGeom prst="rect">
            <a:avLst/>
          </a:prstGeom>
          <a:solidFill>
            <a:srgbClr val="E0D7F4"/>
          </a:solidFill>
          <a:ln/>
        </p:spPr>
      </p:sp>
      <p:sp>
        <p:nvSpPr>
          <p:cNvPr id="6" name="Text 3"/>
          <p:cNvSpPr/>
          <p:nvPr/>
        </p:nvSpPr>
        <p:spPr>
          <a:xfrm>
            <a:off x="5428717" y="2988171"/>
            <a:ext cx="2764066" cy="324941"/>
          </a:xfrm>
          <a:prstGeom prst="rect">
            <a:avLst/>
          </a:prstGeom>
          <a:noFill/>
          <a:ln/>
        </p:spPr>
        <p:txBody>
          <a:bodyPr wrap="none" lIns="0" tIns="0" rIns="0" bIns="0" rtlCol="0" anchor="t"/>
          <a:lstStyle/>
          <a:p>
            <a:pPr marL="0" indent="0" algn="l">
              <a:lnSpc>
                <a:spcPct val="104000"/>
              </a:lnSpc>
              <a:buNone/>
            </a:pPr>
            <a:r>
              <a:rPr lang="en-US" sz="2000" b="1" dirty="0">
                <a:solidFill>
                  <a:srgbClr val="272525"/>
                </a:solidFill>
                <a:latin typeface="Li Mehdi Ekushey Unicode" panose="02000500000000000000" pitchFamily="2" charset="0"/>
                <a:ea typeface="Petrona Bold" pitchFamily="34" charset="-122"/>
                <a:cs typeface="Li Mehdi Ekushey Unicode" panose="02000500000000000000" pitchFamily="2" charset="0"/>
              </a:rPr>
              <a:t>বিশ্বমঞ্চে কণ্ঠস্বর</a:t>
            </a:r>
            <a:endParaRPr lang="en-US" sz="2000" dirty="0">
              <a:latin typeface="Li Mehdi Ekushey Unicode" panose="02000500000000000000" pitchFamily="2" charset="0"/>
              <a:cs typeface="Li Mehdi Ekushey Unicode" panose="02000500000000000000" pitchFamily="2" charset="0"/>
            </a:endParaRPr>
          </a:p>
        </p:txBody>
      </p:sp>
      <p:sp>
        <p:nvSpPr>
          <p:cNvPr id="7" name="Text 4"/>
          <p:cNvSpPr/>
          <p:nvPr/>
        </p:nvSpPr>
        <p:spPr>
          <a:xfrm>
            <a:off x="5428717" y="3426520"/>
            <a:ext cx="2764066" cy="907256"/>
          </a:xfrm>
          <a:prstGeom prst="rect">
            <a:avLst/>
          </a:prstGeom>
          <a:noFill/>
          <a:ln/>
        </p:spPr>
        <p:txBody>
          <a:bodyPr wrap="square" lIns="0" tIns="0" rIns="0" bIns="0" rtlCol="0" anchor="t">
            <a:noAutofit/>
          </a:bodyPr>
          <a:lstStyle/>
          <a:p>
            <a:pPr marL="0" indent="0" algn="l">
              <a:lnSpc>
                <a:spcPct val="133000"/>
              </a:lnSpc>
              <a:buNone/>
            </a:pPr>
            <a:r>
              <a:rPr lang="en-US" dirty="0">
                <a:solidFill>
                  <a:srgbClr val="272525"/>
                </a:solidFill>
                <a:latin typeface="Li Mehdi Ekushey Unicode" panose="02000500000000000000" pitchFamily="2" charset="0"/>
                <a:ea typeface="Inter" pitchFamily="34" charset="-122"/>
                <a:cs typeface="Li Mehdi Ekushey Unicode" panose="02000500000000000000" pitchFamily="2" charset="0"/>
              </a:rPr>
              <a:t>জলবায়ু ন্যায়বিচারের দাবিতে বাংলাদেশের সোচ্চার ভূমিকা — ক্ষতিপূরণ ও সমর্থন নিশ্চিত করা।</a:t>
            </a:r>
            <a:endParaRPr lang="en-US" dirty="0">
              <a:latin typeface="Li Mehdi Ekushey Unicode" panose="02000500000000000000" pitchFamily="2" charset="0"/>
              <a:cs typeface="Li Mehdi Ekushey Unicode" panose="02000500000000000000" pitchFamily="2" charset="0"/>
            </a:endParaRPr>
          </a:p>
        </p:txBody>
      </p:sp>
      <p:sp>
        <p:nvSpPr>
          <p:cNvPr id="8" name="Shape 5"/>
          <p:cNvSpPr/>
          <p:nvPr/>
        </p:nvSpPr>
        <p:spPr>
          <a:xfrm>
            <a:off x="8381790" y="2799159"/>
            <a:ext cx="3142080" cy="1723628"/>
          </a:xfrm>
          <a:prstGeom prst="rect">
            <a:avLst/>
          </a:prstGeom>
          <a:solidFill>
            <a:srgbClr val="E0D7F4"/>
          </a:solidFill>
          <a:ln/>
        </p:spPr>
      </p:sp>
      <p:sp>
        <p:nvSpPr>
          <p:cNvPr id="9" name="Shape 6"/>
          <p:cNvSpPr/>
          <p:nvPr/>
        </p:nvSpPr>
        <p:spPr>
          <a:xfrm>
            <a:off x="8381790" y="2799159"/>
            <a:ext cx="25399" cy="1723628"/>
          </a:xfrm>
          <a:prstGeom prst="roundRect">
            <a:avLst>
              <a:gd name="adj" fmla="val 312562"/>
            </a:avLst>
          </a:prstGeom>
          <a:solidFill>
            <a:srgbClr val="C6BDDA"/>
          </a:solidFill>
          <a:ln/>
        </p:spPr>
      </p:sp>
      <p:sp>
        <p:nvSpPr>
          <p:cNvPr id="10" name="Text 7"/>
          <p:cNvSpPr/>
          <p:nvPr/>
        </p:nvSpPr>
        <p:spPr>
          <a:xfrm>
            <a:off x="8570797" y="2988171"/>
            <a:ext cx="2764066" cy="324941"/>
          </a:xfrm>
          <a:prstGeom prst="rect">
            <a:avLst/>
          </a:prstGeom>
          <a:noFill/>
          <a:ln/>
        </p:spPr>
        <p:txBody>
          <a:bodyPr wrap="none" lIns="0" tIns="0" rIns="0" bIns="0" rtlCol="0" anchor="t"/>
          <a:lstStyle/>
          <a:p>
            <a:pPr marL="0" indent="0" algn="l">
              <a:lnSpc>
                <a:spcPct val="104000"/>
              </a:lnSpc>
              <a:buNone/>
            </a:pPr>
            <a:r>
              <a:rPr lang="en-US" sz="2000" b="1" dirty="0">
                <a:solidFill>
                  <a:srgbClr val="272525"/>
                </a:solidFill>
                <a:latin typeface="Li Mehdi Ekushey Unicode" panose="02000500000000000000" pitchFamily="2" charset="0"/>
                <a:ea typeface="Petrona Bold" pitchFamily="34" charset="-122"/>
                <a:cs typeface="Li Mehdi Ekushey Unicode" panose="02000500000000000000" pitchFamily="2" charset="0"/>
              </a:rPr>
              <a:t>সম্মিলিত প্রচেষ্টা</a:t>
            </a:r>
            <a:endParaRPr lang="en-US" sz="2000" dirty="0">
              <a:latin typeface="Li Mehdi Ekushey Unicode" panose="02000500000000000000" pitchFamily="2" charset="0"/>
              <a:cs typeface="Li Mehdi Ekushey Unicode" panose="02000500000000000000" pitchFamily="2" charset="0"/>
            </a:endParaRPr>
          </a:p>
        </p:txBody>
      </p:sp>
      <p:sp>
        <p:nvSpPr>
          <p:cNvPr id="11" name="Text 8"/>
          <p:cNvSpPr/>
          <p:nvPr/>
        </p:nvSpPr>
        <p:spPr>
          <a:xfrm>
            <a:off x="8570797" y="3426520"/>
            <a:ext cx="2764066" cy="803366"/>
          </a:xfrm>
          <a:prstGeom prst="rect">
            <a:avLst/>
          </a:prstGeom>
          <a:noFill/>
          <a:ln/>
        </p:spPr>
        <p:txBody>
          <a:bodyPr wrap="square" lIns="0" tIns="0" rIns="0" bIns="0" rtlCol="0" anchor="t">
            <a:normAutofit/>
          </a:bodyPr>
          <a:lstStyle/>
          <a:p>
            <a:pPr marL="0" indent="0" algn="l">
              <a:lnSpc>
                <a:spcPct val="133000"/>
              </a:lnSpc>
              <a:buNone/>
            </a:pPr>
            <a:r>
              <a:rPr lang="en-US" dirty="0">
                <a:solidFill>
                  <a:srgbClr val="272525"/>
                </a:solidFill>
                <a:latin typeface="Li Mehdi Ekushey Unicode" panose="02000500000000000000" pitchFamily="2" charset="0"/>
                <a:ea typeface="Inter" pitchFamily="34" charset="-122"/>
                <a:cs typeface="Li Mehdi Ekushey Unicode" panose="02000500000000000000" pitchFamily="2" charset="0"/>
              </a:rPr>
              <a:t>সরকার, এনজিও ও স্থানীয় জনগণের ঐক্যবদ্ধ প্রচেষ্টাই একমাত্র সমাধান।</a:t>
            </a:r>
            <a:endParaRPr lang="en-US" dirty="0">
              <a:latin typeface="Li Mehdi Ekushey Unicode" panose="02000500000000000000" pitchFamily="2" charset="0"/>
              <a:cs typeface="Li Mehdi Ekushey Unicode" panose="02000500000000000000" pitchFamily="2" charset="0"/>
            </a:endParaRPr>
          </a:p>
        </p:txBody>
      </p:sp>
      <p:sp>
        <p:nvSpPr>
          <p:cNvPr id="12" name="Shape 9"/>
          <p:cNvSpPr/>
          <p:nvPr/>
        </p:nvSpPr>
        <p:spPr>
          <a:xfrm>
            <a:off x="5239710" y="4522788"/>
            <a:ext cx="6284160" cy="1118791"/>
          </a:xfrm>
          <a:prstGeom prst="rect">
            <a:avLst/>
          </a:prstGeom>
          <a:solidFill>
            <a:srgbClr val="E0D7F4"/>
          </a:solidFill>
          <a:ln/>
        </p:spPr>
      </p:sp>
      <p:sp>
        <p:nvSpPr>
          <p:cNvPr id="13" name="Shape 10"/>
          <p:cNvSpPr/>
          <p:nvPr/>
        </p:nvSpPr>
        <p:spPr>
          <a:xfrm>
            <a:off x="5239710" y="4522788"/>
            <a:ext cx="6284160" cy="25400"/>
          </a:xfrm>
          <a:prstGeom prst="roundRect">
            <a:avLst>
              <a:gd name="adj" fmla="val 312550"/>
            </a:avLst>
          </a:prstGeom>
          <a:solidFill>
            <a:srgbClr val="C6BDDA"/>
          </a:solidFill>
          <a:ln/>
        </p:spPr>
      </p:sp>
      <p:sp>
        <p:nvSpPr>
          <p:cNvPr id="14" name="Text 11"/>
          <p:cNvSpPr/>
          <p:nvPr/>
        </p:nvSpPr>
        <p:spPr>
          <a:xfrm>
            <a:off x="5428717" y="4711799"/>
            <a:ext cx="5906146" cy="324941"/>
          </a:xfrm>
          <a:prstGeom prst="rect">
            <a:avLst/>
          </a:prstGeom>
          <a:noFill/>
          <a:ln/>
        </p:spPr>
        <p:txBody>
          <a:bodyPr wrap="none" lIns="0" tIns="0" rIns="0" bIns="0" rtlCol="0" anchor="t"/>
          <a:lstStyle/>
          <a:p>
            <a:pPr marL="0" indent="0" algn="l">
              <a:lnSpc>
                <a:spcPct val="104000"/>
              </a:lnSpc>
              <a:buNone/>
            </a:pPr>
            <a:r>
              <a:rPr lang="en-US" sz="2000" b="1" dirty="0">
                <a:solidFill>
                  <a:srgbClr val="272525"/>
                </a:solidFill>
                <a:latin typeface="Li Mehdi Ekushey Unicode" panose="02000500000000000000" pitchFamily="2" charset="0"/>
                <a:ea typeface="Petrona Bold" pitchFamily="34" charset="-122"/>
                <a:cs typeface="Li Mehdi Ekushey Unicode" panose="02000500000000000000" pitchFamily="2" charset="0"/>
              </a:rPr>
              <a:t>আমাদের লক্ষ্য</a:t>
            </a:r>
            <a:endParaRPr lang="en-US" sz="2000" dirty="0">
              <a:latin typeface="Li Mehdi Ekushey Unicode" panose="02000500000000000000" pitchFamily="2" charset="0"/>
              <a:cs typeface="Li Mehdi Ekushey Unicode" panose="02000500000000000000" pitchFamily="2" charset="0"/>
            </a:endParaRPr>
          </a:p>
        </p:txBody>
      </p:sp>
      <p:sp>
        <p:nvSpPr>
          <p:cNvPr id="15" name="Text 12"/>
          <p:cNvSpPr/>
          <p:nvPr/>
        </p:nvSpPr>
        <p:spPr>
          <a:xfrm>
            <a:off x="5428717" y="5150148"/>
            <a:ext cx="5906146" cy="302419"/>
          </a:xfrm>
          <a:prstGeom prst="rect">
            <a:avLst/>
          </a:prstGeom>
          <a:noFill/>
          <a:ln/>
        </p:spPr>
        <p:txBody>
          <a:bodyPr wrap="none" lIns="0" tIns="0" rIns="0" bIns="0" rtlCol="0" anchor="t"/>
          <a:lstStyle/>
          <a:p>
            <a:pPr marL="0" indent="0" algn="l">
              <a:lnSpc>
                <a:spcPct val="133000"/>
              </a:lnSpc>
              <a:buNone/>
            </a:pPr>
            <a:r>
              <a:rPr lang="en-US" sz="1450" dirty="0">
                <a:solidFill>
                  <a:srgbClr val="272525"/>
                </a:solidFill>
                <a:latin typeface="Li Mehdi Ekushey Unicode" panose="02000500000000000000" pitchFamily="2" charset="0"/>
                <a:ea typeface="Inter" pitchFamily="34" charset="-122"/>
                <a:cs typeface="Li Mehdi Ekushey Unicode" panose="02000500000000000000" pitchFamily="2" charset="0"/>
              </a:rPr>
              <a:t>দুর্যোগ নয় — </a:t>
            </a:r>
            <a:r>
              <a:rPr lang="en-US" sz="1450" b="1" dirty="0">
                <a:solidFill>
                  <a:srgbClr val="272525"/>
                </a:solidFill>
                <a:latin typeface="Li Mehdi Ekushey Unicode" panose="02000500000000000000" pitchFamily="2" charset="0"/>
                <a:ea typeface="Inter Bold" pitchFamily="34" charset="-122"/>
                <a:cs typeface="Li Mehdi Ekushey Unicode" panose="02000500000000000000" pitchFamily="2" charset="0"/>
              </a:rPr>
              <a:t>সহনশীলতাই</a:t>
            </a:r>
            <a:r>
              <a:rPr lang="en-US" sz="1450" dirty="0">
                <a:solidFill>
                  <a:srgbClr val="272525"/>
                </a:solidFill>
                <a:latin typeface="Li Mehdi Ekushey Unicode" panose="02000500000000000000" pitchFamily="2" charset="0"/>
                <a:ea typeface="Inter" pitchFamily="34" charset="-122"/>
                <a:cs typeface="Li Mehdi Ekushey Unicode" panose="02000500000000000000" pitchFamily="2" charset="0"/>
              </a:rPr>
              <a:t> হোক আগামী দিনের শক্তি।</a:t>
            </a:r>
            <a:endParaRPr lang="en-US" sz="1450" dirty="0">
              <a:latin typeface="Li Mehdi Ekushey Unicode" panose="02000500000000000000" pitchFamily="2" charset="0"/>
              <a:cs typeface="Li Mehdi Ekushey Unicode" panose="02000500000000000000" pitchFamily="2" charset="0"/>
            </a:endParaRPr>
          </a:p>
        </p:txBody>
      </p:sp>
      <p:sp>
        <p:nvSpPr>
          <p:cNvPr id="16" name="Rectangle 15">
            <a:extLst>
              <a:ext uri="{FF2B5EF4-FFF2-40B4-BE49-F238E27FC236}">
                <a16:creationId xmlns:a16="http://schemas.microsoft.com/office/drawing/2014/main" id="{7BCF1537-646A-B851-2F0B-85B8017438A9}"/>
              </a:ext>
            </a:extLst>
          </p:cNvPr>
          <p:cNvSpPr/>
          <p:nvPr/>
        </p:nvSpPr>
        <p:spPr>
          <a:xfrm>
            <a:off x="10972800" y="6564702"/>
            <a:ext cx="1155940" cy="2329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Tm="5259">
        <p15:prstTrans prst="curtains"/>
      </p:transition>
    </mc:Choice>
    <mc:Fallback>
      <p:transition spd="slow" advTm="5259">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77603276-5582-D73C-9C2C-63C1628A5758}"/>
              </a:ext>
            </a:extLst>
          </p:cNvPr>
          <p:cNvSpPr/>
          <p:nvPr/>
        </p:nvSpPr>
        <p:spPr>
          <a:xfrm>
            <a:off x="2176509" y="2110666"/>
            <a:ext cx="7838982" cy="2636668"/>
          </a:xfrm>
          <a:prstGeom prst="roundRect">
            <a:avLst/>
          </a:prstGeom>
          <a:solidFill>
            <a:schemeClr val="bg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600" dirty="0" err="1">
                <a:solidFill>
                  <a:schemeClr val="accent2">
                    <a:lumMod val="75000"/>
                  </a:schemeClr>
                </a:solidFill>
              </a:rPr>
              <a:t>ধন্যবাদ</a:t>
            </a:r>
            <a:endParaRPr lang="en-US" sz="9600" dirty="0">
              <a:solidFill>
                <a:schemeClr val="accent2">
                  <a:lumMod val="75000"/>
                </a:schemeClr>
              </a:solidFill>
            </a:endParaRPr>
          </a:p>
        </p:txBody>
      </p:sp>
    </p:spTree>
    <p:extLst>
      <p:ext uri="{BB962C8B-B14F-4D97-AF65-F5344CB8AC3E}">
        <p14:creationId xmlns:p14="http://schemas.microsoft.com/office/powerpoint/2010/main" val="651438059"/>
      </p:ext>
    </p:extLst>
  </p:cSld>
  <p:clrMapOvr>
    <a:masterClrMapping/>
  </p:clrMapOvr>
  <mc:AlternateContent xmlns:mc="http://schemas.openxmlformats.org/markup-compatibility/2006">
    <mc:Choice xmlns:p14="http://schemas.microsoft.com/office/powerpoint/2010/main" Requires="p14">
      <p:transition spd="slow" p14:dur="2000" advTm="14926"/>
    </mc:Choice>
    <mc:Fallback>
      <p:transition spd="slow" advTm="14926"/>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1886" cy="6858000"/>
          </a:xfrm>
          <a:prstGeom prst="rect">
            <a:avLst/>
          </a:prstGeom>
        </p:spPr>
      </p:pic>
      <p:sp>
        <p:nvSpPr>
          <p:cNvPr id="3" name="Text 0"/>
          <p:cNvSpPr/>
          <p:nvPr/>
        </p:nvSpPr>
        <p:spPr>
          <a:xfrm>
            <a:off x="5233360" y="2335113"/>
            <a:ext cx="6296860" cy="1299369"/>
          </a:xfrm>
          <a:prstGeom prst="rect">
            <a:avLst/>
          </a:prstGeom>
          <a:noFill/>
          <a:ln/>
        </p:spPr>
        <p:txBody>
          <a:bodyPr wrap="square" lIns="0" tIns="0" rIns="0" bIns="0" rtlCol="0" anchor="t">
            <a:normAutofit/>
          </a:bodyPr>
          <a:lstStyle/>
          <a:p>
            <a:pPr marL="0" indent="0" algn="l">
              <a:lnSpc>
                <a:spcPct val="104000"/>
              </a:lnSpc>
              <a:buNone/>
            </a:pPr>
            <a:r>
              <a:rPr lang="en-US" sz="4050" b="1" dirty="0">
                <a:solidFill>
                  <a:srgbClr val="F95F88"/>
                </a:solidFill>
                <a:latin typeface="Li Mehdi Ekushey Unicode" panose="02000500000000000000" pitchFamily="2" charset="0"/>
                <a:ea typeface="Petrona Bold" pitchFamily="34" charset="-122"/>
                <a:cs typeface="Li Mehdi Ekushey Unicode" panose="02000500000000000000" pitchFamily="2" charset="0"/>
              </a:rPr>
              <a:t>জলবায়ু পরিবর্তন: ঝুঁকি মোকাবেলা ও ভবিষ্যৎ সুরক্ষা</a:t>
            </a:r>
            <a:endParaRPr lang="en-US" sz="4050" dirty="0"/>
          </a:p>
        </p:txBody>
      </p:sp>
      <p:sp>
        <p:nvSpPr>
          <p:cNvPr id="4" name="Text 1"/>
          <p:cNvSpPr/>
          <p:nvPr/>
        </p:nvSpPr>
        <p:spPr>
          <a:xfrm>
            <a:off x="5552537" y="4418279"/>
            <a:ext cx="6296860" cy="604838"/>
          </a:xfrm>
          <a:prstGeom prst="rect">
            <a:avLst/>
          </a:prstGeom>
          <a:noFill/>
          <a:ln/>
        </p:spPr>
        <p:txBody>
          <a:bodyPr wrap="square" lIns="0" tIns="0" rIns="0" bIns="0" rtlCol="0" anchor="t">
            <a:noAutofit/>
          </a:bodyPr>
          <a:lstStyle/>
          <a:p>
            <a:pPr marL="0" indent="0" algn="ctr">
              <a:lnSpc>
                <a:spcPct val="133000"/>
              </a:lnSpc>
              <a:buNone/>
            </a:pPr>
            <a:r>
              <a:rPr lang="en-US" sz="2000" dirty="0">
                <a:solidFill>
                  <a:srgbClr val="272525"/>
                </a:solidFill>
                <a:latin typeface="Li Mehdi Ekushey Unicode" panose="02000500000000000000" pitchFamily="2" charset="0"/>
                <a:ea typeface="Inter" pitchFamily="34" charset="-122"/>
                <a:cs typeface="Li Mehdi Ekushey Unicode" panose="02000500000000000000" pitchFamily="2" charset="0"/>
              </a:rPr>
              <a:t>বদ্বীপের দেশ — যেখানে পরিবর্তন কেবল পরিসংখ্যান নয়, এটি আমাদের দৈনন্দিন জীবনের বাস্তবতা।</a:t>
            </a:r>
            <a:endParaRPr lang="en-US" sz="2000" dirty="0"/>
          </a:p>
        </p:txBody>
      </p:sp>
      <p:sp>
        <p:nvSpPr>
          <p:cNvPr id="5" name="Rectangle 4">
            <a:extLst>
              <a:ext uri="{FF2B5EF4-FFF2-40B4-BE49-F238E27FC236}">
                <a16:creationId xmlns:a16="http://schemas.microsoft.com/office/drawing/2014/main" id="{39AA3602-6727-8B97-5C2E-E05A38CC5B90}"/>
              </a:ext>
            </a:extLst>
          </p:cNvPr>
          <p:cNvSpPr/>
          <p:nvPr/>
        </p:nvSpPr>
        <p:spPr>
          <a:xfrm>
            <a:off x="11059064" y="6564702"/>
            <a:ext cx="1069676" cy="2329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advTm="7650">
        <p15:prstTrans prst="curtains"/>
      </p:transition>
    </mc:Choice>
    <mc:Fallback>
      <p:transition spd="slow" advTm="765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4"/>
          <a:stretch>
            <a:fillRect/>
          </a:stretch>
        </p:blipFill>
        <p:spPr>
          <a:xfrm>
            <a:off x="0" y="0"/>
            <a:ext cx="4571886" cy="6858000"/>
          </a:xfrm>
          <a:prstGeom prst="rect">
            <a:avLst/>
          </a:prstGeom>
        </p:spPr>
      </p:pic>
      <p:sp>
        <p:nvSpPr>
          <p:cNvPr id="3" name="Text 0"/>
          <p:cNvSpPr/>
          <p:nvPr/>
        </p:nvSpPr>
        <p:spPr>
          <a:xfrm>
            <a:off x="5233360" y="1109166"/>
            <a:ext cx="6296860" cy="1299369"/>
          </a:xfrm>
          <a:prstGeom prst="rect">
            <a:avLst/>
          </a:prstGeom>
          <a:noFill/>
          <a:ln/>
        </p:spPr>
        <p:txBody>
          <a:bodyPr wrap="square" lIns="0" tIns="0" rIns="0" bIns="0" rtlCol="0" anchor="t">
            <a:normAutofit/>
          </a:bodyPr>
          <a:lstStyle/>
          <a:p>
            <a:pPr marL="0" indent="0" algn="l">
              <a:lnSpc>
                <a:spcPct val="104000"/>
              </a:lnSpc>
              <a:buNone/>
            </a:pPr>
            <a:r>
              <a:rPr lang="en-US" sz="4050" b="1" dirty="0">
                <a:solidFill>
                  <a:srgbClr val="F95F88"/>
                </a:solidFill>
                <a:latin typeface="Li Mehdi Ekushey Unicode" panose="02000500000000000000" pitchFamily="2" charset="0"/>
                <a:ea typeface="Petrona Bold" pitchFamily="34" charset="-122"/>
                <a:cs typeface="Li Mehdi Ekushey Unicode" panose="02000500000000000000" pitchFamily="2" charset="0"/>
              </a:rPr>
              <a:t>কেন বাংলাদেশ বিশ্বের অন্যতম ঝুঁকিপূর্ণ দেশ?</a:t>
            </a:r>
            <a:endParaRPr lang="en-US" sz="4050" dirty="0"/>
          </a:p>
        </p:txBody>
      </p:sp>
      <p:grpSp>
        <p:nvGrpSpPr>
          <p:cNvPr id="14" name="Group 13">
            <a:extLst>
              <a:ext uri="{FF2B5EF4-FFF2-40B4-BE49-F238E27FC236}">
                <a16:creationId xmlns:a16="http://schemas.microsoft.com/office/drawing/2014/main" id="{74A9408C-4ADA-DDB2-81EF-693E0CAB887C}"/>
              </a:ext>
            </a:extLst>
          </p:cNvPr>
          <p:cNvGrpSpPr/>
          <p:nvPr/>
        </p:nvGrpSpPr>
        <p:grpSpPr>
          <a:xfrm>
            <a:off x="5233360" y="2692003"/>
            <a:ext cx="3053877" cy="1736328"/>
            <a:chOff x="5233360" y="2692003"/>
            <a:chExt cx="3053877" cy="1736328"/>
          </a:xfrm>
        </p:grpSpPr>
        <p:sp>
          <p:nvSpPr>
            <p:cNvPr id="4" name="Shape 1"/>
            <p:cNvSpPr/>
            <p:nvPr/>
          </p:nvSpPr>
          <p:spPr>
            <a:xfrm>
              <a:off x="5233360" y="2692003"/>
              <a:ext cx="3053877" cy="1736328"/>
            </a:xfrm>
            <a:prstGeom prst="roundRect">
              <a:avLst>
                <a:gd name="adj" fmla="val 4572"/>
              </a:avLst>
            </a:prstGeom>
            <a:solidFill>
              <a:srgbClr val="E0D7F4"/>
            </a:solidFill>
            <a:ln w="6350">
              <a:solidFill>
                <a:srgbClr val="C6BDDA"/>
              </a:solidFill>
              <a:prstDash val="solid"/>
            </a:ln>
          </p:spPr>
        </p:sp>
        <p:sp>
          <p:nvSpPr>
            <p:cNvPr id="5" name="Text 2"/>
            <p:cNvSpPr/>
            <p:nvPr/>
          </p:nvSpPr>
          <p:spPr>
            <a:xfrm>
              <a:off x="5428717" y="2887365"/>
              <a:ext cx="2663163" cy="324941"/>
            </a:xfrm>
            <a:prstGeom prst="rect">
              <a:avLst/>
            </a:prstGeom>
            <a:noFill/>
            <a:ln/>
          </p:spPr>
          <p:txBody>
            <a:bodyPr wrap="none" lIns="0" tIns="0" rIns="0" bIns="0" rtlCol="0" anchor="t"/>
            <a:lstStyle/>
            <a:p>
              <a:pPr marL="0" indent="0" algn="l">
                <a:lnSpc>
                  <a:spcPct val="104000"/>
                </a:lnSpc>
                <a:buNone/>
              </a:pPr>
              <a:r>
                <a:rPr lang="en-US" sz="2000" b="1" dirty="0">
                  <a:solidFill>
                    <a:srgbClr val="272525"/>
                  </a:solidFill>
                  <a:latin typeface="Li Mehdi Ekushey Unicode" panose="02000500000000000000" pitchFamily="2" charset="0"/>
                  <a:ea typeface="Petrona Bold" pitchFamily="34" charset="-122"/>
                  <a:cs typeface="Li Mehdi Ekushey Unicode" panose="02000500000000000000" pitchFamily="2" charset="0"/>
                </a:rPr>
                <a:t>ভৌগোলিক দুর্বলতা</a:t>
              </a:r>
              <a:endParaRPr lang="en-US" sz="2000" dirty="0"/>
            </a:p>
          </p:txBody>
        </p:sp>
        <p:sp>
          <p:nvSpPr>
            <p:cNvPr id="6" name="Text 3"/>
            <p:cNvSpPr/>
            <p:nvPr/>
          </p:nvSpPr>
          <p:spPr>
            <a:xfrm>
              <a:off x="5428717" y="3325713"/>
              <a:ext cx="2663163"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272525"/>
                  </a:solidFill>
                  <a:latin typeface="Li Mehdi Ekushey Unicode" panose="02000500000000000000" pitchFamily="2" charset="0"/>
                  <a:ea typeface="Inter" pitchFamily="34" charset="-122"/>
                  <a:cs typeface="Li Mehdi Ekushey Unicode" panose="02000500000000000000" pitchFamily="2" charset="0"/>
                </a:rPr>
                <a:t>বিশ্বের ঘনবসতিপূর্ণ বদ্বীপীয় অঞ্চল — সমুদ্রপৃষ্ঠের উচ্চতা বৃদ্ধিতে সরাসরি হুমকির মুখে।</a:t>
              </a:r>
              <a:endParaRPr lang="en-US" sz="1450" dirty="0"/>
            </a:p>
          </p:txBody>
        </p:sp>
      </p:grpSp>
      <p:grpSp>
        <p:nvGrpSpPr>
          <p:cNvPr id="15" name="Group 14">
            <a:extLst>
              <a:ext uri="{FF2B5EF4-FFF2-40B4-BE49-F238E27FC236}">
                <a16:creationId xmlns:a16="http://schemas.microsoft.com/office/drawing/2014/main" id="{DF10DC04-C6D9-5B25-01F7-9CFC097F9B8B}"/>
              </a:ext>
            </a:extLst>
          </p:cNvPr>
          <p:cNvGrpSpPr/>
          <p:nvPr/>
        </p:nvGrpSpPr>
        <p:grpSpPr>
          <a:xfrm>
            <a:off x="8476244" y="2692003"/>
            <a:ext cx="3053976" cy="1736328"/>
            <a:chOff x="8476244" y="2692003"/>
            <a:chExt cx="3053976" cy="1736328"/>
          </a:xfrm>
        </p:grpSpPr>
        <p:sp>
          <p:nvSpPr>
            <p:cNvPr id="7" name="Shape 4"/>
            <p:cNvSpPr/>
            <p:nvPr/>
          </p:nvSpPr>
          <p:spPr>
            <a:xfrm>
              <a:off x="8476244" y="2692003"/>
              <a:ext cx="3053976" cy="1736328"/>
            </a:xfrm>
            <a:prstGeom prst="roundRect">
              <a:avLst>
                <a:gd name="adj" fmla="val 4572"/>
              </a:avLst>
            </a:prstGeom>
            <a:solidFill>
              <a:srgbClr val="E0D7F4"/>
            </a:solidFill>
            <a:ln w="6350">
              <a:solidFill>
                <a:srgbClr val="C6BDDA"/>
              </a:solidFill>
              <a:prstDash val="solid"/>
            </a:ln>
          </p:spPr>
        </p:sp>
        <p:sp>
          <p:nvSpPr>
            <p:cNvPr id="8" name="Text 5"/>
            <p:cNvSpPr/>
            <p:nvPr/>
          </p:nvSpPr>
          <p:spPr>
            <a:xfrm>
              <a:off x="8671601" y="2887365"/>
              <a:ext cx="2663262" cy="324941"/>
            </a:xfrm>
            <a:prstGeom prst="rect">
              <a:avLst/>
            </a:prstGeom>
            <a:noFill/>
            <a:ln/>
          </p:spPr>
          <p:txBody>
            <a:bodyPr wrap="none" lIns="0" tIns="0" rIns="0" bIns="0" rtlCol="0" anchor="t"/>
            <a:lstStyle/>
            <a:p>
              <a:pPr marL="0" indent="0" algn="l">
                <a:lnSpc>
                  <a:spcPct val="104000"/>
                </a:lnSpc>
                <a:buNone/>
              </a:pPr>
              <a:r>
                <a:rPr lang="en-US" sz="2000" b="1" dirty="0">
                  <a:solidFill>
                    <a:srgbClr val="272525"/>
                  </a:solidFill>
                  <a:latin typeface="Li Mehdi Ekushey Unicode" panose="02000500000000000000" pitchFamily="2" charset="0"/>
                  <a:ea typeface="Petrona Bold" pitchFamily="34" charset="-122"/>
                  <a:cs typeface="Li Mehdi Ekushey Unicode" panose="02000500000000000000" pitchFamily="2" charset="0"/>
                </a:rPr>
                <a:t>তাপমাত্রা বৃদ্ধি</a:t>
              </a:r>
              <a:endParaRPr lang="en-US" sz="2000" dirty="0"/>
            </a:p>
          </p:txBody>
        </p:sp>
        <p:sp>
          <p:nvSpPr>
            <p:cNvPr id="9" name="Text 6"/>
            <p:cNvSpPr/>
            <p:nvPr/>
          </p:nvSpPr>
          <p:spPr>
            <a:xfrm>
              <a:off x="8671601" y="3325713"/>
              <a:ext cx="2663262"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272525"/>
                  </a:solidFill>
                  <a:latin typeface="Li Mehdi Ekushey Unicode" panose="02000500000000000000" pitchFamily="2" charset="0"/>
                  <a:ea typeface="Inter" pitchFamily="34" charset="-122"/>
                  <a:cs typeface="Li Mehdi Ekushey Unicode" panose="02000500000000000000" pitchFamily="2" charset="0"/>
                </a:rPr>
                <a:t>গড় তাপমাত্রা বৃদ্ধি ও সমুদ্রপৃষ্ঠের উচ্চতা বাড়ার ফলে উপকূলীয় অঞ্চল ডুবে যাচ্ছে।</a:t>
              </a:r>
              <a:endParaRPr lang="en-US" sz="1450" dirty="0"/>
            </a:p>
          </p:txBody>
        </p:sp>
      </p:grpSp>
      <p:grpSp>
        <p:nvGrpSpPr>
          <p:cNvPr id="16" name="Group 15">
            <a:extLst>
              <a:ext uri="{FF2B5EF4-FFF2-40B4-BE49-F238E27FC236}">
                <a16:creationId xmlns:a16="http://schemas.microsoft.com/office/drawing/2014/main" id="{E16ED722-9752-1A12-83F6-E0AFAF63DF57}"/>
              </a:ext>
            </a:extLst>
          </p:cNvPr>
          <p:cNvGrpSpPr/>
          <p:nvPr/>
        </p:nvGrpSpPr>
        <p:grpSpPr>
          <a:xfrm>
            <a:off x="5233360" y="4617343"/>
            <a:ext cx="6296860" cy="1131491"/>
            <a:chOff x="5233360" y="4617343"/>
            <a:chExt cx="6296860" cy="1131491"/>
          </a:xfrm>
        </p:grpSpPr>
        <p:sp>
          <p:nvSpPr>
            <p:cNvPr id="10" name="Shape 7"/>
            <p:cNvSpPr/>
            <p:nvPr/>
          </p:nvSpPr>
          <p:spPr>
            <a:xfrm>
              <a:off x="5233360" y="4617343"/>
              <a:ext cx="6296860" cy="1131491"/>
            </a:xfrm>
            <a:prstGeom prst="roundRect">
              <a:avLst>
                <a:gd name="adj" fmla="val 7016"/>
              </a:avLst>
            </a:prstGeom>
            <a:solidFill>
              <a:srgbClr val="E0D7F4"/>
            </a:solidFill>
            <a:ln w="6350">
              <a:solidFill>
                <a:srgbClr val="C6BDDA"/>
              </a:solidFill>
              <a:prstDash val="solid"/>
            </a:ln>
          </p:spPr>
        </p:sp>
        <p:sp>
          <p:nvSpPr>
            <p:cNvPr id="11" name="Text 8"/>
            <p:cNvSpPr/>
            <p:nvPr/>
          </p:nvSpPr>
          <p:spPr>
            <a:xfrm>
              <a:off x="5428717" y="4812705"/>
              <a:ext cx="5906146" cy="324941"/>
            </a:xfrm>
            <a:prstGeom prst="rect">
              <a:avLst/>
            </a:prstGeom>
            <a:noFill/>
            <a:ln/>
          </p:spPr>
          <p:txBody>
            <a:bodyPr wrap="none" lIns="0" tIns="0" rIns="0" bIns="0" rtlCol="0" anchor="t"/>
            <a:lstStyle/>
            <a:p>
              <a:pPr marL="0" indent="0" algn="l">
                <a:lnSpc>
                  <a:spcPct val="104000"/>
                </a:lnSpc>
                <a:buNone/>
              </a:pPr>
              <a:r>
                <a:rPr lang="en-US" sz="2000" b="1" dirty="0">
                  <a:solidFill>
                    <a:srgbClr val="272525"/>
                  </a:solidFill>
                  <a:latin typeface="Li Mehdi Ekushey Unicode" panose="02000500000000000000" pitchFamily="2" charset="0"/>
                  <a:ea typeface="Petrona Bold" pitchFamily="34" charset="-122"/>
                  <a:cs typeface="Li Mehdi Ekushey Unicode" panose="02000500000000000000" pitchFamily="2" charset="0"/>
                </a:rPr>
                <a:t>দুর্যোগের প্রবণতা</a:t>
              </a:r>
              <a:endParaRPr lang="en-US" sz="2000" dirty="0"/>
            </a:p>
          </p:txBody>
        </p:sp>
        <p:sp>
          <p:nvSpPr>
            <p:cNvPr id="12" name="Text 9"/>
            <p:cNvSpPr/>
            <p:nvPr/>
          </p:nvSpPr>
          <p:spPr>
            <a:xfrm>
              <a:off x="5428717" y="5251053"/>
              <a:ext cx="5906146" cy="302419"/>
            </a:xfrm>
            <a:prstGeom prst="rect">
              <a:avLst/>
            </a:prstGeom>
            <a:noFill/>
            <a:ln/>
          </p:spPr>
          <p:txBody>
            <a:bodyPr wrap="none" lIns="0" tIns="0" rIns="0" bIns="0" rtlCol="0" anchor="t"/>
            <a:lstStyle/>
            <a:p>
              <a:pPr marL="0" indent="0" algn="l">
                <a:lnSpc>
                  <a:spcPct val="133000"/>
                </a:lnSpc>
                <a:buNone/>
              </a:pPr>
              <a:r>
                <a:rPr lang="en-US" sz="1450" dirty="0">
                  <a:solidFill>
                    <a:srgbClr val="272525"/>
                  </a:solidFill>
                  <a:latin typeface="Li Mehdi Ekushey Unicode" panose="02000500000000000000" pitchFamily="2" charset="0"/>
                  <a:ea typeface="Inter" pitchFamily="34" charset="-122"/>
                  <a:cs typeface="Li Mehdi Ekushey Unicode" panose="02000500000000000000" pitchFamily="2" charset="0"/>
                </a:rPr>
                <a:t>বন্যা, ঘূর্ণিঝড় ও জলোচ্ছ্বাসের ঘটনা বছরে বছর বাড়ছে — তীব্রতাও বাড়ছে।</a:t>
              </a:r>
              <a:endParaRPr lang="en-US" sz="1450" dirty="0"/>
            </a:p>
          </p:txBody>
        </p:sp>
      </p:grpSp>
      <p:sp>
        <p:nvSpPr>
          <p:cNvPr id="13" name="Rectangle 12">
            <a:extLst>
              <a:ext uri="{FF2B5EF4-FFF2-40B4-BE49-F238E27FC236}">
                <a16:creationId xmlns:a16="http://schemas.microsoft.com/office/drawing/2014/main" id="{C46DFC79-CB13-1A74-70FF-737AA87AD671}"/>
              </a:ext>
            </a:extLst>
          </p:cNvPr>
          <p:cNvSpPr/>
          <p:nvPr/>
        </p:nvSpPr>
        <p:spPr>
          <a:xfrm>
            <a:off x="11041811" y="6556075"/>
            <a:ext cx="1078302" cy="2415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Tm="12229">
        <p15:prstTrans prst="fallOver"/>
      </p:transition>
    </mc:Choice>
    <mc:Fallback>
      <p:transition spd="slow" advTm="12229">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1000" fill="hold"/>
                                        <p:tgtEl>
                                          <p:spTgt spid="14"/>
                                        </p:tgtEl>
                                        <p:attrNameLst>
                                          <p:attrName>ppt_w</p:attrName>
                                        </p:attrNameLst>
                                      </p:cBhvr>
                                      <p:tavLst>
                                        <p:tav tm="0">
                                          <p:val>
                                            <p:fltVal val="0"/>
                                          </p:val>
                                        </p:tav>
                                        <p:tav tm="100000">
                                          <p:val>
                                            <p:strVal val="#ppt_w"/>
                                          </p:val>
                                        </p:tav>
                                      </p:tavLst>
                                    </p:anim>
                                    <p:anim calcmode="lin" valueType="num">
                                      <p:cBhvr>
                                        <p:cTn id="20" dur="1000" fill="hold"/>
                                        <p:tgtEl>
                                          <p:spTgt spid="14"/>
                                        </p:tgtEl>
                                        <p:attrNameLst>
                                          <p:attrName>ppt_h</p:attrName>
                                        </p:attrNameLst>
                                      </p:cBhvr>
                                      <p:tavLst>
                                        <p:tav tm="0">
                                          <p:val>
                                            <p:fltVal val="0"/>
                                          </p:val>
                                        </p:tav>
                                        <p:tav tm="100000">
                                          <p:val>
                                            <p:strVal val="#ppt_h"/>
                                          </p:val>
                                        </p:tav>
                                      </p:tavLst>
                                    </p:anim>
                                    <p:anim calcmode="lin" valueType="num">
                                      <p:cBhvr>
                                        <p:cTn id="21" dur="1000" fill="hold"/>
                                        <p:tgtEl>
                                          <p:spTgt spid="14"/>
                                        </p:tgtEl>
                                        <p:attrNameLst>
                                          <p:attrName>style.rotation</p:attrName>
                                        </p:attrNameLst>
                                      </p:cBhvr>
                                      <p:tavLst>
                                        <p:tav tm="0">
                                          <p:val>
                                            <p:fltVal val="90"/>
                                          </p:val>
                                        </p:tav>
                                        <p:tav tm="100000">
                                          <p:val>
                                            <p:fltVal val="0"/>
                                          </p:val>
                                        </p:tav>
                                      </p:tavLst>
                                    </p:anim>
                                    <p:animEffect transition="in" filter="fade">
                                      <p:cBhvr>
                                        <p:cTn id="22" dur="1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p:cTn id="27" dur="500" fill="hold"/>
                                        <p:tgtEl>
                                          <p:spTgt spid="15"/>
                                        </p:tgtEl>
                                        <p:attrNameLst>
                                          <p:attrName>ppt_w</p:attrName>
                                        </p:attrNameLst>
                                      </p:cBhvr>
                                      <p:tavLst>
                                        <p:tav tm="0">
                                          <p:val>
                                            <p:fltVal val="0"/>
                                          </p:val>
                                        </p:tav>
                                        <p:tav tm="100000">
                                          <p:val>
                                            <p:strVal val="#ppt_w"/>
                                          </p:val>
                                        </p:tav>
                                      </p:tavLst>
                                    </p:anim>
                                    <p:anim calcmode="lin" valueType="num">
                                      <p:cBhvr>
                                        <p:cTn id="28" dur="500" fill="hold"/>
                                        <p:tgtEl>
                                          <p:spTgt spid="15"/>
                                        </p:tgtEl>
                                        <p:attrNameLst>
                                          <p:attrName>ppt_h</p:attrName>
                                        </p:attrNameLst>
                                      </p:cBhvr>
                                      <p:tavLst>
                                        <p:tav tm="0">
                                          <p:val>
                                            <p:fltVal val="0"/>
                                          </p:val>
                                        </p:tav>
                                        <p:tav tm="100000">
                                          <p:val>
                                            <p:strVal val="#ppt_h"/>
                                          </p:val>
                                        </p:tav>
                                      </p:tavLst>
                                    </p:anim>
                                    <p:animEffect transition="in" filter="fade">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down)">
                                      <p:cBhvr>
                                        <p:cTn id="34" dur="580">
                                          <p:stCondLst>
                                            <p:cond delay="0"/>
                                          </p:stCondLst>
                                        </p:cTn>
                                        <p:tgtEl>
                                          <p:spTgt spid="16"/>
                                        </p:tgtEl>
                                      </p:cBhvr>
                                    </p:animEffect>
                                    <p:anim calcmode="lin" valueType="num">
                                      <p:cBhvr>
                                        <p:cTn id="35"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40" dur="26">
                                          <p:stCondLst>
                                            <p:cond delay="650"/>
                                          </p:stCondLst>
                                        </p:cTn>
                                        <p:tgtEl>
                                          <p:spTgt spid="16"/>
                                        </p:tgtEl>
                                      </p:cBhvr>
                                      <p:to x="100000" y="60000"/>
                                    </p:animScale>
                                    <p:animScale>
                                      <p:cBhvr>
                                        <p:cTn id="41" dur="166" decel="50000">
                                          <p:stCondLst>
                                            <p:cond delay="676"/>
                                          </p:stCondLst>
                                        </p:cTn>
                                        <p:tgtEl>
                                          <p:spTgt spid="16"/>
                                        </p:tgtEl>
                                      </p:cBhvr>
                                      <p:to x="100000" y="100000"/>
                                    </p:animScale>
                                    <p:animScale>
                                      <p:cBhvr>
                                        <p:cTn id="42" dur="26">
                                          <p:stCondLst>
                                            <p:cond delay="1312"/>
                                          </p:stCondLst>
                                        </p:cTn>
                                        <p:tgtEl>
                                          <p:spTgt spid="16"/>
                                        </p:tgtEl>
                                      </p:cBhvr>
                                      <p:to x="100000" y="80000"/>
                                    </p:animScale>
                                    <p:animScale>
                                      <p:cBhvr>
                                        <p:cTn id="43" dur="166" decel="50000">
                                          <p:stCondLst>
                                            <p:cond delay="1338"/>
                                          </p:stCondLst>
                                        </p:cTn>
                                        <p:tgtEl>
                                          <p:spTgt spid="16"/>
                                        </p:tgtEl>
                                      </p:cBhvr>
                                      <p:to x="100000" y="100000"/>
                                    </p:animScale>
                                    <p:animScale>
                                      <p:cBhvr>
                                        <p:cTn id="44" dur="26">
                                          <p:stCondLst>
                                            <p:cond delay="1642"/>
                                          </p:stCondLst>
                                        </p:cTn>
                                        <p:tgtEl>
                                          <p:spTgt spid="16"/>
                                        </p:tgtEl>
                                      </p:cBhvr>
                                      <p:to x="100000" y="90000"/>
                                    </p:animScale>
                                    <p:animScale>
                                      <p:cBhvr>
                                        <p:cTn id="45" dur="166" decel="50000">
                                          <p:stCondLst>
                                            <p:cond delay="1668"/>
                                          </p:stCondLst>
                                        </p:cTn>
                                        <p:tgtEl>
                                          <p:spTgt spid="16"/>
                                        </p:tgtEl>
                                      </p:cBhvr>
                                      <p:to x="100000" y="100000"/>
                                    </p:animScale>
                                    <p:animScale>
                                      <p:cBhvr>
                                        <p:cTn id="46" dur="26">
                                          <p:stCondLst>
                                            <p:cond delay="1808"/>
                                          </p:stCondLst>
                                        </p:cTn>
                                        <p:tgtEl>
                                          <p:spTgt spid="16"/>
                                        </p:tgtEl>
                                      </p:cBhvr>
                                      <p:to x="100000" y="95000"/>
                                    </p:animScale>
                                    <p:animScale>
                                      <p:cBhvr>
                                        <p:cTn id="47"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61475" y="519807"/>
            <a:ext cx="10868745" cy="324941"/>
          </a:xfrm>
          <a:prstGeom prst="rect">
            <a:avLst/>
          </a:prstGeom>
          <a:noFill/>
          <a:ln/>
        </p:spPr>
        <p:txBody>
          <a:bodyPr wrap="none" lIns="0" tIns="0" rIns="0" bIns="0" rtlCol="0" anchor="t"/>
          <a:lstStyle/>
          <a:p>
            <a:pPr marL="0" indent="0" algn="l">
              <a:lnSpc>
                <a:spcPct val="104000"/>
              </a:lnSpc>
              <a:buNone/>
            </a:pPr>
            <a:r>
              <a:rPr lang="en-US" sz="2000" b="1" dirty="0">
                <a:solidFill>
                  <a:srgbClr val="F95F88"/>
                </a:solidFill>
                <a:latin typeface="Li Mehdi Ekushey Unicode" panose="02000500000000000000" pitchFamily="2" charset="0"/>
                <a:ea typeface="Petrona Bold" pitchFamily="34" charset="-122"/>
                <a:cs typeface="Li Mehdi Ekushey Unicode" panose="02000500000000000000" pitchFamily="2" charset="0"/>
              </a:rPr>
              <a:t>জলবায়ু পরিবর্তনের প্রভাব: বাস্তুসংস্থান ও জনজীবন</a:t>
            </a:r>
            <a:endParaRPr lang="en-US" sz="2000" dirty="0"/>
          </a:p>
        </p:txBody>
      </p:sp>
      <p:pic>
        <p:nvPicPr>
          <p:cNvPr id="3" name="Image 0" descr="preencoded.png"/>
          <p:cNvPicPr>
            <a:picLocks noChangeAspect="1"/>
          </p:cNvPicPr>
          <p:nvPr/>
        </p:nvPicPr>
        <p:blipFill>
          <a:blip r:embed="rId3"/>
          <a:stretch>
            <a:fillRect/>
          </a:stretch>
        </p:blipFill>
        <p:spPr>
          <a:xfrm>
            <a:off x="661475" y="968673"/>
            <a:ext cx="5319083" cy="5319216"/>
          </a:xfrm>
          <a:prstGeom prst="rect">
            <a:avLst/>
          </a:prstGeom>
        </p:spPr>
      </p:pic>
      <p:sp>
        <p:nvSpPr>
          <p:cNvPr id="4" name="Text 1"/>
          <p:cNvSpPr/>
          <p:nvPr/>
        </p:nvSpPr>
        <p:spPr>
          <a:xfrm>
            <a:off x="5980558" y="3463140"/>
            <a:ext cx="5319083" cy="162421"/>
          </a:xfrm>
          <a:prstGeom prst="rect">
            <a:avLst/>
          </a:prstGeom>
          <a:noFill/>
          <a:ln/>
        </p:spPr>
        <p:txBody>
          <a:bodyPr wrap="none" lIns="0" tIns="0" rIns="0" bIns="0" rtlCol="0" anchor="t"/>
          <a:lstStyle/>
          <a:p>
            <a:pPr marL="0" indent="0" algn="l">
              <a:lnSpc>
                <a:spcPct val="104000"/>
              </a:lnSpc>
              <a:buNone/>
            </a:pPr>
            <a:r>
              <a:rPr lang="en-US" sz="1600" b="1" dirty="0">
                <a:solidFill>
                  <a:srgbClr val="F95F88"/>
                </a:solidFill>
                <a:latin typeface="Li Mehdi Ekushey Unicode" panose="02000500000000000000" pitchFamily="2" charset="0"/>
                <a:ea typeface="Petrona Bold" pitchFamily="34" charset="-122"/>
                <a:cs typeface="Li Mehdi Ekushey Unicode" panose="02000500000000000000" pitchFamily="2" charset="0"/>
              </a:rPr>
              <a:t>একটি সংকট, তিনটি মাত্রা</a:t>
            </a:r>
            <a:endParaRPr lang="en-US" sz="1600" dirty="0"/>
          </a:p>
        </p:txBody>
      </p:sp>
      <p:sp>
        <p:nvSpPr>
          <p:cNvPr id="5" name="Text 2"/>
          <p:cNvSpPr/>
          <p:nvPr/>
        </p:nvSpPr>
        <p:spPr>
          <a:xfrm>
            <a:off x="6095846" y="3936478"/>
            <a:ext cx="5319083" cy="441671"/>
          </a:xfrm>
          <a:prstGeom prst="rect">
            <a:avLst/>
          </a:prstGeom>
          <a:noFill/>
          <a:ln/>
        </p:spPr>
        <p:txBody>
          <a:bodyPr wrap="square" lIns="0" tIns="0" rIns="0" bIns="0" rtlCol="0" anchor="t">
            <a:normAutofit/>
          </a:bodyPr>
          <a:lstStyle/>
          <a:p>
            <a:pPr marL="0" indent="0" algn="l">
              <a:lnSpc>
                <a:spcPct val="100000"/>
              </a:lnSpc>
              <a:buNone/>
            </a:pPr>
            <a:r>
              <a:rPr lang="en-US" sz="900" dirty="0">
                <a:solidFill>
                  <a:srgbClr val="272525"/>
                </a:solidFill>
                <a:latin typeface="Li Mehdi Ekushey Unicode" panose="02000500000000000000" pitchFamily="2" charset="0"/>
                <a:ea typeface="Inter" pitchFamily="34" charset="-122"/>
                <a:cs typeface="Li Mehdi Ekushey Unicode" panose="02000500000000000000" pitchFamily="2" charset="0"/>
              </a:rPr>
              <a:t>জলবায়ু পরিবর্তন কেবল পরিবেশগত নয় — এটি কৃষি, বাসস্থান ও স্বাস্থ্যের এক গভীর সংকট। উপকূলীয় জেলাগুলোতে লবণাক্ততা বেড়ে যাওয়ায় কৃষি জমি অনুর্বর হয়ে পড়ছে, নদীভাঙনে প্রতি বছর হাজার হাজার মানুষ গৃহহীন হচ্ছেন এবং সুপেয় পানির অভাবে জনস্বাস্থ্য ঝুঁকি তীব্র আকার ধারণ করছে।</a:t>
            </a:r>
            <a:endParaRPr lang="en-US" sz="900" dirty="0"/>
          </a:p>
        </p:txBody>
      </p:sp>
      <p:sp>
        <p:nvSpPr>
          <p:cNvPr id="6" name="Shape 3"/>
          <p:cNvSpPr/>
          <p:nvPr/>
        </p:nvSpPr>
        <p:spPr>
          <a:xfrm>
            <a:off x="6095847" y="4689066"/>
            <a:ext cx="5319083" cy="340221"/>
          </a:xfrm>
          <a:prstGeom prst="roundRect">
            <a:avLst>
              <a:gd name="adj" fmla="val 15555"/>
            </a:avLst>
          </a:prstGeom>
          <a:solidFill>
            <a:srgbClr val="E0D7F4"/>
          </a:solidFill>
          <a:ln/>
        </p:spPr>
      </p:sp>
      <p:pic>
        <p:nvPicPr>
          <p:cNvPr id="7" name="Image 1" descr="preencoded.png"/>
          <p:cNvPicPr>
            <a:picLocks noChangeAspect="1"/>
          </p:cNvPicPr>
          <p:nvPr/>
        </p:nvPicPr>
        <p:blipFill>
          <a:blip r:embed="rId4"/>
          <a:stretch>
            <a:fillRect/>
          </a:stretch>
        </p:blipFill>
        <p:spPr>
          <a:xfrm>
            <a:off x="6384830" y="4802472"/>
            <a:ext cx="118067" cy="94456"/>
          </a:xfrm>
          <a:prstGeom prst="rect">
            <a:avLst/>
          </a:prstGeom>
        </p:spPr>
      </p:pic>
      <p:sp>
        <p:nvSpPr>
          <p:cNvPr id="8" name="Text 4"/>
          <p:cNvSpPr/>
          <p:nvPr/>
        </p:nvSpPr>
        <p:spPr>
          <a:xfrm>
            <a:off x="6791880" y="4802472"/>
            <a:ext cx="5527239" cy="113407"/>
          </a:xfrm>
          <a:prstGeom prst="rect">
            <a:avLst/>
          </a:prstGeom>
          <a:noFill/>
          <a:ln/>
        </p:spPr>
        <p:txBody>
          <a:bodyPr wrap="none" lIns="0" tIns="0" rIns="0" bIns="0" rtlCol="0" anchor="t"/>
          <a:lstStyle/>
          <a:p>
            <a:pPr marL="0" indent="0" algn="l">
              <a:lnSpc>
                <a:spcPct val="100000"/>
              </a:lnSpc>
              <a:buNone/>
            </a:pPr>
            <a:r>
              <a:rPr lang="en-US" sz="1000" dirty="0">
                <a:solidFill>
                  <a:srgbClr val="000000"/>
                </a:solidFill>
                <a:latin typeface="Li Mehdi Ekushey Unicode" panose="02000500000000000000" pitchFamily="2" charset="0"/>
                <a:ea typeface="Inter" pitchFamily="34" charset="-122"/>
                <a:cs typeface="Li Mehdi Ekushey Unicode" panose="02000500000000000000" pitchFamily="2" charset="0"/>
              </a:rPr>
              <a:t>বাংলাদেশে প্রতি বছর প্রায় </a:t>
            </a:r>
            <a:r>
              <a:rPr lang="en-US" sz="1000" b="1" dirty="0">
                <a:solidFill>
                  <a:srgbClr val="000000"/>
                </a:solidFill>
                <a:latin typeface="Inter Bold" pitchFamily="34" charset="0"/>
                <a:ea typeface="Inter Bold" pitchFamily="34" charset="-122"/>
                <a:cs typeface="Inter Bold" pitchFamily="34" charset="-120"/>
              </a:rPr>
              <a:t>৭ লাখ মানুষ</a:t>
            </a:r>
            <a:r>
              <a:rPr lang="en-US" sz="1000" dirty="0">
                <a:solidFill>
                  <a:srgbClr val="000000"/>
                </a:solidFill>
                <a:latin typeface="Li Mehdi Ekushey Unicode" panose="02000500000000000000" pitchFamily="2" charset="0"/>
                <a:ea typeface="Inter" pitchFamily="34" charset="-122"/>
                <a:cs typeface="Li Mehdi Ekushey Unicode" panose="02000500000000000000" pitchFamily="2" charset="0"/>
              </a:rPr>
              <a:t> জলবায়ু পরিবর্তনের কারণে বাস্তুচ্যুত হন।</a:t>
            </a:r>
            <a:endParaRPr lang="en-US" sz="1000" dirty="0"/>
          </a:p>
        </p:txBody>
      </p:sp>
      <p:sp>
        <p:nvSpPr>
          <p:cNvPr id="9" name="Rectangle 8">
            <a:extLst>
              <a:ext uri="{FF2B5EF4-FFF2-40B4-BE49-F238E27FC236}">
                <a16:creationId xmlns:a16="http://schemas.microsoft.com/office/drawing/2014/main" id="{727AE5B2-4359-8DE6-2DC7-1B38D1EC40EF}"/>
              </a:ext>
            </a:extLst>
          </p:cNvPr>
          <p:cNvSpPr/>
          <p:nvPr/>
        </p:nvSpPr>
        <p:spPr>
          <a:xfrm>
            <a:off x="11041811" y="6530196"/>
            <a:ext cx="1069676" cy="2587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1600" advTm="2101">
        <p14:prism isInverted="1"/>
      </p:transition>
    </mc:Choice>
    <mc:Fallback>
      <p:transition spd="slow" advTm="2101">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61475" y="1503065"/>
            <a:ext cx="10868745" cy="649684"/>
          </a:xfrm>
          <a:prstGeom prst="rect">
            <a:avLst/>
          </a:prstGeom>
          <a:noFill/>
          <a:ln/>
        </p:spPr>
        <p:txBody>
          <a:bodyPr wrap="none" lIns="0" tIns="0" rIns="0" bIns="0" rtlCol="0" anchor="t"/>
          <a:lstStyle/>
          <a:p>
            <a:pPr marL="0" indent="0" algn="l">
              <a:lnSpc>
                <a:spcPct val="104000"/>
              </a:lnSpc>
              <a:buNone/>
            </a:pPr>
            <a:r>
              <a:rPr lang="en-US" sz="4050" b="1" dirty="0">
                <a:solidFill>
                  <a:srgbClr val="F95F88"/>
                </a:solidFill>
                <a:latin typeface="Li Mehdi Ekushey Unicode" panose="02000500000000000000" pitchFamily="2" charset="0"/>
                <a:ea typeface="Petrona Bold" pitchFamily="34" charset="-122"/>
                <a:cs typeface="Li Mehdi Ekushey Unicode" panose="02000500000000000000" pitchFamily="2" charset="0"/>
              </a:rPr>
              <a:t>প্রাকৃতিক দুর্যোগের ধরন ও ক্রমবর্ধমান প্রবণতা</a:t>
            </a:r>
            <a:endParaRPr lang="en-US" sz="4050" dirty="0"/>
          </a:p>
        </p:txBody>
      </p:sp>
      <p:pic>
        <p:nvPicPr>
          <p:cNvPr id="3" name="Image 0" descr="preencoded.png"/>
          <p:cNvPicPr>
            <a:picLocks noChangeAspect="1"/>
          </p:cNvPicPr>
          <p:nvPr/>
        </p:nvPicPr>
        <p:blipFill>
          <a:blip r:embed="rId3"/>
          <a:stretch>
            <a:fillRect/>
          </a:stretch>
        </p:blipFill>
        <p:spPr>
          <a:xfrm>
            <a:off x="661475" y="2530773"/>
            <a:ext cx="2009923" cy="1242219"/>
          </a:xfrm>
          <a:prstGeom prst="rect">
            <a:avLst/>
          </a:prstGeom>
        </p:spPr>
      </p:pic>
      <p:sp>
        <p:nvSpPr>
          <p:cNvPr id="4" name="Text 1"/>
          <p:cNvSpPr/>
          <p:nvPr/>
        </p:nvSpPr>
        <p:spPr>
          <a:xfrm>
            <a:off x="661475" y="4009231"/>
            <a:ext cx="3465426" cy="324941"/>
          </a:xfrm>
          <a:prstGeom prst="rect">
            <a:avLst/>
          </a:prstGeom>
          <a:noFill/>
          <a:ln/>
        </p:spPr>
        <p:txBody>
          <a:bodyPr wrap="none" lIns="0" tIns="0" rIns="0" bIns="0" rtlCol="0" anchor="t"/>
          <a:lstStyle/>
          <a:p>
            <a:pPr marL="0" indent="0" algn="l">
              <a:lnSpc>
                <a:spcPct val="104000"/>
              </a:lnSpc>
              <a:buNone/>
            </a:pPr>
            <a:r>
              <a:rPr lang="en-US" sz="2000" b="1" dirty="0">
                <a:solidFill>
                  <a:srgbClr val="272525"/>
                </a:solidFill>
                <a:latin typeface="Li Mehdi Ekushey Unicode" panose="02000500000000000000" pitchFamily="2" charset="0"/>
                <a:ea typeface="Petrona Bold" pitchFamily="34" charset="-122"/>
                <a:cs typeface="Li Mehdi Ekushey Unicode" panose="02000500000000000000" pitchFamily="2" charset="0"/>
              </a:rPr>
              <a:t>বন্যা</a:t>
            </a:r>
            <a:endParaRPr lang="en-US" sz="2000" dirty="0"/>
          </a:p>
        </p:txBody>
      </p:sp>
      <p:sp>
        <p:nvSpPr>
          <p:cNvPr id="5" name="Text 2"/>
          <p:cNvSpPr/>
          <p:nvPr/>
        </p:nvSpPr>
        <p:spPr>
          <a:xfrm>
            <a:off x="661475" y="4447580"/>
            <a:ext cx="3465426"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272525"/>
                </a:solidFill>
                <a:latin typeface="Li Mehdi Ekushey Unicode" panose="02000500000000000000" pitchFamily="2" charset="0"/>
                <a:ea typeface="Inter" pitchFamily="34" charset="-122"/>
                <a:cs typeface="Li Mehdi Ekushey Unicode" panose="02000500000000000000" pitchFamily="2" charset="0"/>
              </a:rPr>
              <a:t>অকাল বন্যা ও দীর্ঘস্থায়ী জলবদ্ধতা — বর্ষাকালে দেশের প্রায় ৭০% এলাকা প্লাবিত হয়।</a:t>
            </a:r>
            <a:endParaRPr lang="en-US" sz="1450" dirty="0"/>
          </a:p>
        </p:txBody>
      </p:sp>
      <p:pic>
        <p:nvPicPr>
          <p:cNvPr id="6" name="Image 1" descr="preencoded.png"/>
          <p:cNvPicPr>
            <a:picLocks noChangeAspect="1"/>
          </p:cNvPicPr>
          <p:nvPr/>
        </p:nvPicPr>
        <p:blipFill>
          <a:blip r:embed="rId4"/>
          <a:stretch>
            <a:fillRect/>
          </a:stretch>
        </p:blipFill>
        <p:spPr>
          <a:xfrm>
            <a:off x="4363135" y="2530773"/>
            <a:ext cx="2009923" cy="1242219"/>
          </a:xfrm>
          <a:prstGeom prst="rect">
            <a:avLst/>
          </a:prstGeom>
        </p:spPr>
      </p:pic>
      <p:sp>
        <p:nvSpPr>
          <p:cNvPr id="7" name="Text 3"/>
          <p:cNvSpPr/>
          <p:nvPr/>
        </p:nvSpPr>
        <p:spPr>
          <a:xfrm>
            <a:off x="4363135" y="4009231"/>
            <a:ext cx="3465426" cy="324941"/>
          </a:xfrm>
          <a:prstGeom prst="rect">
            <a:avLst/>
          </a:prstGeom>
          <a:noFill/>
          <a:ln/>
        </p:spPr>
        <p:txBody>
          <a:bodyPr wrap="none" lIns="0" tIns="0" rIns="0" bIns="0" rtlCol="0" anchor="t"/>
          <a:lstStyle/>
          <a:p>
            <a:pPr marL="0" indent="0" algn="l">
              <a:lnSpc>
                <a:spcPct val="104000"/>
              </a:lnSpc>
              <a:buNone/>
            </a:pPr>
            <a:r>
              <a:rPr lang="en-US" sz="2000" b="1" dirty="0">
                <a:solidFill>
                  <a:srgbClr val="272525"/>
                </a:solidFill>
                <a:latin typeface="Li Mehdi Ekushey Unicode" panose="02000500000000000000" pitchFamily="2" charset="0"/>
                <a:ea typeface="Petrona Bold" pitchFamily="34" charset="-122"/>
                <a:cs typeface="Li Mehdi Ekushey Unicode" panose="02000500000000000000" pitchFamily="2" charset="0"/>
              </a:rPr>
              <a:t>ঘূর্ণিঝড় ও জলোচ্ছ্বাস</a:t>
            </a:r>
            <a:endParaRPr lang="en-US" sz="2000" dirty="0"/>
          </a:p>
        </p:txBody>
      </p:sp>
      <p:sp>
        <p:nvSpPr>
          <p:cNvPr id="8" name="Text 4"/>
          <p:cNvSpPr/>
          <p:nvPr/>
        </p:nvSpPr>
        <p:spPr>
          <a:xfrm>
            <a:off x="4363135" y="4447580"/>
            <a:ext cx="3465426"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272525"/>
                </a:solidFill>
                <a:latin typeface="Li Mehdi Ekushey Unicode" panose="02000500000000000000" pitchFamily="2" charset="0"/>
                <a:ea typeface="Inter" pitchFamily="34" charset="-122"/>
                <a:cs typeface="Li Mehdi Ekushey Unicode" panose="02000500000000000000" pitchFamily="2" charset="0"/>
              </a:rPr>
              <a:t>বায়ুর গতিবেগ ও ঘটনার হার উভয়ই বাড়ছে — উপকূলীয় জনপদগুলো বারবার ধ্বংসের মুখে পড়ছে।</a:t>
            </a:r>
            <a:endParaRPr lang="en-US" sz="1450" dirty="0"/>
          </a:p>
        </p:txBody>
      </p:sp>
      <p:pic>
        <p:nvPicPr>
          <p:cNvPr id="9" name="Image 2" descr="preencoded.png"/>
          <p:cNvPicPr>
            <a:picLocks noChangeAspect="1"/>
          </p:cNvPicPr>
          <p:nvPr/>
        </p:nvPicPr>
        <p:blipFill>
          <a:blip r:embed="rId5"/>
          <a:stretch>
            <a:fillRect/>
          </a:stretch>
        </p:blipFill>
        <p:spPr>
          <a:xfrm>
            <a:off x="8064794" y="2530773"/>
            <a:ext cx="2009923" cy="1242219"/>
          </a:xfrm>
          <a:prstGeom prst="rect">
            <a:avLst/>
          </a:prstGeom>
        </p:spPr>
      </p:pic>
      <p:sp>
        <p:nvSpPr>
          <p:cNvPr id="10" name="Text 5"/>
          <p:cNvSpPr/>
          <p:nvPr/>
        </p:nvSpPr>
        <p:spPr>
          <a:xfrm>
            <a:off x="8064794" y="4009231"/>
            <a:ext cx="3465426" cy="324941"/>
          </a:xfrm>
          <a:prstGeom prst="rect">
            <a:avLst/>
          </a:prstGeom>
          <a:noFill/>
          <a:ln/>
        </p:spPr>
        <p:txBody>
          <a:bodyPr wrap="none" lIns="0" tIns="0" rIns="0" bIns="0" rtlCol="0" anchor="t"/>
          <a:lstStyle/>
          <a:p>
            <a:pPr marL="0" indent="0" algn="l">
              <a:lnSpc>
                <a:spcPct val="104000"/>
              </a:lnSpc>
              <a:buNone/>
            </a:pPr>
            <a:r>
              <a:rPr lang="en-US" sz="2000" b="1" dirty="0">
                <a:solidFill>
                  <a:srgbClr val="272525"/>
                </a:solidFill>
                <a:latin typeface="Li Mehdi Ekushey Unicode" panose="02000500000000000000" pitchFamily="2" charset="0"/>
                <a:ea typeface="Petrona Bold" pitchFamily="34" charset="-122"/>
                <a:cs typeface="Li Mehdi Ekushey Unicode" panose="02000500000000000000" pitchFamily="2" charset="0"/>
              </a:rPr>
              <a:t>খরা ও তাপপ্রবাহ</a:t>
            </a:r>
            <a:endParaRPr lang="en-US" sz="2000" dirty="0"/>
          </a:p>
        </p:txBody>
      </p:sp>
      <p:sp>
        <p:nvSpPr>
          <p:cNvPr id="11" name="Text 6"/>
          <p:cNvSpPr/>
          <p:nvPr/>
        </p:nvSpPr>
        <p:spPr>
          <a:xfrm>
            <a:off x="8064794" y="4447580"/>
            <a:ext cx="3465426"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272525"/>
                </a:solidFill>
                <a:latin typeface="Li Mehdi Ekushey Unicode" panose="02000500000000000000" pitchFamily="2" charset="0"/>
                <a:ea typeface="Inter" pitchFamily="34" charset="-122"/>
                <a:cs typeface="Li Mehdi Ekushey Unicode" panose="02000500000000000000" pitchFamily="2" charset="0"/>
              </a:rPr>
              <a:t>বরেন্দ্র অঞ্চলের মতো শুষ্ক এলাকাগুলোতে কৃষি বিপর্যয় — ফসল নষ্ট, জীবিকা হুমকির মুখে।</a:t>
            </a:r>
            <a:endParaRPr lang="en-US" sz="1450" dirty="0"/>
          </a:p>
        </p:txBody>
      </p:sp>
      <p:sp>
        <p:nvSpPr>
          <p:cNvPr id="12" name="Rectangle 11">
            <a:extLst>
              <a:ext uri="{FF2B5EF4-FFF2-40B4-BE49-F238E27FC236}">
                <a16:creationId xmlns:a16="http://schemas.microsoft.com/office/drawing/2014/main" id="{BCB1377E-8BDD-AC66-7382-89A4EA5EC08A}"/>
              </a:ext>
            </a:extLst>
          </p:cNvPr>
          <p:cNvSpPr/>
          <p:nvPr/>
        </p:nvSpPr>
        <p:spPr>
          <a:xfrm>
            <a:off x="11024558" y="6538823"/>
            <a:ext cx="1086929" cy="2501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1600" advTm="5259">
        <p:blinds dir="vert"/>
      </p:transition>
    </mc:Choice>
    <mc:Fallback>
      <p:transition spd="slow" advTm="5259">
        <p:blinds dir="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19809" y="0"/>
            <a:ext cx="4571886" cy="6858000"/>
          </a:xfrm>
          <a:prstGeom prst="rect">
            <a:avLst/>
          </a:prstGeom>
        </p:spPr>
      </p:pic>
      <p:sp>
        <p:nvSpPr>
          <p:cNvPr id="3" name="Text 0"/>
          <p:cNvSpPr/>
          <p:nvPr/>
        </p:nvSpPr>
        <p:spPr>
          <a:xfrm>
            <a:off x="661475" y="721916"/>
            <a:ext cx="6296860" cy="1234480"/>
          </a:xfrm>
          <a:prstGeom prst="rect">
            <a:avLst/>
          </a:prstGeom>
          <a:noFill/>
          <a:ln/>
        </p:spPr>
        <p:txBody>
          <a:bodyPr wrap="square" lIns="0" tIns="0" rIns="0" bIns="0" rtlCol="0" anchor="t">
            <a:noAutofit/>
          </a:bodyPr>
          <a:lstStyle/>
          <a:p>
            <a:pPr marL="0" indent="0" algn="l">
              <a:lnSpc>
                <a:spcPct val="104000"/>
              </a:lnSpc>
              <a:buNone/>
            </a:pPr>
            <a:r>
              <a:rPr lang="en-US" sz="3600" b="1" dirty="0">
                <a:solidFill>
                  <a:srgbClr val="F95F88"/>
                </a:solidFill>
                <a:latin typeface="Li Mehdi Ekushey Unicode" panose="02000500000000000000" pitchFamily="2" charset="0"/>
                <a:ea typeface="Petrona Bold" pitchFamily="34" charset="-122"/>
                <a:cs typeface="Li Mehdi Ekushey Unicode" panose="02000500000000000000" pitchFamily="2" charset="0"/>
              </a:rPr>
              <a:t>দুর্যোগ ঝুঁকি হ্রাসে বাংলাদেশের সাহসী পদক্ষেপ</a:t>
            </a:r>
            <a:endParaRPr lang="en-US" sz="3600" dirty="0"/>
          </a:p>
        </p:txBody>
      </p:sp>
      <p:pic>
        <p:nvPicPr>
          <p:cNvPr id="4"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1475" y="2212280"/>
            <a:ext cx="6296860" cy="1100832"/>
          </a:xfrm>
          <a:prstGeom prst="rect">
            <a:avLst/>
          </a:prstGeom>
        </p:spPr>
      </p:pic>
      <p:sp>
        <p:nvSpPr>
          <p:cNvPr id="5" name="Text 1"/>
          <p:cNvSpPr/>
          <p:nvPr/>
        </p:nvSpPr>
        <p:spPr>
          <a:xfrm>
            <a:off x="967954" y="2417167"/>
            <a:ext cx="5785499" cy="308670"/>
          </a:xfrm>
          <a:prstGeom prst="rect">
            <a:avLst/>
          </a:prstGeom>
          <a:noFill/>
          <a:ln/>
        </p:spPr>
        <p:txBody>
          <a:bodyPr wrap="none" lIns="0" tIns="0" rIns="0" bIns="0" rtlCol="0" anchor="t"/>
          <a:lstStyle/>
          <a:p>
            <a:pPr marL="0" indent="0" algn="l">
              <a:lnSpc>
                <a:spcPct val="104000"/>
              </a:lnSpc>
              <a:buNone/>
            </a:pPr>
            <a:r>
              <a:rPr lang="en-US" sz="1900" b="1" dirty="0">
                <a:solidFill>
                  <a:srgbClr val="272525"/>
                </a:solidFill>
                <a:latin typeface="Li Mehdi Ekushey Unicode" panose="02000500000000000000" pitchFamily="2" charset="0"/>
                <a:ea typeface="Petrona Bold" pitchFamily="34" charset="-122"/>
                <a:cs typeface="Li Mehdi Ekushey Unicode" panose="02000500000000000000" pitchFamily="2" charset="0"/>
              </a:rPr>
              <a:t>আইনি কাঠামো</a:t>
            </a:r>
            <a:endParaRPr lang="en-US" sz="1900" dirty="0"/>
          </a:p>
        </p:txBody>
      </p:sp>
      <p:sp>
        <p:nvSpPr>
          <p:cNvPr id="6" name="Text 2"/>
          <p:cNvSpPr/>
          <p:nvPr/>
        </p:nvSpPr>
        <p:spPr>
          <a:xfrm>
            <a:off x="967954" y="2828131"/>
            <a:ext cx="5785499" cy="280095"/>
          </a:xfrm>
          <a:prstGeom prst="rect">
            <a:avLst/>
          </a:prstGeom>
          <a:noFill/>
          <a:ln/>
        </p:spPr>
        <p:txBody>
          <a:bodyPr wrap="none" lIns="0" tIns="0" rIns="0" bIns="0" rtlCol="0" anchor="t"/>
          <a:lstStyle/>
          <a:p>
            <a:pPr marL="0" indent="0" algn="l">
              <a:lnSpc>
                <a:spcPct val="130000"/>
              </a:lnSpc>
              <a:buNone/>
            </a:pPr>
            <a:r>
              <a:rPr lang="en-US" sz="1400" dirty="0">
                <a:solidFill>
                  <a:srgbClr val="272525"/>
                </a:solidFill>
                <a:latin typeface="Li Mehdi Ekushey Unicode" panose="02000500000000000000" pitchFamily="2" charset="0"/>
                <a:ea typeface="Inter" pitchFamily="34" charset="-122"/>
                <a:cs typeface="Li Mehdi Ekushey Unicode" panose="02000500000000000000" pitchFamily="2" charset="0"/>
              </a:rPr>
              <a:t>দুর্যোগ ব্যবস্থাপনা আইন ও </a:t>
            </a:r>
            <a:r>
              <a:rPr lang="en-US" sz="1400" b="1" dirty="0">
                <a:solidFill>
                  <a:srgbClr val="272525"/>
                </a:solidFill>
                <a:latin typeface="Inter Bold" pitchFamily="34" charset="0"/>
                <a:ea typeface="Inter Bold" pitchFamily="34" charset="-122"/>
                <a:cs typeface="Inter Bold" pitchFamily="34" charset="-120"/>
              </a:rPr>
              <a:t>BCCSAP</a:t>
            </a:r>
            <a:r>
              <a:rPr lang="en-US" sz="1400" dirty="0">
                <a:solidFill>
                  <a:srgbClr val="272525"/>
                </a:solidFill>
                <a:latin typeface="Li Mehdi Ekushey Unicode" panose="02000500000000000000" pitchFamily="2" charset="0"/>
                <a:ea typeface="Inter" pitchFamily="34" charset="-122"/>
                <a:cs typeface="Li Mehdi Ekushey Unicode" panose="02000500000000000000" pitchFamily="2" charset="0"/>
              </a:rPr>
              <a:t> — টেকসই উন্নয়নের রোডম্যাপ।</a:t>
            </a:r>
            <a:endParaRPr lang="en-US" sz="1400" dirty="0"/>
          </a:p>
        </p:txBody>
      </p:sp>
      <p:pic>
        <p:nvPicPr>
          <p:cNvPr id="7"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1475" y="3483670"/>
            <a:ext cx="6296860" cy="1380927"/>
          </a:xfrm>
          <a:prstGeom prst="rect">
            <a:avLst/>
          </a:prstGeom>
        </p:spPr>
      </p:pic>
      <p:sp>
        <p:nvSpPr>
          <p:cNvPr id="8" name="Text 3"/>
          <p:cNvSpPr/>
          <p:nvPr/>
        </p:nvSpPr>
        <p:spPr>
          <a:xfrm>
            <a:off x="967954" y="3688556"/>
            <a:ext cx="5785499" cy="308670"/>
          </a:xfrm>
          <a:prstGeom prst="rect">
            <a:avLst/>
          </a:prstGeom>
          <a:noFill/>
          <a:ln/>
        </p:spPr>
        <p:txBody>
          <a:bodyPr wrap="none" lIns="0" tIns="0" rIns="0" bIns="0" rtlCol="0" anchor="t"/>
          <a:lstStyle/>
          <a:p>
            <a:pPr marL="0" indent="0" algn="l">
              <a:lnSpc>
                <a:spcPct val="104000"/>
              </a:lnSpc>
              <a:buNone/>
            </a:pPr>
            <a:r>
              <a:rPr lang="en-US" sz="1900" b="1" dirty="0">
                <a:solidFill>
                  <a:srgbClr val="272525"/>
                </a:solidFill>
                <a:latin typeface="Li Mehdi Ekushey Unicode" panose="02000500000000000000" pitchFamily="2" charset="0"/>
                <a:ea typeface="Petrona Bold" pitchFamily="34" charset="-122"/>
                <a:cs typeface="Li Mehdi Ekushey Unicode" panose="02000500000000000000" pitchFamily="2" charset="0"/>
              </a:rPr>
              <a:t>আগাম সতর্কবার্তা</a:t>
            </a:r>
            <a:endParaRPr lang="en-US" sz="1900" dirty="0"/>
          </a:p>
        </p:txBody>
      </p:sp>
      <p:sp>
        <p:nvSpPr>
          <p:cNvPr id="9" name="Text 4"/>
          <p:cNvSpPr/>
          <p:nvPr/>
        </p:nvSpPr>
        <p:spPr>
          <a:xfrm>
            <a:off x="967954" y="4099520"/>
            <a:ext cx="5785499" cy="560189"/>
          </a:xfrm>
          <a:prstGeom prst="rect">
            <a:avLst/>
          </a:prstGeom>
          <a:noFill/>
          <a:ln/>
        </p:spPr>
        <p:txBody>
          <a:bodyPr wrap="square" lIns="0" tIns="0" rIns="0" bIns="0" rtlCol="0" anchor="t">
            <a:normAutofit/>
          </a:bodyPr>
          <a:lstStyle/>
          <a:p>
            <a:pPr marL="0" indent="0" algn="l">
              <a:lnSpc>
                <a:spcPct val="130000"/>
              </a:lnSpc>
              <a:buNone/>
            </a:pPr>
            <a:r>
              <a:rPr lang="en-US" sz="1400" dirty="0">
                <a:solidFill>
                  <a:srgbClr val="272525"/>
                </a:solidFill>
                <a:latin typeface="Li Mehdi Ekushey Unicode" panose="02000500000000000000" pitchFamily="2" charset="0"/>
                <a:ea typeface="Inter" pitchFamily="34" charset="-122"/>
                <a:cs typeface="Li Mehdi Ekushey Unicode" panose="02000500000000000000" pitchFamily="2" charset="0"/>
              </a:rPr>
              <a:t>আধুনিক প্রযুক্তির মাধ্যমে দুর্যোগের আগেই জনগণকে সতর্ক করা — প্রাণহানি কমছে।</a:t>
            </a:r>
            <a:endParaRPr lang="en-US" sz="1400" dirty="0"/>
          </a:p>
        </p:txBody>
      </p:sp>
      <p:pic>
        <p:nvPicPr>
          <p:cNvPr id="10" name="Image 3"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1475" y="5035153"/>
            <a:ext cx="6296860" cy="1100832"/>
          </a:xfrm>
          <a:prstGeom prst="rect">
            <a:avLst/>
          </a:prstGeom>
        </p:spPr>
      </p:pic>
      <p:sp>
        <p:nvSpPr>
          <p:cNvPr id="11" name="Text 5"/>
          <p:cNvSpPr/>
          <p:nvPr/>
        </p:nvSpPr>
        <p:spPr>
          <a:xfrm>
            <a:off x="967954" y="5240040"/>
            <a:ext cx="5785499" cy="308670"/>
          </a:xfrm>
          <a:prstGeom prst="rect">
            <a:avLst/>
          </a:prstGeom>
          <a:noFill/>
          <a:ln/>
        </p:spPr>
        <p:txBody>
          <a:bodyPr wrap="none" lIns="0" tIns="0" rIns="0" bIns="0" rtlCol="0" anchor="t"/>
          <a:lstStyle/>
          <a:p>
            <a:pPr marL="0" indent="0" algn="l">
              <a:lnSpc>
                <a:spcPct val="104000"/>
              </a:lnSpc>
              <a:buNone/>
            </a:pPr>
            <a:r>
              <a:rPr lang="en-US" sz="1900" b="1" dirty="0">
                <a:solidFill>
                  <a:srgbClr val="272525"/>
                </a:solidFill>
                <a:latin typeface="Li Mehdi Ekushey Unicode" panose="02000500000000000000" pitchFamily="2" charset="0"/>
                <a:ea typeface="Petrona Bold" pitchFamily="34" charset="-122"/>
                <a:cs typeface="Li Mehdi Ekushey Unicode" panose="02000500000000000000" pitchFamily="2" charset="0"/>
              </a:rPr>
              <a:t>টেকসই অবকাঠামো</a:t>
            </a:r>
            <a:endParaRPr lang="en-US" sz="1900" dirty="0"/>
          </a:p>
        </p:txBody>
      </p:sp>
      <p:sp>
        <p:nvSpPr>
          <p:cNvPr id="12" name="Text 6"/>
          <p:cNvSpPr/>
          <p:nvPr/>
        </p:nvSpPr>
        <p:spPr>
          <a:xfrm>
            <a:off x="967954" y="5651004"/>
            <a:ext cx="5785499" cy="280095"/>
          </a:xfrm>
          <a:prstGeom prst="rect">
            <a:avLst/>
          </a:prstGeom>
          <a:noFill/>
          <a:ln/>
        </p:spPr>
        <p:txBody>
          <a:bodyPr wrap="none" lIns="0" tIns="0" rIns="0" bIns="0" rtlCol="0" anchor="t"/>
          <a:lstStyle/>
          <a:p>
            <a:pPr marL="0" indent="0" algn="l">
              <a:lnSpc>
                <a:spcPct val="130000"/>
              </a:lnSpc>
              <a:buNone/>
            </a:pPr>
            <a:r>
              <a:rPr lang="en-US" sz="1400" dirty="0">
                <a:solidFill>
                  <a:srgbClr val="272525"/>
                </a:solidFill>
                <a:latin typeface="Li Mehdi Ekushey Unicode" panose="02000500000000000000" pitchFamily="2" charset="0"/>
                <a:ea typeface="Inter" pitchFamily="34" charset="-122"/>
                <a:cs typeface="Li Mehdi Ekushey Unicode" panose="02000500000000000000" pitchFamily="2" charset="0"/>
              </a:rPr>
              <a:t>সাইক্লোন শেল্টার, এমব্যাঙ্কমেন্ট ও জলবায়ু-সহনশীল সড়ক-ঘর নির্মাণ।</a:t>
            </a:r>
            <a:endParaRPr lang="en-US" sz="1400" dirty="0"/>
          </a:p>
        </p:txBody>
      </p:sp>
    </p:spTree>
  </p:cSld>
  <p:clrMapOvr>
    <a:masterClrMapping/>
  </p:clrMapOvr>
  <mc:AlternateContent xmlns:mc="http://schemas.openxmlformats.org/markup-compatibility/2006">
    <mc:Choice xmlns:p14="http://schemas.microsoft.com/office/powerpoint/2010/main" Requires="p14">
      <p:transition spd="slow" p14:dur="900" advTm="10341">
        <p14:warp dir="in"/>
      </p:transition>
    </mc:Choice>
    <mc:Fallback>
      <p:transition spd="slow" advTm="10341">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61475" y="876697"/>
            <a:ext cx="10868745" cy="584696"/>
          </a:xfrm>
          <a:prstGeom prst="rect">
            <a:avLst/>
          </a:prstGeom>
          <a:noFill/>
          <a:ln/>
        </p:spPr>
        <p:txBody>
          <a:bodyPr wrap="none" lIns="0" tIns="0" rIns="0" bIns="0" rtlCol="0" anchor="t"/>
          <a:lstStyle/>
          <a:p>
            <a:pPr marL="0" indent="0" algn="l">
              <a:lnSpc>
                <a:spcPct val="104000"/>
              </a:lnSpc>
              <a:buNone/>
            </a:pPr>
            <a:r>
              <a:rPr lang="en-US" sz="3650" b="1" dirty="0">
                <a:solidFill>
                  <a:srgbClr val="F95F88"/>
                </a:solidFill>
                <a:latin typeface="Li Mehdi Ekushey Unicode" panose="02000500000000000000" pitchFamily="2" charset="0"/>
                <a:ea typeface="Petrona Bold" pitchFamily="34" charset="-122"/>
                <a:cs typeface="Li Mehdi Ekushey Unicode" panose="02000500000000000000" pitchFamily="2" charset="0"/>
              </a:rPr>
              <a:t>অভিযোজন কৌশল: জল ও স্যানিটেশন (WATSAN)</a:t>
            </a:r>
            <a:endParaRPr lang="en-US" sz="3650" dirty="0"/>
          </a:p>
        </p:txBody>
      </p:sp>
      <p:pic>
        <p:nvPicPr>
          <p:cNvPr id="3" name="Image 0" descr="preencoded.png"/>
          <p:cNvPicPr>
            <a:picLocks noChangeAspect="1"/>
          </p:cNvPicPr>
          <p:nvPr/>
        </p:nvPicPr>
        <p:blipFill>
          <a:blip r:embed="rId3"/>
          <a:stretch>
            <a:fillRect/>
          </a:stretch>
        </p:blipFill>
        <p:spPr>
          <a:xfrm>
            <a:off x="1007442" y="1967805"/>
            <a:ext cx="6227408" cy="3736479"/>
          </a:xfrm>
          <a:prstGeom prst="rect">
            <a:avLst/>
          </a:prstGeom>
        </p:spPr>
      </p:pic>
      <p:sp>
        <p:nvSpPr>
          <p:cNvPr id="4" name="Text 1"/>
          <p:cNvSpPr/>
          <p:nvPr/>
        </p:nvSpPr>
        <p:spPr>
          <a:xfrm>
            <a:off x="8002189" y="1844080"/>
            <a:ext cx="3534282" cy="292398"/>
          </a:xfrm>
          <a:prstGeom prst="rect">
            <a:avLst/>
          </a:prstGeom>
          <a:noFill/>
          <a:ln/>
        </p:spPr>
        <p:txBody>
          <a:bodyPr wrap="none" lIns="0" tIns="0" rIns="0" bIns="0" rtlCol="0" anchor="t"/>
          <a:lstStyle/>
          <a:p>
            <a:pPr marL="0" indent="0" algn="l">
              <a:lnSpc>
                <a:spcPct val="104000"/>
              </a:lnSpc>
              <a:buNone/>
            </a:pPr>
            <a:r>
              <a:rPr lang="en-US" sz="1800" b="1" dirty="0">
                <a:solidFill>
                  <a:srgbClr val="F95F88"/>
                </a:solidFill>
                <a:latin typeface="Li Mehdi Ekushey Unicode" panose="02000500000000000000" pitchFamily="2" charset="0"/>
                <a:ea typeface="Petrona Bold" pitchFamily="34" charset="-122"/>
                <a:cs typeface="Li Mehdi Ekushey Unicode" panose="02000500000000000000" pitchFamily="2" charset="0"/>
              </a:rPr>
              <a:t>পানির নিরাপত্তাই জীবনের নিরাপত্তা</a:t>
            </a:r>
            <a:endParaRPr lang="en-US" sz="1800" dirty="0"/>
          </a:p>
        </p:txBody>
      </p:sp>
      <p:pic>
        <p:nvPicPr>
          <p:cNvPr id="5"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065985" y="2313930"/>
            <a:ext cx="255085" cy="255091"/>
          </a:xfrm>
          <a:prstGeom prst="rect">
            <a:avLst/>
          </a:prstGeom>
        </p:spPr>
      </p:pic>
      <p:sp>
        <p:nvSpPr>
          <p:cNvPr id="6" name="Text 2"/>
          <p:cNvSpPr/>
          <p:nvPr/>
        </p:nvSpPr>
        <p:spPr>
          <a:xfrm>
            <a:off x="8554923" y="2308721"/>
            <a:ext cx="2981548" cy="292398"/>
          </a:xfrm>
          <a:prstGeom prst="rect">
            <a:avLst/>
          </a:prstGeom>
          <a:noFill/>
          <a:ln/>
        </p:spPr>
        <p:txBody>
          <a:bodyPr wrap="none" lIns="0" tIns="0" rIns="0" bIns="0" rtlCol="0" anchor="t"/>
          <a:lstStyle/>
          <a:p>
            <a:pPr marL="0" indent="0" algn="l">
              <a:lnSpc>
                <a:spcPct val="104000"/>
              </a:lnSpc>
              <a:buNone/>
            </a:pPr>
            <a:r>
              <a:rPr lang="en-US" sz="1800" b="1" dirty="0">
                <a:solidFill>
                  <a:srgbClr val="272525"/>
                </a:solidFill>
                <a:latin typeface="Li Mehdi Ekushey Unicode" panose="02000500000000000000" pitchFamily="2" charset="0"/>
                <a:ea typeface="Petrona Bold" pitchFamily="34" charset="-122"/>
                <a:cs typeface="Li Mehdi Ekushey Unicode" panose="02000500000000000000" pitchFamily="2" charset="0"/>
              </a:rPr>
              <a:t>লবণাক্ততা সহনশীল উৎস</a:t>
            </a:r>
            <a:endParaRPr lang="en-US" sz="1800" dirty="0"/>
          </a:p>
        </p:txBody>
      </p:sp>
      <p:sp>
        <p:nvSpPr>
          <p:cNvPr id="7" name="Text 3"/>
          <p:cNvSpPr/>
          <p:nvPr/>
        </p:nvSpPr>
        <p:spPr>
          <a:xfrm>
            <a:off x="8554923" y="2754213"/>
            <a:ext cx="2981548" cy="517128"/>
          </a:xfrm>
          <a:prstGeom prst="rect">
            <a:avLst/>
          </a:prstGeom>
          <a:noFill/>
          <a:ln/>
        </p:spPr>
        <p:txBody>
          <a:bodyPr wrap="square" lIns="0" tIns="0" rIns="0" bIns="0" rtlCol="0" anchor="t">
            <a:normAutofit/>
          </a:bodyPr>
          <a:lstStyle/>
          <a:p>
            <a:pPr marL="0" indent="0" algn="l">
              <a:lnSpc>
                <a:spcPct val="127000"/>
              </a:lnSpc>
              <a:buNone/>
            </a:pPr>
            <a:r>
              <a:rPr lang="en-US" sz="1300" dirty="0">
                <a:solidFill>
                  <a:srgbClr val="272525"/>
                </a:solidFill>
                <a:latin typeface="Li Mehdi Ekushey Unicode" panose="02000500000000000000" pitchFamily="2" charset="0"/>
                <a:ea typeface="Inter" pitchFamily="34" charset="-122"/>
                <a:cs typeface="Li Mehdi Ekushey Unicode" panose="02000500000000000000" pitchFamily="2" charset="0"/>
              </a:rPr>
              <a:t>উপকূলীয় এলাকায় লবণাক্ততা সহনশীল পানির উৎস তৈরি ও পুকুর খনন।</a:t>
            </a:r>
            <a:endParaRPr lang="en-US" sz="1300" dirty="0"/>
          </a:p>
        </p:txBody>
      </p:sp>
      <p:pic>
        <p:nvPicPr>
          <p:cNvPr id="8" name="Image 2"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065985" y="3582739"/>
            <a:ext cx="255085" cy="255091"/>
          </a:xfrm>
          <a:prstGeom prst="rect">
            <a:avLst/>
          </a:prstGeom>
        </p:spPr>
      </p:pic>
      <p:sp>
        <p:nvSpPr>
          <p:cNvPr id="9" name="Text 4"/>
          <p:cNvSpPr/>
          <p:nvPr/>
        </p:nvSpPr>
        <p:spPr>
          <a:xfrm>
            <a:off x="8554923" y="3577530"/>
            <a:ext cx="2981548" cy="292398"/>
          </a:xfrm>
          <a:prstGeom prst="rect">
            <a:avLst/>
          </a:prstGeom>
          <a:noFill/>
          <a:ln/>
        </p:spPr>
        <p:txBody>
          <a:bodyPr wrap="none" lIns="0" tIns="0" rIns="0" bIns="0" rtlCol="0" anchor="t"/>
          <a:lstStyle/>
          <a:p>
            <a:pPr marL="0" indent="0" algn="l">
              <a:lnSpc>
                <a:spcPct val="104000"/>
              </a:lnSpc>
              <a:buNone/>
            </a:pPr>
            <a:r>
              <a:rPr lang="en-US" sz="1800" b="1" dirty="0">
                <a:solidFill>
                  <a:srgbClr val="272525"/>
                </a:solidFill>
                <a:latin typeface="Li Mehdi Ekushey Unicode" panose="02000500000000000000" pitchFamily="2" charset="0"/>
                <a:ea typeface="Petrona Bold" pitchFamily="34" charset="-122"/>
                <a:cs typeface="Li Mehdi Ekushey Unicode" panose="02000500000000000000" pitchFamily="2" charset="0"/>
              </a:rPr>
              <a:t>বর্জ্য ব্যবস্থাপনা</a:t>
            </a:r>
            <a:endParaRPr lang="en-US" sz="1800" dirty="0"/>
          </a:p>
        </p:txBody>
      </p:sp>
      <p:sp>
        <p:nvSpPr>
          <p:cNvPr id="10" name="Text 5"/>
          <p:cNvSpPr/>
          <p:nvPr/>
        </p:nvSpPr>
        <p:spPr>
          <a:xfrm>
            <a:off x="8554923" y="4023023"/>
            <a:ext cx="2981548" cy="517128"/>
          </a:xfrm>
          <a:prstGeom prst="rect">
            <a:avLst/>
          </a:prstGeom>
          <a:noFill/>
          <a:ln/>
        </p:spPr>
        <p:txBody>
          <a:bodyPr wrap="square" lIns="0" tIns="0" rIns="0" bIns="0" rtlCol="0" anchor="t">
            <a:normAutofit/>
          </a:bodyPr>
          <a:lstStyle/>
          <a:p>
            <a:pPr marL="0" indent="0" algn="l">
              <a:lnSpc>
                <a:spcPct val="127000"/>
              </a:lnSpc>
              <a:buNone/>
            </a:pPr>
            <a:r>
              <a:rPr lang="en-US" sz="1300" dirty="0">
                <a:solidFill>
                  <a:srgbClr val="272525"/>
                </a:solidFill>
                <a:latin typeface="Li Mehdi Ekushey Unicode" panose="02000500000000000000" pitchFamily="2" charset="0"/>
                <a:ea typeface="Inter" pitchFamily="34" charset="-122"/>
                <a:cs typeface="Li Mehdi Ekushey Unicode" panose="02000500000000000000" pitchFamily="2" charset="0"/>
              </a:rPr>
              <a:t>আধুনিক প্রযুক্তি ও সচেতনতা বৃদ্ধির মাধ্যমে পরিচ্ছন্ন পরিবেশ নিশ্চিতকরণ।</a:t>
            </a:r>
            <a:endParaRPr lang="en-US" sz="1300" dirty="0"/>
          </a:p>
        </p:txBody>
      </p:sp>
      <p:pic>
        <p:nvPicPr>
          <p:cNvPr id="11" name="Image 3"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065985" y="4851549"/>
            <a:ext cx="255085" cy="255091"/>
          </a:xfrm>
          <a:prstGeom prst="rect">
            <a:avLst/>
          </a:prstGeom>
        </p:spPr>
      </p:pic>
      <p:sp>
        <p:nvSpPr>
          <p:cNvPr id="12" name="Text 6"/>
          <p:cNvSpPr/>
          <p:nvPr/>
        </p:nvSpPr>
        <p:spPr>
          <a:xfrm>
            <a:off x="8554923" y="4846340"/>
            <a:ext cx="2981548" cy="292398"/>
          </a:xfrm>
          <a:prstGeom prst="rect">
            <a:avLst/>
          </a:prstGeom>
          <a:noFill/>
          <a:ln/>
        </p:spPr>
        <p:txBody>
          <a:bodyPr wrap="none" lIns="0" tIns="0" rIns="0" bIns="0" rtlCol="0" anchor="t"/>
          <a:lstStyle/>
          <a:p>
            <a:pPr marL="0" indent="0" algn="l">
              <a:lnSpc>
                <a:spcPct val="104000"/>
              </a:lnSpc>
              <a:buNone/>
            </a:pPr>
            <a:r>
              <a:rPr lang="en-US" sz="1800" b="1" dirty="0">
                <a:solidFill>
                  <a:srgbClr val="272525"/>
                </a:solidFill>
                <a:latin typeface="Li Mehdi Ekushey Unicode" panose="02000500000000000000" pitchFamily="2" charset="0"/>
                <a:ea typeface="Petrona Bold" pitchFamily="34" charset="-122"/>
                <a:cs typeface="Li Mehdi Ekushey Unicode" panose="02000500000000000000" pitchFamily="2" charset="0"/>
              </a:rPr>
              <a:t>বৃষ্টির পানি সংরক্ষণ</a:t>
            </a:r>
            <a:endParaRPr lang="en-US" sz="1800" dirty="0"/>
          </a:p>
        </p:txBody>
      </p:sp>
      <p:sp>
        <p:nvSpPr>
          <p:cNvPr id="13" name="Text 7"/>
          <p:cNvSpPr/>
          <p:nvPr/>
        </p:nvSpPr>
        <p:spPr>
          <a:xfrm>
            <a:off x="8554923" y="5291832"/>
            <a:ext cx="2981548" cy="517128"/>
          </a:xfrm>
          <a:prstGeom prst="rect">
            <a:avLst/>
          </a:prstGeom>
          <a:noFill/>
          <a:ln/>
        </p:spPr>
        <p:txBody>
          <a:bodyPr wrap="square" lIns="0" tIns="0" rIns="0" bIns="0" rtlCol="0" anchor="t">
            <a:normAutofit/>
          </a:bodyPr>
          <a:lstStyle/>
          <a:p>
            <a:pPr marL="0" indent="0" algn="l">
              <a:lnSpc>
                <a:spcPct val="127000"/>
              </a:lnSpc>
              <a:buNone/>
            </a:pPr>
            <a:r>
              <a:rPr lang="en-US" sz="1300" dirty="0">
                <a:solidFill>
                  <a:srgbClr val="272525"/>
                </a:solidFill>
                <a:latin typeface="Li Mehdi Ekushey Unicode" panose="02000500000000000000" pitchFamily="2" charset="0"/>
                <a:ea typeface="Inter" pitchFamily="34" charset="-122"/>
                <a:cs typeface="Li Mehdi Ekushey Unicode" panose="02000500000000000000" pitchFamily="2" charset="0"/>
              </a:rPr>
              <a:t>Rainwater Harvesting — বর্ষার পানি সংরক্ষণ করে শুষ্ক মৌসুমে ব্যবহার।</a:t>
            </a:r>
            <a:endParaRPr lang="en-US" sz="1300" dirty="0"/>
          </a:p>
        </p:txBody>
      </p:sp>
      <p:sp>
        <p:nvSpPr>
          <p:cNvPr id="14" name="Rectangle 13">
            <a:extLst>
              <a:ext uri="{FF2B5EF4-FFF2-40B4-BE49-F238E27FC236}">
                <a16:creationId xmlns:a16="http://schemas.microsoft.com/office/drawing/2014/main" id="{670C4664-04A9-68B6-39DF-8E153C1AEB86}"/>
              </a:ext>
            </a:extLst>
          </p:cNvPr>
          <p:cNvSpPr/>
          <p:nvPr/>
        </p:nvSpPr>
        <p:spPr>
          <a:xfrm>
            <a:off x="11033185" y="6547449"/>
            <a:ext cx="1086928" cy="2923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3900" advTm="10396">
        <p14:glitter pattern="hexagon"/>
      </p:transition>
    </mc:Choice>
    <mc:Fallback>
      <p:transition spd="slow" advTm="10396">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61475" y="1668959"/>
            <a:ext cx="10868745" cy="649684"/>
          </a:xfrm>
          <a:prstGeom prst="rect">
            <a:avLst/>
          </a:prstGeom>
          <a:noFill/>
          <a:ln/>
        </p:spPr>
        <p:txBody>
          <a:bodyPr wrap="none" lIns="0" tIns="0" rIns="0" bIns="0" rtlCol="0" anchor="t"/>
          <a:lstStyle/>
          <a:p>
            <a:pPr marL="0" indent="0" algn="l">
              <a:lnSpc>
                <a:spcPct val="104000"/>
              </a:lnSpc>
              <a:buNone/>
            </a:pPr>
            <a:r>
              <a:rPr lang="en-US" sz="4050" b="1" dirty="0">
                <a:solidFill>
                  <a:srgbClr val="F95F88"/>
                </a:solidFill>
                <a:latin typeface="Li Mehdi Ekushey Unicode" panose="02000500000000000000" pitchFamily="2" charset="0"/>
                <a:ea typeface="Petrona Bold" pitchFamily="34" charset="-122"/>
                <a:cs typeface="Li Mehdi Ekushey Unicode" panose="02000500000000000000" pitchFamily="2" charset="0"/>
              </a:rPr>
              <a:t>কৃষি ও জীবনযাত্রার সুরক্ষা: নতুন উদ্ভাবন</a:t>
            </a:r>
            <a:endParaRPr lang="en-US" sz="4050" dirty="0"/>
          </a:p>
        </p:txBody>
      </p:sp>
      <p:sp>
        <p:nvSpPr>
          <p:cNvPr id="3" name="Shape 1"/>
          <p:cNvSpPr/>
          <p:nvPr/>
        </p:nvSpPr>
        <p:spPr>
          <a:xfrm>
            <a:off x="661475" y="2696666"/>
            <a:ext cx="3496877" cy="2492375"/>
          </a:xfrm>
          <a:prstGeom prst="roundRect">
            <a:avLst>
              <a:gd name="adj" fmla="val 3185"/>
            </a:avLst>
          </a:prstGeom>
          <a:solidFill>
            <a:srgbClr val="E0D7F4"/>
          </a:solidFill>
          <a:ln w="6350">
            <a:solidFill>
              <a:srgbClr val="C6BDDA"/>
            </a:solidFill>
            <a:prstDash val="solid"/>
          </a:ln>
        </p:spPr>
      </p:sp>
      <p:sp>
        <p:nvSpPr>
          <p:cNvPr id="4" name="Shape 2"/>
          <p:cNvSpPr/>
          <p:nvPr/>
        </p:nvSpPr>
        <p:spPr>
          <a:xfrm>
            <a:off x="856832" y="2892028"/>
            <a:ext cx="567021" cy="567035"/>
          </a:xfrm>
          <a:prstGeom prst="ellipse">
            <a:avLst/>
          </a:prstGeom>
          <a:solidFill>
            <a:srgbClr val="6237C8"/>
          </a:solidFill>
          <a:ln/>
        </p:spPr>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2800" y="3047901"/>
            <a:ext cx="255085" cy="255091"/>
          </a:xfrm>
          <a:prstGeom prst="rect">
            <a:avLst/>
          </a:prstGeom>
        </p:spPr>
      </p:pic>
      <p:sp>
        <p:nvSpPr>
          <p:cNvPr id="6" name="Text 3"/>
          <p:cNvSpPr/>
          <p:nvPr/>
        </p:nvSpPr>
        <p:spPr>
          <a:xfrm>
            <a:off x="856832" y="3648075"/>
            <a:ext cx="3106164" cy="324941"/>
          </a:xfrm>
          <a:prstGeom prst="rect">
            <a:avLst/>
          </a:prstGeom>
          <a:noFill/>
          <a:ln/>
        </p:spPr>
        <p:txBody>
          <a:bodyPr wrap="none" lIns="0" tIns="0" rIns="0" bIns="0" rtlCol="0" anchor="t"/>
          <a:lstStyle/>
          <a:p>
            <a:pPr marL="0" indent="0" algn="l">
              <a:lnSpc>
                <a:spcPct val="104000"/>
              </a:lnSpc>
              <a:buNone/>
            </a:pPr>
            <a:r>
              <a:rPr lang="en-US" sz="2000" b="1" dirty="0">
                <a:solidFill>
                  <a:srgbClr val="272525"/>
                </a:solidFill>
                <a:latin typeface="Li Mehdi Ekushey Unicode" panose="02000500000000000000" pitchFamily="2" charset="0"/>
                <a:ea typeface="Petrona Bold" pitchFamily="34" charset="-122"/>
                <a:cs typeface="Li Mehdi Ekushey Unicode" panose="02000500000000000000" pitchFamily="2" charset="0"/>
              </a:rPr>
              <a:t>সহনশীল ধানের জাত</a:t>
            </a:r>
            <a:endParaRPr lang="en-US" sz="2000" dirty="0"/>
          </a:p>
        </p:txBody>
      </p:sp>
      <p:sp>
        <p:nvSpPr>
          <p:cNvPr id="7" name="Text 4"/>
          <p:cNvSpPr/>
          <p:nvPr/>
        </p:nvSpPr>
        <p:spPr>
          <a:xfrm>
            <a:off x="856832" y="4086423"/>
            <a:ext cx="3106164"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272525"/>
                </a:solidFill>
                <a:latin typeface="Li Mehdi Ekushey Unicode" panose="02000500000000000000" pitchFamily="2" charset="0"/>
                <a:ea typeface="Inter" pitchFamily="34" charset="-122"/>
                <a:cs typeface="Li Mehdi Ekushey Unicode" panose="02000500000000000000" pitchFamily="2" charset="0"/>
              </a:rPr>
              <a:t>লবণাক্ততা ও বন্যা সহিষ্ণু ধান — বিজ্ঞানীরা নতুন জাত উদ্ভাবন করেছেন যা জলবায়ু ঝুঁকিতেও ফসল বাঁচায়।</a:t>
            </a:r>
            <a:endParaRPr lang="en-US" sz="1450" dirty="0"/>
          </a:p>
        </p:txBody>
      </p:sp>
      <p:sp>
        <p:nvSpPr>
          <p:cNvPr id="8" name="Shape 5"/>
          <p:cNvSpPr/>
          <p:nvPr/>
        </p:nvSpPr>
        <p:spPr>
          <a:xfrm>
            <a:off x="4347359" y="2696666"/>
            <a:ext cx="3496877" cy="2492375"/>
          </a:xfrm>
          <a:prstGeom prst="roundRect">
            <a:avLst>
              <a:gd name="adj" fmla="val 3185"/>
            </a:avLst>
          </a:prstGeom>
          <a:solidFill>
            <a:srgbClr val="E0D7F4"/>
          </a:solidFill>
          <a:ln w="6350">
            <a:solidFill>
              <a:srgbClr val="C6BDDA"/>
            </a:solidFill>
            <a:prstDash val="solid"/>
          </a:ln>
        </p:spPr>
      </p:sp>
      <p:sp>
        <p:nvSpPr>
          <p:cNvPr id="9" name="Shape 6"/>
          <p:cNvSpPr/>
          <p:nvPr/>
        </p:nvSpPr>
        <p:spPr>
          <a:xfrm>
            <a:off x="4542716" y="2892028"/>
            <a:ext cx="567021" cy="567035"/>
          </a:xfrm>
          <a:prstGeom prst="ellipse">
            <a:avLst/>
          </a:prstGeom>
          <a:solidFill>
            <a:srgbClr val="6237C8"/>
          </a:solidFill>
          <a:ln/>
        </p:spPr>
      </p:sp>
      <p:pic>
        <p:nvPicPr>
          <p:cNvPr id="10"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98684" y="3047901"/>
            <a:ext cx="255085" cy="255091"/>
          </a:xfrm>
          <a:prstGeom prst="rect">
            <a:avLst/>
          </a:prstGeom>
        </p:spPr>
      </p:pic>
      <p:sp>
        <p:nvSpPr>
          <p:cNvPr id="11" name="Text 7"/>
          <p:cNvSpPr/>
          <p:nvPr/>
        </p:nvSpPr>
        <p:spPr>
          <a:xfrm>
            <a:off x="4542716" y="3648075"/>
            <a:ext cx="3106164" cy="324941"/>
          </a:xfrm>
          <a:prstGeom prst="rect">
            <a:avLst/>
          </a:prstGeom>
          <a:noFill/>
          <a:ln/>
        </p:spPr>
        <p:txBody>
          <a:bodyPr wrap="none" lIns="0" tIns="0" rIns="0" bIns="0" rtlCol="0" anchor="t"/>
          <a:lstStyle/>
          <a:p>
            <a:pPr marL="0" indent="0" algn="l">
              <a:lnSpc>
                <a:spcPct val="104000"/>
              </a:lnSpc>
              <a:buNone/>
            </a:pPr>
            <a:r>
              <a:rPr lang="en-US" sz="2000" b="1" dirty="0">
                <a:solidFill>
                  <a:srgbClr val="272525"/>
                </a:solidFill>
                <a:latin typeface="Li Mehdi Ekushey Unicode" panose="02000500000000000000" pitchFamily="2" charset="0"/>
                <a:ea typeface="Petrona Bold" pitchFamily="34" charset="-122"/>
                <a:cs typeface="Li Mehdi Ekushey Unicode" panose="02000500000000000000" pitchFamily="2" charset="0"/>
              </a:rPr>
              <a:t>ভাসমান চাষাবাদ</a:t>
            </a:r>
            <a:endParaRPr lang="en-US" sz="2000" dirty="0"/>
          </a:p>
        </p:txBody>
      </p:sp>
      <p:sp>
        <p:nvSpPr>
          <p:cNvPr id="12" name="Text 8"/>
          <p:cNvSpPr/>
          <p:nvPr/>
        </p:nvSpPr>
        <p:spPr>
          <a:xfrm>
            <a:off x="4542716" y="4086423"/>
            <a:ext cx="3106164"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272525"/>
                </a:solidFill>
                <a:latin typeface="Li Mehdi Ekushey Unicode" panose="02000500000000000000" pitchFamily="2" charset="0"/>
                <a:ea typeface="Inter" pitchFamily="34" charset="-122"/>
                <a:cs typeface="Li Mehdi Ekushey Unicode" panose="02000500000000000000" pitchFamily="2" charset="0"/>
              </a:rPr>
              <a:t>বেড পদ্ধতি বা ভাসমান চাষ — বন্যাপ্লাবিত এলাকায়ও কৃষি চালু রাখার উদ্ভাবনী সমাধান।</a:t>
            </a:r>
            <a:endParaRPr lang="en-US" sz="1450" dirty="0"/>
          </a:p>
        </p:txBody>
      </p:sp>
      <p:sp>
        <p:nvSpPr>
          <p:cNvPr id="13" name="Shape 9"/>
          <p:cNvSpPr/>
          <p:nvPr/>
        </p:nvSpPr>
        <p:spPr>
          <a:xfrm>
            <a:off x="8033244" y="2696666"/>
            <a:ext cx="3496877" cy="2492375"/>
          </a:xfrm>
          <a:prstGeom prst="roundRect">
            <a:avLst>
              <a:gd name="adj" fmla="val 3185"/>
            </a:avLst>
          </a:prstGeom>
          <a:solidFill>
            <a:srgbClr val="E0D7F4"/>
          </a:solidFill>
          <a:ln w="6350">
            <a:solidFill>
              <a:srgbClr val="C6BDDA"/>
            </a:solidFill>
            <a:prstDash val="solid"/>
          </a:ln>
        </p:spPr>
      </p:sp>
      <p:sp>
        <p:nvSpPr>
          <p:cNvPr id="14" name="Shape 10"/>
          <p:cNvSpPr/>
          <p:nvPr/>
        </p:nvSpPr>
        <p:spPr>
          <a:xfrm>
            <a:off x="8228600" y="2892028"/>
            <a:ext cx="567021" cy="567035"/>
          </a:xfrm>
          <a:prstGeom prst="ellipse">
            <a:avLst/>
          </a:prstGeom>
          <a:solidFill>
            <a:srgbClr val="6237C8"/>
          </a:solidFill>
          <a:ln/>
        </p:spPr>
      </p:sp>
      <p:pic>
        <p:nvPicPr>
          <p:cNvPr id="15"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84568" y="3047901"/>
            <a:ext cx="255085" cy="255091"/>
          </a:xfrm>
          <a:prstGeom prst="rect">
            <a:avLst/>
          </a:prstGeom>
        </p:spPr>
      </p:pic>
      <p:sp>
        <p:nvSpPr>
          <p:cNvPr id="16" name="Text 11"/>
          <p:cNvSpPr/>
          <p:nvPr/>
        </p:nvSpPr>
        <p:spPr>
          <a:xfrm>
            <a:off x="8228600" y="3648075"/>
            <a:ext cx="3106164" cy="324941"/>
          </a:xfrm>
          <a:prstGeom prst="rect">
            <a:avLst/>
          </a:prstGeom>
          <a:noFill/>
          <a:ln/>
        </p:spPr>
        <p:txBody>
          <a:bodyPr wrap="none" lIns="0" tIns="0" rIns="0" bIns="0" rtlCol="0" anchor="t"/>
          <a:lstStyle/>
          <a:p>
            <a:pPr marL="0" indent="0" algn="l">
              <a:lnSpc>
                <a:spcPct val="104000"/>
              </a:lnSpc>
              <a:buNone/>
            </a:pPr>
            <a:r>
              <a:rPr lang="en-US" sz="2000" b="1" dirty="0">
                <a:solidFill>
                  <a:srgbClr val="272525"/>
                </a:solidFill>
                <a:latin typeface="Li Mehdi Ekushey Unicode" panose="02000500000000000000" pitchFamily="2" charset="0"/>
                <a:ea typeface="Petrona Bold" pitchFamily="34" charset="-122"/>
                <a:cs typeface="Li Mehdi Ekushey Unicode" panose="02000500000000000000" pitchFamily="2" charset="0"/>
              </a:rPr>
              <a:t>বিকল্প জীবিকা</a:t>
            </a:r>
            <a:endParaRPr lang="en-US" sz="2000" dirty="0"/>
          </a:p>
        </p:txBody>
      </p:sp>
      <p:sp>
        <p:nvSpPr>
          <p:cNvPr id="17" name="Text 12"/>
          <p:cNvSpPr/>
          <p:nvPr/>
        </p:nvSpPr>
        <p:spPr>
          <a:xfrm>
            <a:off x="8228600" y="4086423"/>
            <a:ext cx="3106164" cy="604838"/>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272525"/>
                </a:solidFill>
                <a:latin typeface="Li Mehdi Ekushey Unicode" panose="02000500000000000000" pitchFamily="2" charset="0"/>
                <a:ea typeface="Inter" pitchFamily="34" charset="-122"/>
                <a:cs typeface="Li Mehdi Ekushey Unicode" panose="02000500000000000000" pitchFamily="2" charset="0"/>
              </a:rPr>
              <a:t>মৎস্য চাষ, হাঁস-মুরগি পালন — কৃষি বিপর্যয়ে বিকল্প আয়ের পথ তৈরি করা।</a:t>
            </a:r>
            <a:endParaRPr lang="en-US" sz="1450" dirty="0"/>
          </a:p>
        </p:txBody>
      </p:sp>
      <p:sp>
        <p:nvSpPr>
          <p:cNvPr id="18" name="Rectangle 17">
            <a:extLst>
              <a:ext uri="{FF2B5EF4-FFF2-40B4-BE49-F238E27FC236}">
                <a16:creationId xmlns:a16="http://schemas.microsoft.com/office/drawing/2014/main" id="{0689F1CF-0057-4991-402A-AC9447022AB0}"/>
              </a:ext>
            </a:extLst>
          </p:cNvPr>
          <p:cNvSpPr/>
          <p:nvPr/>
        </p:nvSpPr>
        <p:spPr>
          <a:xfrm>
            <a:off x="11041811" y="6547449"/>
            <a:ext cx="1069676" cy="2501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Tm="7326">
        <p15:prstTrans prst="fallOver"/>
      </p:transition>
    </mc:Choice>
    <mc:Fallback>
      <p:transition spd="slow" advTm="7326">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529419" y="1866602"/>
            <a:ext cx="5207663" cy="3124597"/>
          </a:xfrm>
          <a:prstGeom prst="rect">
            <a:avLst/>
          </a:prstGeom>
        </p:spPr>
      </p:pic>
      <p:sp>
        <p:nvSpPr>
          <p:cNvPr id="3" name="Shape 0"/>
          <p:cNvSpPr/>
          <p:nvPr/>
        </p:nvSpPr>
        <p:spPr>
          <a:xfrm>
            <a:off x="7957244" y="891977"/>
            <a:ext cx="1025698" cy="215305"/>
          </a:xfrm>
          <a:prstGeom prst="roundRect">
            <a:avLst>
              <a:gd name="adj" fmla="val 22123"/>
            </a:avLst>
          </a:prstGeom>
          <a:solidFill>
            <a:srgbClr val="E0D7F4"/>
          </a:solidFill>
          <a:ln/>
        </p:spPr>
      </p:sp>
      <p:sp>
        <p:nvSpPr>
          <p:cNvPr id="4" name="Text 1"/>
          <p:cNvSpPr/>
          <p:nvPr/>
        </p:nvSpPr>
        <p:spPr>
          <a:xfrm>
            <a:off x="8042272" y="934442"/>
            <a:ext cx="1465226" cy="130373"/>
          </a:xfrm>
          <a:prstGeom prst="rect">
            <a:avLst/>
          </a:prstGeom>
          <a:noFill/>
          <a:ln/>
        </p:spPr>
        <p:txBody>
          <a:bodyPr wrap="none" lIns="0" tIns="0" rIns="0" bIns="0" rtlCol="0" anchor="t"/>
          <a:lstStyle/>
          <a:p>
            <a:pPr marL="0" indent="0" algn="l">
              <a:lnSpc>
                <a:spcPct val="96000"/>
              </a:lnSpc>
              <a:buNone/>
            </a:pPr>
            <a:r>
              <a:rPr lang="en-US" sz="850" dirty="0">
                <a:solidFill>
                  <a:srgbClr val="272525"/>
                </a:solidFill>
                <a:latin typeface="Li Mehdi Ekushey Unicode" panose="02000500000000000000" pitchFamily="2" charset="0"/>
                <a:ea typeface="Inter" pitchFamily="34" charset="-122"/>
                <a:cs typeface="Li Mehdi Ekushey Unicode" panose="02000500000000000000" pitchFamily="2" charset="0"/>
              </a:rPr>
              <a:t>সামাজিক নিরাপত্তা</a:t>
            </a:r>
            <a:endParaRPr lang="en-US" sz="850" dirty="0"/>
          </a:p>
        </p:txBody>
      </p:sp>
      <p:sp>
        <p:nvSpPr>
          <p:cNvPr id="5" name="Text 2"/>
          <p:cNvSpPr/>
          <p:nvPr/>
        </p:nvSpPr>
        <p:spPr>
          <a:xfrm>
            <a:off x="7957244" y="1149747"/>
            <a:ext cx="3579227" cy="974527"/>
          </a:xfrm>
          <a:prstGeom prst="rect">
            <a:avLst/>
          </a:prstGeom>
          <a:noFill/>
          <a:ln/>
        </p:spPr>
        <p:txBody>
          <a:bodyPr wrap="square" lIns="0" tIns="0" rIns="0" bIns="0" rtlCol="0" anchor="t">
            <a:normAutofit/>
          </a:bodyPr>
          <a:lstStyle/>
          <a:p>
            <a:pPr marL="0" indent="0" algn="l">
              <a:lnSpc>
                <a:spcPct val="104000"/>
              </a:lnSpc>
              <a:buNone/>
            </a:pPr>
            <a:r>
              <a:rPr lang="en-US" sz="3050" b="1" dirty="0">
                <a:solidFill>
                  <a:srgbClr val="F95F88"/>
                </a:solidFill>
                <a:latin typeface="Li Mehdi Ekushey Unicode" panose="02000500000000000000" pitchFamily="2" charset="0"/>
                <a:ea typeface="Petrona Bold" pitchFamily="34" charset="-122"/>
                <a:cs typeface="Li Mehdi Ekushey Unicode" panose="02000500000000000000" pitchFamily="2" charset="0"/>
              </a:rPr>
              <a:t>নারীর ক্ষমতায়ন ও সামাজিক সুরক্ষা</a:t>
            </a:r>
            <a:endParaRPr lang="en-US" sz="3050" dirty="0"/>
          </a:p>
        </p:txBody>
      </p:sp>
      <p:sp>
        <p:nvSpPr>
          <p:cNvPr id="6" name="Text 3"/>
          <p:cNvSpPr/>
          <p:nvPr/>
        </p:nvSpPr>
        <p:spPr>
          <a:xfrm>
            <a:off x="7957244" y="2230537"/>
            <a:ext cx="3579227" cy="396875"/>
          </a:xfrm>
          <a:prstGeom prst="rect">
            <a:avLst/>
          </a:prstGeom>
          <a:noFill/>
          <a:ln/>
        </p:spPr>
        <p:txBody>
          <a:bodyPr wrap="square" lIns="0" tIns="0" rIns="0" bIns="0" rtlCol="0" anchor="t">
            <a:normAutofit/>
          </a:bodyPr>
          <a:lstStyle/>
          <a:p>
            <a:pPr marL="0" indent="0" algn="l">
              <a:lnSpc>
                <a:spcPct val="117000"/>
              </a:lnSpc>
              <a:buNone/>
            </a:pPr>
            <a:r>
              <a:rPr lang="en-US" sz="1100" dirty="0">
                <a:solidFill>
                  <a:srgbClr val="272525"/>
                </a:solidFill>
                <a:latin typeface="Li Mehdi Ekushey Unicode" panose="02000500000000000000" pitchFamily="2" charset="0"/>
                <a:ea typeface="Inter" pitchFamily="34" charset="-122"/>
                <a:cs typeface="Li Mehdi Ekushey Unicode" panose="02000500000000000000" pitchFamily="2" charset="0"/>
              </a:rPr>
              <a:t>দুর্যোগ মোকাবেলায় নারীরা কেবল ভুক্তভোগী নন — তাঁরা সমাধানের অংশ।</a:t>
            </a:r>
            <a:endParaRPr lang="en-US" sz="1100" dirty="0"/>
          </a:p>
        </p:txBody>
      </p:sp>
      <p:sp>
        <p:nvSpPr>
          <p:cNvPr id="7" name="Shape 4"/>
          <p:cNvSpPr/>
          <p:nvPr/>
        </p:nvSpPr>
        <p:spPr>
          <a:xfrm>
            <a:off x="7957244" y="2746970"/>
            <a:ext cx="3579227" cy="869851"/>
          </a:xfrm>
          <a:prstGeom prst="roundRect">
            <a:avLst>
              <a:gd name="adj" fmla="val 6845"/>
            </a:avLst>
          </a:prstGeom>
          <a:solidFill>
            <a:srgbClr val="FDFAF7"/>
          </a:solidFill>
          <a:ln w="19050">
            <a:solidFill>
              <a:srgbClr val="C6BDDA"/>
            </a:solidFill>
            <a:prstDash val="solid"/>
          </a:ln>
        </p:spPr>
      </p:sp>
      <p:sp>
        <p:nvSpPr>
          <p:cNvPr id="8" name="Text 5"/>
          <p:cNvSpPr/>
          <p:nvPr/>
        </p:nvSpPr>
        <p:spPr>
          <a:xfrm>
            <a:off x="8117974" y="2907705"/>
            <a:ext cx="3257766" cy="243681"/>
          </a:xfrm>
          <a:prstGeom prst="rect">
            <a:avLst/>
          </a:prstGeom>
          <a:noFill/>
          <a:ln/>
        </p:spPr>
        <p:txBody>
          <a:bodyPr wrap="none" lIns="0" tIns="0" rIns="0" bIns="0" rtlCol="0" anchor="t"/>
          <a:lstStyle/>
          <a:p>
            <a:pPr marL="0" indent="0" algn="l">
              <a:lnSpc>
                <a:spcPct val="104000"/>
              </a:lnSpc>
              <a:buNone/>
            </a:pPr>
            <a:r>
              <a:rPr lang="en-US" sz="1500" b="1" dirty="0">
                <a:solidFill>
                  <a:srgbClr val="272525"/>
                </a:solidFill>
                <a:latin typeface="Li Mehdi Ekushey Unicode" panose="02000500000000000000" pitchFamily="2" charset="0"/>
                <a:ea typeface="Petrona Bold" pitchFamily="34" charset="-122"/>
                <a:cs typeface="Li Mehdi Ekushey Unicode" panose="02000500000000000000" pitchFamily="2" charset="0"/>
              </a:rPr>
              <a:t>বিশেষ সহায়তা</a:t>
            </a:r>
            <a:endParaRPr lang="en-US" sz="1500" dirty="0"/>
          </a:p>
        </p:txBody>
      </p:sp>
      <p:sp>
        <p:nvSpPr>
          <p:cNvPr id="9" name="Text 6"/>
          <p:cNvSpPr/>
          <p:nvPr/>
        </p:nvSpPr>
        <p:spPr>
          <a:xfrm>
            <a:off x="8117974" y="3257649"/>
            <a:ext cx="3257766" cy="198438"/>
          </a:xfrm>
          <a:prstGeom prst="rect">
            <a:avLst/>
          </a:prstGeom>
          <a:noFill/>
          <a:ln/>
        </p:spPr>
        <p:txBody>
          <a:bodyPr wrap="none" lIns="0" tIns="0" rIns="0" bIns="0" rtlCol="0" anchor="t"/>
          <a:lstStyle/>
          <a:p>
            <a:pPr marL="0" indent="0" algn="l">
              <a:lnSpc>
                <a:spcPct val="117000"/>
              </a:lnSpc>
              <a:buNone/>
            </a:pPr>
            <a:r>
              <a:rPr lang="en-US" sz="1100" dirty="0">
                <a:solidFill>
                  <a:srgbClr val="272525"/>
                </a:solidFill>
                <a:latin typeface="Li Mehdi Ekushey Unicode" panose="02000500000000000000" pitchFamily="2" charset="0"/>
                <a:ea typeface="Inter" pitchFamily="34" charset="-122"/>
                <a:cs typeface="Li Mehdi Ekushey Unicode" panose="02000500000000000000" pitchFamily="2" charset="0"/>
              </a:rPr>
              <a:t>নারী ও শিশুদের জন্য দুর্যোগকালীন বিশেষ সুরক্ষা ব্যবস্থা।</a:t>
            </a:r>
            <a:endParaRPr lang="en-US" sz="1100" dirty="0"/>
          </a:p>
        </p:txBody>
      </p:sp>
      <p:sp>
        <p:nvSpPr>
          <p:cNvPr id="10" name="Shape 7"/>
          <p:cNvSpPr/>
          <p:nvPr/>
        </p:nvSpPr>
        <p:spPr>
          <a:xfrm>
            <a:off x="7957244" y="3723084"/>
            <a:ext cx="3579227" cy="1068288"/>
          </a:xfrm>
          <a:prstGeom prst="roundRect">
            <a:avLst>
              <a:gd name="adj" fmla="val 5573"/>
            </a:avLst>
          </a:prstGeom>
          <a:solidFill>
            <a:srgbClr val="FDFAF7"/>
          </a:solidFill>
          <a:ln w="19050">
            <a:solidFill>
              <a:srgbClr val="C6BDDA"/>
            </a:solidFill>
            <a:prstDash val="solid"/>
          </a:ln>
        </p:spPr>
      </p:sp>
      <p:sp>
        <p:nvSpPr>
          <p:cNvPr id="11" name="Text 8"/>
          <p:cNvSpPr/>
          <p:nvPr/>
        </p:nvSpPr>
        <p:spPr>
          <a:xfrm>
            <a:off x="8117974" y="3883819"/>
            <a:ext cx="3257766" cy="243681"/>
          </a:xfrm>
          <a:prstGeom prst="rect">
            <a:avLst/>
          </a:prstGeom>
          <a:noFill/>
          <a:ln/>
        </p:spPr>
        <p:txBody>
          <a:bodyPr wrap="none" lIns="0" tIns="0" rIns="0" bIns="0" rtlCol="0" anchor="t"/>
          <a:lstStyle/>
          <a:p>
            <a:pPr marL="0" indent="0" algn="l">
              <a:lnSpc>
                <a:spcPct val="104000"/>
              </a:lnSpc>
              <a:buNone/>
            </a:pPr>
            <a:r>
              <a:rPr lang="en-US" sz="1500" b="1" dirty="0">
                <a:solidFill>
                  <a:srgbClr val="272525"/>
                </a:solidFill>
                <a:latin typeface="Li Mehdi Ekushey Unicode" panose="02000500000000000000" pitchFamily="2" charset="0"/>
                <a:ea typeface="Petrona Bold" pitchFamily="34" charset="-122"/>
                <a:cs typeface="Li Mehdi Ekushey Unicode" panose="02000500000000000000" pitchFamily="2" charset="0"/>
              </a:rPr>
              <a:t>স্থানীয় নেতৃত্ব</a:t>
            </a:r>
            <a:endParaRPr lang="en-US" sz="1500" dirty="0"/>
          </a:p>
        </p:txBody>
      </p:sp>
      <p:sp>
        <p:nvSpPr>
          <p:cNvPr id="12" name="Text 9"/>
          <p:cNvSpPr/>
          <p:nvPr/>
        </p:nvSpPr>
        <p:spPr>
          <a:xfrm>
            <a:off x="8117974" y="4233763"/>
            <a:ext cx="3257766" cy="396875"/>
          </a:xfrm>
          <a:prstGeom prst="rect">
            <a:avLst/>
          </a:prstGeom>
          <a:noFill/>
          <a:ln/>
        </p:spPr>
        <p:txBody>
          <a:bodyPr wrap="square" lIns="0" tIns="0" rIns="0" bIns="0" rtlCol="0" anchor="t">
            <a:normAutofit/>
          </a:bodyPr>
          <a:lstStyle/>
          <a:p>
            <a:pPr marL="0" indent="0" algn="l">
              <a:lnSpc>
                <a:spcPct val="117000"/>
              </a:lnSpc>
              <a:buNone/>
            </a:pPr>
            <a:r>
              <a:rPr lang="en-US" sz="1100" dirty="0">
                <a:solidFill>
                  <a:srgbClr val="272525"/>
                </a:solidFill>
                <a:latin typeface="Li Mehdi Ekushey Unicode" panose="02000500000000000000" pitchFamily="2" charset="0"/>
                <a:ea typeface="Inter" pitchFamily="34" charset="-122"/>
                <a:cs typeface="Li Mehdi Ekushey Unicode" panose="02000500000000000000" pitchFamily="2" charset="0"/>
              </a:rPr>
              <a:t>জলবায়ু সচেতনতায় নারীর অংশগ্রহণ ও সিদ্ধান্ত গ্রহণে ভূমিকা।</a:t>
            </a:r>
            <a:endParaRPr lang="en-US" sz="1100" dirty="0"/>
          </a:p>
        </p:txBody>
      </p:sp>
      <p:sp>
        <p:nvSpPr>
          <p:cNvPr id="13" name="Shape 10"/>
          <p:cNvSpPr/>
          <p:nvPr/>
        </p:nvSpPr>
        <p:spPr>
          <a:xfrm>
            <a:off x="7957244" y="4897636"/>
            <a:ext cx="3579227" cy="1068288"/>
          </a:xfrm>
          <a:prstGeom prst="roundRect">
            <a:avLst>
              <a:gd name="adj" fmla="val 5573"/>
            </a:avLst>
          </a:prstGeom>
          <a:solidFill>
            <a:srgbClr val="FDFAF7"/>
          </a:solidFill>
          <a:ln w="19050">
            <a:solidFill>
              <a:srgbClr val="C6BDDA"/>
            </a:solidFill>
            <a:prstDash val="solid"/>
          </a:ln>
        </p:spPr>
      </p:sp>
      <p:sp>
        <p:nvSpPr>
          <p:cNvPr id="14" name="Text 11"/>
          <p:cNvSpPr/>
          <p:nvPr/>
        </p:nvSpPr>
        <p:spPr>
          <a:xfrm>
            <a:off x="8117974" y="5058370"/>
            <a:ext cx="3257766" cy="243681"/>
          </a:xfrm>
          <a:prstGeom prst="rect">
            <a:avLst/>
          </a:prstGeom>
          <a:noFill/>
          <a:ln/>
        </p:spPr>
        <p:txBody>
          <a:bodyPr wrap="none" lIns="0" tIns="0" rIns="0" bIns="0" rtlCol="0" anchor="t"/>
          <a:lstStyle/>
          <a:p>
            <a:pPr marL="0" indent="0" algn="l">
              <a:lnSpc>
                <a:spcPct val="104000"/>
              </a:lnSpc>
              <a:buNone/>
            </a:pPr>
            <a:r>
              <a:rPr lang="en-US" sz="1500" b="1" dirty="0">
                <a:solidFill>
                  <a:srgbClr val="272525"/>
                </a:solidFill>
                <a:latin typeface="Li Mehdi Ekushey Unicode" panose="02000500000000000000" pitchFamily="2" charset="0"/>
                <a:ea typeface="Petrona Bold" pitchFamily="34" charset="-122"/>
                <a:cs typeface="Li Mehdi Ekushey Unicode" panose="02000500000000000000" pitchFamily="2" charset="0"/>
              </a:rPr>
              <a:t>সামাজিক সুরক্ষা</a:t>
            </a:r>
            <a:endParaRPr lang="en-US" sz="1500" dirty="0"/>
          </a:p>
        </p:txBody>
      </p:sp>
      <p:sp>
        <p:nvSpPr>
          <p:cNvPr id="15" name="Text 12"/>
          <p:cNvSpPr/>
          <p:nvPr/>
        </p:nvSpPr>
        <p:spPr>
          <a:xfrm>
            <a:off x="8117974" y="5408315"/>
            <a:ext cx="3257766" cy="396875"/>
          </a:xfrm>
          <a:prstGeom prst="rect">
            <a:avLst/>
          </a:prstGeom>
          <a:noFill/>
          <a:ln/>
        </p:spPr>
        <p:txBody>
          <a:bodyPr wrap="square" lIns="0" tIns="0" rIns="0" bIns="0" rtlCol="0" anchor="t">
            <a:normAutofit/>
          </a:bodyPr>
          <a:lstStyle/>
          <a:p>
            <a:pPr marL="0" indent="0" algn="l">
              <a:lnSpc>
                <a:spcPct val="117000"/>
              </a:lnSpc>
              <a:buNone/>
            </a:pPr>
            <a:r>
              <a:rPr lang="en-US" sz="1100" dirty="0">
                <a:solidFill>
                  <a:srgbClr val="272525"/>
                </a:solidFill>
                <a:latin typeface="Li Mehdi Ekushey Unicode" panose="02000500000000000000" pitchFamily="2" charset="0"/>
                <a:ea typeface="Inter" pitchFamily="34" charset="-122"/>
                <a:cs typeface="Li Mehdi Ekushey Unicode" panose="02000500000000000000" pitchFamily="2" charset="0"/>
              </a:rPr>
              <a:t>ঝুঁকি কমাতে সামাজিক সুরক্ষা কর্মসূচির সম্প্রসারণ ও শক্তিশালীকরণ।</a:t>
            </a:r>
            <a:endParaRPr lang="en-US" sz="1100" dirty="0"/>
          </a:p>
        </p:txBody>
      </p:sp>
      <p:sp>
        <p:nvSpPr>
          <p:cNvPr id="16" name="Rectangle 15">
            <a:extLst>
              <a:ext uri="{FF2B5EF4-FFF2-40B4-BE49-F238E27FC236}">
                <a16:creationId xmlns:a16="http://schemas.microsoft.com/office/drawing/2014/main" id="{DAC0EF70-3B8D-3506-AF2B-893F9CD4D973}"/>
              </a:ext>
            </a:extLst>
          </p:cNvPr>
          <p:cNvSpPr/>
          <p:nvPr/>
        </p:nvSpPr>
        <p:spPr>
          <a:xfrm>
            <a:off x="11041811" y="6538824"/>
            <a:ext cx="1069676" cy="2501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Tm="5821">
        <p159:morph option="byObject"/>
      </p:transition>
    </mc:Choice>
    <mc:Fallback>
      <p:transition spd="slow" advTm="5821">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0.8|2.2|1.4|1.4|2.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Li Mehdi Ekushey Unicode"/>
        <a:ea typeface=""/>
        <a:cs typeface=""/>
      </a:majorFont>
      <a:minorFont>
        <a:latin typeface="Li Mehdi Ekushey Unicod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TM04033919[[fn=Circuit]]</Template>
  <TotalTime>123</TotalTime>
  <Words>557</Words>
  <Application>Microsoft Office PowerPoint</Application>
  <PresentationFormat>Widescreen</PresentationFormat>
  <Paragraphs>89</Paragraphs>
  <Slides>12</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Inter Bold</vt:lpstr>
      <vt:lpstr>Arial</vt:lpstr>
      <vt:lpstr>Li Mehdi Ekushey Unicode</vt:lpstr>
      <vt:lpstr>Hind Siliguri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Saiful Islam</cp:lastModifiedBy>
  <cp:revision>15</cp:revision>
  <dcterms:created xsi:type="dcterms:W3CDTF">2026-07-11T14:24:59Z</dcterms:created>
  <dcterms:modified xsi:type="dcterms:W3CDTF">2026-07-11T16:44:43Z</dcterms:modified>
</cp:coreProperties>
</file>