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1" r:id="rId2"/>
    <p:sldId id="262" r:id="rId3"/>
    <p:sldId id="268" r:id="rId4"/>
    <p:sldId id="269" r:id="rId5"/>
    <p:sldId id="260" r:id="rId6"/>
    <p:sldId id="263" r:id="rId7"/>
    <p:sldId id="256" r:id="rId8"/>
    <p:sldId id="257" r:id="rId9"/>
    <p:sldId id="259" r:id="rId10"/>
    <p:sldId id="258" r:id="rId11"/>
    <p:sldId id="267" r:id="rId12"/>
    <p:sldId id="264" r:id="rId13"/>
    <p:sldId id="271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C94A7-DDFD-4A1F-A4D3-4C8FCDC8C76B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89414-D11F-476A-9F32-D613BB248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749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389414-D11F-476A-9F32-D613BB248D9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669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6D91F-879D-4D0A-AE7E-50D7EB0774E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FC8C-0D6F-4AEB-ABC5-F4A5E520E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470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6D91F-879D-4D0A-AE7E-50D7EB0774E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FC8C-0D6F-4AEB-ABC5-F4A5E520E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09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6D91F-879D-4D0A-AE7E-50D7EB0774E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FC8C-0D6F-4AEB-ABC5-F4A5E520E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543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6D91F-879D-4D0A-AE7E-50D7EB0774E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FC8C-0D6F-4AEB-ABC5-F4A5E520E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503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6D91F-879D-4D0A-AE7E-50D7EB0774E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FC8C-0D6F-4AEB-ABC5-F4A5E520E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35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6D91F-879D-4D0A-AE7E-50D7EB0774E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FC8C-0D6F-4AEB-ABC5-F4A5E520E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390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6D91F-879D-4D0A-AE7E-50D7EB0774E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FC8C-0D6F-4AEB-ABC5-F4A5E520E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368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6D91F-879D-4D0A-AE7E-50D7EB0774E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FC8C-0D6F-4AEB-ABC5-F4A5E520E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28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6D91F-879D-4D0A-AE7E-50D7EB0774E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FC8C-0D6F-4AEB-ABC5-F4A5E520E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917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6D91F-879D-4D0A-AE7E-50D7EB0774E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FC8C-0D6F-4AEB-ABC5-F4A5E520E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754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6D91F-879D-4D0A-AE7E-50D7EB0774E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AFC8C-0D6F-4AEB-ABC5-F4A5E520E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369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6D91F-879D-4D0A-AE7E-50D7EB0774E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AFC8C-0D6F-4AEB-ABC5-F4A5E520E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89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nasrindakua@gmail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76200"/>
            <a:ext cx="9144000" cy="6827222"/>
            <a:chOff x="0" y="76200"/>
            <a:chExt cx="9144000" cy="6827222"/>
          </a:xfrm>
        </p:grpSpPr>
        <p:grpSp>
          <p:nvGrpSpPr>
            <p:cNvPr id="8" name="Group 7"/>
            <p:cNvGrpSpPr/>
            <p:nvPr/>
          </p:nvGrpSpPr>
          <p:grpSpPr>
            <a:xfrm>
              <a:off x="0" y="814316"/>
              <a:ext cx="9144000" cy="6089106"/>
              <a:chOff x="0" y="814316"/>
              <a:chExt cx="9144000" cy="6089106"/>
            </a:xfrm>
          </p:grpSpPr>
          <p:pic>
            <p:nvPicPr>
              <p:cNvPr id="1028" name="Picture 4" descr="Keep Flowers Fresh | How to keep flower fresh naturally dgtl - Anandabazar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752600"/>
                <a:ext cx="9144000" cy="47022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" name="Rectangle 1"/>
              <p:cNvSpPr/>
              <p:nvPr/>
            </p:nvSpPr>
            <p:spPr>
              <a:xfrm>
                <a:off x="1752600" y="814316"/>
                <a:ext cx="5655715" cy="923330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none">
                <a:spAutoFit/>
              </a:bodyPr>
              <a:lstStyle/>
              <a:p>
                <a:r>
                  <a:rPr lang="ar-SA" sz="5400" dirty="0">
                    <a:latin typeface="NikoshBAN" pitchFamily="2" charset="0"/>
                  </a:rPr>
                  <a:t>مَرْحَبًا بِكُمْ فِي دَرْسِ الْيَوْمِ</a:t>
                </a:r>
                <a:endParaRPr lang="en-US" sz="54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0" y="6564868"/>
                <a:ext cx="685800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জামিলাতুন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নেছা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 ,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সহকারী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মৌলভী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ছড়ারকুটি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আল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ওয়াহেদীয়া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 ‍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দ্বি-মুখী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দাখিল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মাদ্রাসা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সুন্দরগঞ্জ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গাইবান্ধা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।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8617080" y="6488668"/>
                <a:ext cx="1847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3" name="Rectangle 2"/>
            <p:cNvSpPr/>
            <p:nvPr/>
          </p:nvSpPr>
          <p:spPr>
            <a:xfrm>
              <a:off x="1224417" y="76200"/>
              <a:ext cx="6712080" cy="6619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4400" b="1" dirty="0">
                  <a:latin typeface="NikoshBAN" pitchFamily="2" charset="0"/>
                </a:rPr>
                <a:t>بِسْمِ اللَّهِ الرَّحْمَنِ الرَّحِيمِ</a:t>
              </a:r>
              <a:endParaRPr lang="en-US" sz="44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75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33400"/>
            <a:ext cx="8983424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6564868"/>
            <a:ext cx="7010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জামিলাতুন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নেছা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মৌলভী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ছড়ারকুটি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আল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ওয়াহেদীয়া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‍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দ্বি-মুখী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সুন্দরগঞ্জ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গাইবান্ধা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85800"/>
            <a:ext cx="8983424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79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564868"/>
            <a:ext cx="7010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জামিলাতুন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নেছা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মৌলভী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ছড়ারকুটি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আল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ওয়াহেদীয়া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‍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দ্বি-মুখী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সুন্দরগঞ্জ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গাইবান্ধা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4" name="Rectangle 3"/>
          <p:cNvSpPr/>
          <p:nvPr/>
        </p:nvSpPr>
        <p:spPr>
          <a:xfrm>
            <a:off x="2209800" y="144780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এখন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প্রত্যেকে পাঠটি পড়ে শোনাও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09800" y="673387"/>
            <a:ext cx="3847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>
                <a:latin typeface="NikoshBAN" pitchFamily="2" charset="0"/>
              </a:rPr>
              <a:t>وَالْآنَ اقْرَأُوا الدَّرْسَ جَمِيعًا.</a:t>
            </a:r>
            <a:r>
              <a:rPr lang="ar-SA" sz="3200" dirty="0">
                <a:latin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94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364173" y="2035791"/>
            <a:ext cx="1828800" cy="1752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dirty="0"/>
              <a:t>مَعَانِي الْكَلِمَاتِ</a:t>
            </a:r>
            <a:r>
              <a:rPr lang="ar-SA" sz="3600" dirty="0"/>
              <a:t> 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0" y="6564868"/>
            <a:ext cx="7010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জামিলাতুন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নেছা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মৌলভী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ছড়ারকুটি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আল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ওয়াহেদীয়া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‍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দ্বি-মুখী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সুন্দরগঞ্জ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গাইবান্ধা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81000"/>
            <a:ext cx="26003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dirty="0" smtClean="0"/>
              <a:t>الْوَاجِبُ </a:t>
            </a:r>
            <a:r>
              <a:rPr lang="ar-SA" sz="3600" b="1" dirty="0"/>
              <a:t>الْمَنْزِلِيُّ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9298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064599"/>
              </p:ext>
            </p:extLst>
          </p:nvPr>
        </p:nvGraphicFramePr>
        <p:xfrm>
          <a:off x="32982" y="20472"/>
          <a:ext cx="2786418" cy="65982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0639"/>
                <a:gridCol w="1845779"/>
              </a:tblGrid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600" dirty="0">
                          <a:effectLst/>
                          <a:latin typeface="NikoshBAN" pitchFamily="2" charset="0"/>
                        </a:rPr>
                        <a:t>خَالِدٌ / أَحْمَدُ</a:t>
                      </a:r>
                      <a:endParaRPr lang="en-US" sz="16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600">
                          <a:effectLst/>
                          <a:latin typeface="NikoshBAN" pitchFamily="2" charset="0"/>
                          <a:cs typeface="NikoshBAN" pitchFamily="2" charset="0"/>
                        </a:rPr>
                        <a:t>খালিদ / আহমদ (ব্যক্তিবাচক নাম)</a:t>
                      </a:r>
                      <a:endParaRPr lang="en-US" sz="16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600">
                          <a:effectLst/>
                          <a:latin typeface="NikoshBAN" pitchFamily="2" charset="0"/>
                        </a:rPr>
                        <a:t>اَلسَّلَامُ</a:t>
                      </a:r>
                      <a:endParaRPr lang="en-US" sz="16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600">
                          <a:effectLst/>
                          <a:latin typeface="NikoshBAN" pitchFamily="2" charset="0"/>
                          <a:cs typeface="NikoshBAN" pitchFamily="2" charset="0"/>
                        </a:rPr>
                        <a:t>শান্তি</a:t>
                      </a:r>
                      <a:endParaRPr lang="en-US" sz="16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600">
                          <a:effectLst/>
                          <a:latin typeface="NikoshBAN" pitchFamily="2" charset="0"/>
                        </a:rPr>
                        <a:t>عَلَيْكُمْ</a:t>
                      </a:r>
                      <a:endParaRPr lang="en-US" sz="16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600" dirty="0">
                          <a:effectLst/>
                          <a:latin typeface="NikoshBAN" pitchFamily="2" charset="0"/>
                          <a:cs typeface="NikoshBAN" pitchFamily="2" charset="0"/>
                        </a:rPr>
                        <a:t>আপনাদের ওপর</a:t>
                      </a:r>
                      <a:endParaRPr lang="en-US" sz="16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600">
                          <a:effectLst/>
                          <a:latin typeface="NikoshBAN" pitchFamily="2" charset="0"/>
                        </a:rPr>
                        <a:t>وَرَحْمَةُ</a:t>
                      </a:r>
                      <a:endParaRPr lang="en-US" sz="16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600">
                          <a:effectLst/>
                          <a:latin typeface="NikoshBAN" pitchFamily="2" charset="0"/>
                          <a:cs typeface="NikoshBAN" pitchFamily="2" charset="0"/>
                        </a:rPr>
                        <a:t>এবং রহমত</a:t>
                      </a:r>
                      <a:endParaRPr lang="en-US" sz="16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اللهِ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 dirty="0">
                          <a:effectLst/>
                          <a:latin typeface="NikoshBAN" pitchFamily="2" charset="0"/>
                          <a:cs typeface="NikoshBAN" pitchFamily="2" charset="0"/>
                        </a:rPr>
                        <a:t>আল্লাহর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وَاللهِ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>
                          <a:effectLst/>
                          <a:latin typeface="NikoshBAN" pitchFamily="2" charset="0"/>
                          <a:cs typeface="NikoshBAN" pitchFamily="2" charset="0"/>
                        </a:rPr>
                        <a:t>আল্লাহর কসম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أَنَا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>
                          <a:effectLst/>
                          <a:latin typeface="NikoshBAN" pitchFamily="2" charset="0"/>
                          <a:cs typeface="NikoshBAN" pitchFamily="2" charset="0"/>
                        </a:rPr>
                        <a:t>আমি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حَزِينٌ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>
                          <a:effectLst/>
                          <a:latin typeface="NikoshBAN" pitchFamily="2" charset="0"/>
                          <a:cs typeface="NikoshBAN" pitchFamily="2" charset="0"/>
                        </a:rPr>
                        <a:t>দুঃখিত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أَخِي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>
                          <a:effectLst/>
                          <a:latin typeface="NikoshBAN" pitchFamily="2" charset="0"/>
                          <a:cs typeface="NikoshBAN" pitchFamily="2" charset="0"/>
                        </a:rPr>
                        <a:t>আমার ভাই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رَاشِدٌ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>
                          <a:effectLst/>
                          <a:latin typeface="NikoshBAN" pitchFamily="2" charset="0"/>
                          <a:cs typeface="NikoshBAN" pitchFamily="2" charset="0"/>
                        </a:rPr>
                        <a:t>রাশেদ (নাম)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مُصَابٌ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>
                          <a:effectLst/>
                          <a:latin typeface="NikoshBAN" pitchFamily="2" charset="0"/>
                          <a:cs typeface="NikoshBAN" pitchFamily="2" charset="0"/>
                        </a:rPr>
                        <a:t>আক্রান্ত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بِمَرَضٍ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>
                          <a:effectLst/>
                          <a:latin typeface="NikoshBAN" pitchFamily="2" charset="0"/>
                          <a:cs typeface="NikoshBAN" pitchFamily="2" charset="0"/>
                        </a:rPr>
                        <a:t>রোগ দ্বারা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شَفَاهُ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 dirty="0">
                          <a:effectLst/>
                          <a:latin typeface="NikoshBAN" pitchFamily="2" charset="0"/>
                          <a:cs typeface="NikoshBAN" pitchFamily="2" charset="0"/>
                        </a:rPr>
                        <a:t>তাকে সুস্থ করে দিন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أَيُّ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>
                          <a:effectLst/>
                          <a:latin typeface="NikoshBAN" pitchFamily="2" charset="0"/>
                          <a:cs typeface="NikoshBAN" pitchFamily="2" charset="0"/>
                        </a:rPr>
                        <a:t>কী / কোনটি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4397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مَرَضٍ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 dirty="0">
                          <a:effectLst/>
                          <a:latin typeface="NikoshBAN" pitchFamily="2" charset="0"/>
                          <a:cs typeface="NikoshBAN" pitchFamily="2" charset="0"/>
                        </a:rPr>
                        <a:t>রোগ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أَصَابَهُ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 dirty="0">
                          <a:effectLst/>
                          <a:latin typeface="NikoshBAN" pitchFamily="2" charset="0"/>
                          <a:cs typeface="NikoshBAN" pitchFamily="2" charset="0"/>
                        </a:rPr>
                        <a:t>তাকে আক্রমণ করেছে / তার হয়েছে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 dirty="0">
                          <a:effectLst/>
                          <a:latin typeface="NikoshBAN" pitchFamily="2" charset="0"/>
                        </a:rPr>
                        <a:t>الْحُمَّى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 dirty="0">
                          <a:effectLst/>
                          <a:latin typeface="NikoshBAN" pitchFamily="2" charset="0"/>
                          <a:cs typeface="NikoshBAN" pitchFamily="2" charset="0"/>
                        </a:rPr>
                        <a:t>জ্বর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 dirty="0">
                          <a:effectLst/>
                          <a:latin typeface="NikoshBAN" pitchFamily="2" charset="0"/>
                        </a:rPr>
                        <a:t>مُنْذُ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 dirty="0">
                          <a:effectLst/>
                          <a:latin typeface="NikoshBAN" pitchFamily="2" charset="0"/>
                          <a:cs typeface="NikoshBAN" pitchFamily="2" charset="0"/>
                        </a:rPr>
                        <a:t>থেকে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 dirty="0">
                          <a:effectLst/>
                          <a:latin typeface="NikoshBAN" pitchFamily="2" charset="0"/>
                        </a:rPr>
                        <a:t>يَوْمَيْنِ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 dirty="0">
                          <a:effectLst/>
                          <a:latin typeface="NikoshBAN" pitchFamily="2" charset="0"/>
                          <a:cs typeface="NikoshBAN" pitchFamily="2" charset="0"/>
                        </a:rPr>
                        <a:t>দুই দিন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وَالْيَوْمَ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 dirty="0">
                          <a:effectLst/>
                          <a:latin typeface="NikoshBAN" pitchFamily="2" charset="0"/>
                          <a:cs typeface="NikoshBAN" pitchFamily="2" charset="0"/>
                        </a:rPr>
                        <a:t>এবং আজ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بَدَأَ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 dirty="0">
                          <a:effectLst/>
                          <a:latin typeface="NikoshBAN" pitchFamily="2" charset="0"/>
                          <a:cs typeface="NikoshBAN" pitchFamily="2" charset="0"/>
                        </a:rPr>
                        <a:t>শুরু হয়েছে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الْإِسْهَالُ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 dirty="0">
                          <a:effectLst/>
                          <a:latin typeface="NikoshBAN" pitchFamily="2" charset="0"/>
                          <a:cs typeface="NikoshBAN" pitchFamily="2" charset="0"/>
                        </a:rPr>
                        <a:t>ডায়রিয়া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209798"/>
              </p:ext>
            </p:extLst>
          </p:nvPr>
        </p:nvGraphicFramePr>
        <p:xfrm>
          <a:off x="2895600" y="20472"/>
          <a:ext cx="2514600" cy="13160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0639"/>
                <a:gridCol w="1573961"/>
              </a:tblGrid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لَا تَتَأَخَّرْ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 dirty="0">
                          <a:effectLst/>
                          <a:latin typeface="NikoshBAN" pitchFamily="2" charset="0"/>
                          <a:cs typeface="NikoshBAN" pitchFamily="2" charset="0"/>
                        </a:rPr>
                        <a:t>দেরি কোরো না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اِذْهَبْ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 dirty="0">
                          <a:effectLst/>
                          <a:latin typeface="NikoshBAN" pitchFamily="2" charset="0"/>
                          <a:cs typeface="NikoshBAN" pitchFamily="2" charset="0"/>
                        </a:rPr>
                        <a:t>নিয়ে যাও / যাও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بِهِ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 dirty="0">
                          <a:effectLst/>
                          <a:latin typeface="NikoshBAN" pitchFamily="2" charset="0"/>
                          <a:cs typeface="NikoshBAN" pitchFamily="2" charset="0"/>
                        </a:rPr>
                        <a:t>তাকে (নিয়ে)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إِلَى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 dirty="0">
                          <a:effectLst/>
                          <a:latin typeface="NikoshBAN" pitchFamily="2" charset="0"/>
                          <a:cs typeface="NikoshBAN" pitchFamily="2" charset="0"/>
                        </a:rPr>
                        <a:t>দিকে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  <a:tr h="211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100">
                          <a:effectLst/>
                          <a:latin typeface="NikoshBAN" pitchFamily="2" charset="0"/>
                        </a:rPr>
                        <a:t>الْمُسْتَوْصَفِ</a:t>
                      </a:r>
                      <a:endParaRPr lang="en-US" sz="110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100" dirty="0">
                          <a:effectLst/>
                          <a:latin typeface="NikoshBAN" pitchFamily="2" charset="0"/>
                          <a:cs typeface="NikoshBAN" pitchFamily="2" charset="0"/>
                        </a:rPr>
                        <a:t>ক্লিনিকে / চিকিৎসালয়ে</a:t>
                      </a:r>
                      <a:endParaRPr lang="en-US" sz="1100" dirty="0">
                        <a:effectLst/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52824" marR="52824" marT="35216" marB="35216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245403"/>
              </p:ext>
            </p:extLst>
          </p:nvPr>
        </p:nvGraphicFramePr>
        <p:xfrm>
          <a:off x="2743200" y="1447800"/>
          <a:ext cx="2743200" cy="4653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6800"/>
                <a:gridCol w="1676400"/>
              </a:tblGrid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 dirty="0">
                          <a:effectLst/>
                        </a:rPr>
                        <a:t>الْمُسْتَوْصَفِ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ক্লিনিক/চিকিৎসালয়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يُكَلِّفُ كَثِيرًا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অনেক খরচ হয়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صِفْرُ الْيَدِ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হাত খালি / নিঃস্ব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لَا تُفَكِّرْ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চিন্তা কোরো না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تَحْتَاجُ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প্রয়োজন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186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لِلْعِلَاجِ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চিকিৎসার জন্য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2474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أُسَاعِدُكَ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আমি সাহায্য করব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4083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تُقْرِضُنِي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আমাকে ধার দেবে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خَمْسَةَ آلَافٍ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পাঁচ হাজার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 dirty="0">
                          <a:effectLst/>
                        </a:rPr>
                        <a:t>مُسْتَعِدٌّ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প্রস্তুত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اِنْتَظِرْ لَحْظَةً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এক মুহূর্ত অপেক্ষা করো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خُذْ هَذِهِ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এই নাও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أُؤَدِّيكَ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তোমাকে পরিশোধ করব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الشَّهْرِ الْقَادِمِ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আগামী মাস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تَسَهَّلَ لَكَ الْأَمْرُ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 dirty="0">
                          <a:effectLst/>
                        </a:rPr>
                        <a:t>তোমার পরিস্থিতি সহজ হলে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970337"/>
              </p:ext>
            </p:extLst>
          </p:nvPr>
        </p:nvGraphicFramePr>
        <p:xfrm>
          <a:off x="5715000" y="228600"/>
          <a:ext cx="3270597" cy="4530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5597"/>
                <a:gridCol w="1905000"/>
              </a:tblGrid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بَعْدَ شَهْرٍ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এক মাস পর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الْمَوْعِدِ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নির্ধারিত সময়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لَقِيَ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দেখা করল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اِسْتَفَدْتُ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আমি উপকৃত হয়েছি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بِتَعَاوُنِكَ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তোমার সহযোগিতায়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الصِّحَّةِ وَالْعَافِيَةِ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সুস্থতা ও ভালো থাকা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خِدْمَةٍ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সেবা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دَفْعِ الْقَرْضِ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ঋণ পরিশোধ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النُّقُودُ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টাকা / মুদ্রা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حُسْنِ تَعَاوُنِكَ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তোমার সুন্দর সহযোগিতা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عَجِيبٌ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চমৎকার / আশ্চর্যজনক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قَلَّمَا يُوجَدُ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খুব কমই পাওয়া যায়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الْكَرِيمُ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মহৎ ব্যক্তি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وَعَدَ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>
                          <a:effectLst/>
                        </a:rPr>
                        <a:t>প্রতিশ্রুতি দিল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ar-SA" sz="1000">
                          <a:effectLst/>
                        </a:rPr>
                        <a:t>وَفَى</a:t>
                      </a:r>
                      <a:endParaRPr lang="en-US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bn-IN" sz="1000" dirty="0">
                          <a:effectLst/>
                        </a:rPr>
                        <a:t>রক্ষা করল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5083" marR="95083" marT="63389" marB="63389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349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96522" y="0"/>
            <a:ext cx="9144000" cy="6942809"/>
            <a:chOff x="0" y="-20277"/>
            <a:chExt cx="9144000" cy="6942809"/>
          </a:xfrm>
        </p:grpSpPr>
        <p:sp>
          <p:nvSpPr>
            <p:cNvPr id="3" name="Rectangle 2"/>
            <p:cNvSpPr/>
            <p:nvPr/>
          </p:nvSpPr>
          <p:spPr>
            <a:xfrm>
              <a:off x="0" y="6519446"/>
              <a:ext cx="6934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জামিলাতুন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নেছা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 ,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সহকারী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মৌলভী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ছড়ারকুটি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আল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ওয়াহেদীয়া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 ‍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দ্বি-মুখী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দাখিল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মাদ্রাসা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সুন্দরগঞ্জ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গাইবান্ধা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।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8629888" y="655320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0" y="-20277"/>
              <a:ext cx="9144000" cy="6388066"/>
              <a:chOff x="-116238" y="-20277"/>
              <a:chExt cx="8357461" cy="6388066"/>
            </a:xfrm>
          </p:grpSpPr>
          <p:pic>
            <p:nvPicPr>
              <p:cNvPr id="6" name="Content Placeholder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16238" y="610892"/>
                <a:ext cx="8357461" cy="4876134"/>
              </a:xfrm>
              <a:prstGeom prst="rect">
                <a:avLst/>
              </a:prstGeom>
            </p:spPr>
          </p:pic>
          <p:sp>
            <p:nvSpPr>
              <p:cNvPr id="7" name="Rectangle 6"/>
              <p:cNvSpPr/>
              <p:nvPr/>
            </p:nvSpPr>
            <p:spPr>
              <a:xfrm>
                <a:off x="1667108" y="5487026"/>
                <a:ext cx="4967207" cy="880763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ar-SA" sz="7200" b="1" dirty="0" smtClean="0"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الى اللقاء</a:t>
                </a:r>
                <a:endParaRPr lang="en-US" sz="7200" b="1" dirty="0">
                  <a:solidFill>
                    <a:schemeClr val="accent2">
                      <a:lumMod val="7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99387" y="-20277"/>
                <a:ext cx="2057400" cy="1543050"/>
              </a:xfrm>
              <a:prstGeom prst="rect">
                <a:avLst/>
              </a:prstGeom>
            </p:spPr>
          </p:pic>
        </p:grpSp>
      </p:grpSp>
      <p:grpSp>
        <p:nvGrpSpPr>
          <p:cNvPr id="10" name="Group 9"/>
          <p:cNvGrpSpPr/>
          <p:nvPr/>
        </p:nvGrpSpPr>
        <p:grpSpPr>
          <a:xfrm>
            <a:off x="248922" y="152400"/>
            <a:ext cx="9144000" cy="6942809"/>
            <a:chOff x="0" y="-20277"/>
            <a:chExt cx="9144000" cy="6942809"/>
          </a:xfrm>
        </p:grpSpPr>
        <p:sp>
          <p:nvSpPr>
            <p:cNvPr id="11" name="Rectangle 10"/>
            <p:cNvSpPr/>
            <p:nvPr/>
          </p:nvSpPr>
          <p:spPr>
            <a:xfrm>
              <a:off x="0" y="6519446"/>
              <a:ext cx="6934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জামিলাতুন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নেছা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 ,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সহকারী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মৌলভী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ছড়ারকুটি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আল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ওয়াহেদীয়া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 ‍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দ্বি-মুখী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দাখিল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মাদ্রাসা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সুন্দরগঞ্জ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1600" dirty="0" err="1">
                  <a:latin typeface="NikoshBAN" pitchFamily="2" charset="0"/>
                  <a:cs typeface="NikoshBAN" pitchFamily="2" charset="0"/>
                </a:rPr>
                <a:t>গাইবান্ধা</a:t>
              </a:r>
              <a:r>
                <a:rPr lang="en-US" sz="1600" dirty="0">
                  <a:latin typeface="NikoshBAN" pitchFamily="2" charset="0"/>
                  <a:cs typeface="NikoshBAN" pitchFamily="2" charset="0"/>
                </a:rPr>
                <a:t>।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629888" y="655320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0" y="-20277"/>
              <a:ext cx="9144000" cy="6388066"/>
              <a:chOff x="-116238" y="-20277"/>
              <a:chExt cx="8357461" cy="6388066"/>
            </a:xfrm>
          </p:grpSpPr>
          <p:pic>
            <p:nvPicPr>
              <p:cNvPr id="14" name="Content Placeholder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16238" y="610892"/>
                <a:ext cx="8357461" cy="4876134"/>
              </a:xfrm>
              <a:prstGeom prst="rect">
                <a:avLst/>
              </a:prstGeom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1667108" y="5487026"/>
                <a:ext cx="4967207" cy="880763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ar-SA" sz="7200" b="1" dirty="0" smtClean="0"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الى اللقاء</a:t>
                </a:r>
                <a:endParaRPr lang="en-US" sz="7200" b="1" dirty="0">
                  <a:solidFill>
                    <a:schemeClr val="accent2">
                      <a:lumMod val="7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99387" y="-20277"/>
                <a:ext cx="2057400" cy="15430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89741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4"/>
          <p:cNvSpPr>
            <a:spLocks noGrp="1"/>
          </p:cNvSpPr>
          <p:nvPr/>
        </p:nvSpPr>
        <p:spPr>
          <a:xfrm>
            <a:off x="8593262" y="6505575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304800"/>
            <a:ext cx="8849581" cy="6598622"/>
            <a:chOff x="0" y="304800"/>
            <a:chExt cx="8849581" cy="6598622"/>
          </a:xfrm>
        </p:grpSpPr>
        <p:grpSp>
          <p:nvGrpSpPr>
            <p:cNvPr id="2" name="Group 1"/>
            <p:cNvGrpSpPr/>
            <p:nvPr/>
          </p:nvGrpSpPr>
          <p:grpSpPr>
            <a:xfrm>
              <a:off x="0" y="304800"/>
              <a:ext cx="8686800" cy="6598622"/>
              <a:chOff x="0" y="304800"/>
              <a:chExt cx="8686800" cy="659862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6553200" y="4419600"/>
                <a:ext cx="21336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ar-SA" altLang="en-US" sz="3200" dirty="0" smtClean="0">
                    <a:solidFill>
                      <a:srgbClr val="7030A0"/>
                    </a:solidFill>
                    <a:cs typeface="Arabic Transparent" panose="020B0604020202020204" pitchFamily="34" charset="0"/>
                  </a:rPr>
                  <a:t>جميْلَةُ النسَاء </a:t>
                </a:r>
                <a:endParaRPr lang="ar-SA" altLang="en-US" sz="3200" dirty="0">
                  <a:solidFill>
                    <a:srgbClr val="7030A0"/>
                  </a:solidFill>
                  <a:cs typeface="Arabic Transparent" panose="020B0604020202020204" pitchFamily="34" charset="0"/>
                </a:endParaRPr>
              </a:p>
            </p:txBody>
          </p:sp>
          <p:sp>
            <p:nvSpPr>
              <p:cNvPr id="12" name="Text Box 3"/>
              <p:cNvSpPr txBox="1">
                <a:spLocks noChangeArrowheads="1"/>
              </p:cNvSpPr>
              <p:nvPr/>
            </p:nvSpPr>
            <p:spPr bwMode="auto">
              <a:xfrm>
                <a:off x="1" y="1638503"/>
                <a:ext cx="5562600" cy="3997809"/>
              </a:xfrm>
              <a:prstGeom prst="rect">
                <a:avLst/>
              </a:prstGeom>
              <a:solidFill>
                <a:schemeClr val="bg1">
                  <a:alpha val="79999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0000" tIns="360000" rIns="360000" bIns="360000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ar-SA" sz="3200" b="1" dirty="0">
                    <a:latin typeface="NikoshBAN" pitchFamily="2" charset="0"/>
                  </a:rPr>
                  <a:t>جميلة النساء</a:t>
                </a:r>
                <a:r>
                  <a:rPr lang="ar-SA" sz="3200" dirty="0">
                    <a:latin typeface="NikoshBAN" pitchFamily="2" charset="0"/>
                  </a:rPr>
                  <a:t/>
                </a:r>
                <a:br>
                  <a:rPr lang="ar-SA" sz="3200" dirty="0">
                    <a:latin typeface="NikoshBAN" pitchFamily="2" charset="0"/>
                  </a:rPr>
                </a:br>
                <a:r>
                  <a:rPr lang="ar-SA" sz="3200" dirty="0" smtClean="0">
                    <a:latin typeface="NikoshBAN" pitchFamily="2" charset="0"/>
                  </a:rPr>
                  <a:t>مساعدة المعلمة</a:t>
                </a:r>
                <a:r>
                  <a:rPr lang="ar-SA" sz="3200" dirty="0">
                    <a:latin typeface="NikoshBAN" pitchFamily="2" charset="0"/>
                  </a:rPr>
                  <a:t/>
                </a:r>
                <a:br>
                  <a:rPr lang="ar-SA" sz="3200" dirty="0">
                    <a:latin typeface="NikoshBAN" pitchFamily="2" charset="0"/>
                  </a:rPr>
                </a:br>
                <a:r>
                  <a:rPr lang="ar-SA" sz="3200" dirty="0">
                    <a:latin typeface="NikoshBAN" pitchFamily="2" charset="0"/>
                  </a:rPr>
                  <a:t>المدرسة الوحْدية دِي-مُكي، سرركوتي</a:t>
                </a:r>
                <a:br>
                  <a:rPr lang="ar-SA" sz="3200" dirty="0">
                    <a:latin typeface="NikoshBAN" pitchFamily="2" charset="0"/>
                  </a:rPr>
                </a:br>
                <a:r>
                  <a:rPr lang="ar-SA" sz="3200" dirty="0">
                    <a:latin typeface="NikoshBAN" pitchFamily="2" charset="0"/>
                  </a:rPr>
                  <a:t>داخل مدرسة سندرغنج، </a:t>
                </a:r>
                <a:r>
                  <a:rPr lang="ar-SA" sz="3200" dirty="0" smtClean="0">
                    <a:latin typeface="NikoshBAN" pitchFamily="2" charset="0"/>
                  </a:rPr>
                  <a:t>غيبندة</a:t>
                </a:r>
                <a:endParaRPr lang="en-US" sz="3200" dirty="0" smtClean="0">
                  <a:latin typeface="NikoshBAN" pitchFamily="2" charset="0"/>
                </a:endParaRPr>
              </a:p>
              <a:p>
                <a:r>
                  <a:rPr lang="ar-SA" sz="3200" dirty="0"/>
                  <a:t>رَقْمُ </a:t>
                </a:r>
                <a:r>
                  <a:rPr lang="ar-SA" sz="3200" dirty="0" smtClean="0"/>
                  <a:t>ٱلْجَوَّالِ</a:t>
                </a:r>
                <a:r>
                  <a:rPr lang="en-US" sz="3200" dirty="0" smtClean="0"/>
                  <a:t>: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০১৭৩৭৯৬২২৮১ </a:t>
                </a:r>
              </a:p>
              <a:p>
                <a:r>
                  <a:rPr lang="ar-SA" sz="3200" dirty="0" smtClean="0">
                    <a:hlinkClick r:id="rId2"/>
                  </a:rPr>
                  <a:t>إيميل</a:t>
                </a:r>
                <a:r>
                  <a:rPr lang="en-US" sz="3200" dirty="0" smtClean="0"/>
                  <a:t>: </a:t>
                </a:r>
                <a:r>
                  <a:rPr lang="en-US" sz="2000" dirty="0" smtClean="0">
                    <a:latin typeface="NikoshBAN" pitchFamily="2" charset="0"/>
                    <a:cs typeface="NikoshBAN" pitchFamily="2" charset="0"/>
                  </a:rPr>
                  <a:t>nasrindakua@gmail.com</a:t>
                </a:r>
                <a:endParaRPr lang="en-US" altLang="en-US" sz="20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2819398" y="304800"/>
                <a:ext cx="3078087" cy="923330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400" dirty="0">
                    <a:latin typeface="NikoshBAN" pitchFamily="2" charset="0"/>
                  </a:rPr>
                  <a:t>تعريف المعلم</a:t>
                </a:r>
                <a:endParaRPr lang="en-US" sz="5400" dirty="0"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0" y="6564868"/>
                <a:ext cx="701040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জামিলাতুন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নেছা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 ,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সহকারী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মৌলভী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ছড়ারকুটি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আল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ওয়াহেদীয়া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 ‍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দ্বি-মুখী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দাখিল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মাদ্রাসা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সুন্দরগঞ্জ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en-US" sz="1600" dirty="0" err="1">
                    <a:latin typeface="NikoshBAN" pitchFamily="2" charset="0"/>
                    <a:cs typeface="NikoshBAN" pitchFamily="2" charset="0"/>
                  </a:rPr>
                  <a:t>গাইবান্ধা</a:t>
                </a:r>
                <a:r>
                  <a:rPr lang="en-US" sz="1600" dirty="0">
                    <a:latin typeface="NikoshBAN" pitchFamily="2" charset="0"/>
                    <a:cs typeface="NikoshBAN" pitchFamily="2" charset="0"/>
                  </a:rPr>
                  <a:t>।</a:t>
                </a:r>
              </a:p>
            </p:txBody>
          </p:sp>
        </p:grp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1206" y="1511300"/>
              <a:ext cx="2238375" cy="2984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342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0" y="152400"/>
            <a:ext cx="2133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2627269"/>
            <a:ext cx="3352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dirty="0"/>
              <a:t>اللُّغَةُ الْعَرَبِيَّةُ الْاِتِّصَالِيَّةُ</a:t>
            </a:r>
            <a:endParaRPr lang="bn-BD" sz="2800" dirty="0" smtClean="0"/>
          </a:p>
          <a:p>
            <a:pPr algn="r">
              <a:lnSpc>
                <a:spcPct val="150000"/>
              </a:lnSpc>
            </a:pPr>
            <a:r>
              <a:rPr lang="ar-SA" sz="2800" dirty="0" smtClean="0"/>
              <a:t>الصَّفُّ السَّادِسُ لِلدَّاخِلِ</a:t>
            </a:r>
            <a:endParaRPr lang="bn-BD" sz="2800" dirty="0" smtClean="0"/>
          </a:p>
          <a:p>
            <a:pPr algn="r">
              <a:lnSpc>
                <a:spcPct val="150000"/>
              </a:lnSpc>
            </a:pPr>
            <a:r>
              <a:rPr lang="ar-SA" sz="2800" dirty="0"/>
              <a:t>الدَّرْسُ الثَّانِي</a:t>
            </a:r>
            <a:endParaRPr lang="bn-BD" sz="2800" dirty="0"/>
          </a:p>
          <a:p>
            <a:pPr algn="r">
              <a:lnSpc>
                <a:spcPct val="150000"/>
              </a:lnSpc>
            </a:pPr>
            <a:r>
              <a:rPr lang="ar-SA" sz="2800" dirty="0" smtClean="0"/>
              <a:t>اَلْكَرِيْمُ </a:t>
            </a:r>
            <a:r>
              <a:rPr lang="ar-SA" sz="2800" dirty="0"/>
              <a:t>اِذَا وَعَدَ وَفَى 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121023" y="6488668"/>
            <a:ext cx="8597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NikoshBAN" pitchFamily="2" charset="0"/>
                <a:cs typeface="NikoshBAN" pitchFamily="2" charset="0"/>
              </a:rPr>
              <a:t>জামিলাতুন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নেছা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,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মৌলভী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ছড়ারকুটি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আল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ওয়াহেদীয়া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‍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দ্বি-মুখী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সুন্দরগঞ্জ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গাইবান্ধা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374144"/>
            <a:ext cx="2667000" cy="3183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620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859340"/>
            <a:ext cx="891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bn-BD" sz="2400" dirty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'</a:t>
            </a:r>
            <a:r>
              <a:rPr lang="ar-SA" sz="2400" b="1" dirty="0">
                <a:latin typeface="NikoshBAN" pitchFamily="2" charset="0"/>
              </a:rPr>
              <a:t>الْكَرِيمُ إِذَا وَعَدَ وَفَى'</a:t>
            </a:r>
            <a:r>
              <a:rPr lang="ar-SA" sz="2400" dirty="0">
                <a:latin typeface="NikoshBAN" pitchFamily="2" charset="0"/>
              </a:rPr>
              <a:t> 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অর্থাৎ, </a:t>
            </a:r>
            <a:r>
              <a:rPr lang="bn-BD" sz="2400" b="1" dirty="0">
                <a:latin typeface="NikoshBAN" pitchFamily="2" charset="0"/>
                <a:cs typeface="NikoshBAN" pitchFamily="2" charset="0"/>
              </a:rPr>
              <a:t>'একজন মহৎ ব্যক্তি যখন কোনো প্রতিশ্রুতি দেন, তা রক্ষা করেন।'</a:t>
            </a:r>
            <a:endParaRPr lang="bn-BD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457200"/>
            <a:ext cx="8458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2400" dirty="0">
                <a:latin typeface="NikoshBAN" pitchFamily="2" charset="0"/>
                <a:cs typeface="NikoshBAN" pitchFamily="2" charset="0"/>
              </a:rPr>
              <a:t>প্রিয় শিক্ষার্থীরা, আজ আমরা এমন একটি চমৎকার গুণ সম্পর্কে জানব, যা একজন মানুষকে সবার কাছে প্রিয় ও বিশ্বাসযোগ্য করে তোলে। তোমরা কি জানো, একজন সম্মানিত ও মহৎ ব্যক্তি কে? যার কথা ও কাজের মধ্যে মিল থাকে, অর্থাৎ তিনি যখন কাউকে কোনো প্রতিশ্রুতি বা ওয়াদা দেন, তা অক্ষরে অক্ষরে পালন করেন।</a:t>
            </a:r>
          </a:p>
        </p:txBody>
      </p:sp>
    </p:spTree>
    <p:extLst>
      <p:ext uri="{BB962C8B-B14F-4D97-AF65-F5344CB8AC3E}">
        <p14:creationId xmlns:p14="http://schemas.microsoft.com/office/powerpoint/2010/main" val="19048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8433" y="301079"/>
            <a:ext cx="32319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dirty="0">
                <a:latin typeface="NikoshBAN" pitchFamily="2" charset="0"/>
              </a:rPr>
              <a:t>دَرْسُ الْيَوْمِ</a:t>
            </a:r>
            <a:r>
              <a:rPr lang="bn-BD" sz="4400" dirty="0">
                <a:latin typeface="NikoshBAN" pitchFamily="2" charset="0"/>
              </a:rPr>
              <a:t>......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564868"/>
            <a:ext cx="7010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জামিলাতুন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নেছা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মৌলভী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ছড়ারকুটি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আল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ওয়াহেদীয়া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‍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দ্বি-মুখী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সুন্দরগঞ্জ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গাইবান্ধা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4" name="Rectangle 3"/>
          <p:cNvSpPr/>
          <p:nvPr/>
        </p:nvSpPr>
        <p:spPr>
          <a:xfrm>
            <a:off x="2209800" y="2133600"/>
            <a:ext cx="34259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u="sng" dirty="0"/>
              <a:t>اَلْكَرِيْمُ اِذَا وَعَدَ وَفَى </a:t>
            </a:r>
            <a:endParaRPr lang="en-US" sz="4000" u="sng" dirty="0"/>
          </a:p>
        </p:txBody>
      </p:sp>
      <p:sp>
        <p:nvSpPr>
          <p:cNvPr id="5" name="Rectangle 4"/>
          <p:cNvSpPr/>
          <p:nvPr/>
        </p:nvSpPr>
        <p:spPr>
          <a:xfrm>
            <a:off x="2288347" y="2677180"/>
            <a:ext cx="3268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মহৎ ব্যক্তি ওয়াদা পূরণ করে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32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9947"/>
            <a:ext cx="22950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/>
              <a:t>أَهْدَافُ الدَّرْسِ:</a:t>
            </a:r>
            <a:r>
              <a:rPr lang="ar-SA" sz="2800" dirty="0"/>
              <a:t> </a:t>
            </a:r>
            <a:endParaRPr lang="bn-BD" sz="2800" dirty="0"/>
          </a:p>
        </p:txBody>
      </p:sp>
      <p:sp>
        <p:nvSpPr>
          <p:cNvPr id="3" name="Rectangle 2"/>
          <p:cNvSpPr/>
          <p:nvPr/>
        </p:nvSpPr>
        <p:spPr>
          <a:xfrm>
            <a:off x="0" y="6564868"/>
            <a:ext cx="7010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জামিলাতুন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নেছা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মৌলভী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ছড়ারকুটি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আল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ওয়াহেদীয়া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‍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দ্বি-মুখী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সুন্দরগঞ্জ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গাইবান্ধা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5" name="Rectangle 4"/>
          <p:cNvSpPr/>
          <p:nvPr/>
        </p:nvSpPr>
        <p:spPr>
          <a:xfrm>
            <a:off x="-173686" y="609600"/>
            <a:ext cx="3879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/>
              <a:t>مَا يَتَعَلَّمُهُ الطُّلَّابُ مِنْ هَذَا الدَّرْسِ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4191000" y="671155"/>
            <a:ext cx="44069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☑ এ পাঠ থেকে শিক্ষার্থীরা যা জানতে পারবে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2133600"/>
            <a:ext cx="68477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n-IN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পারস্পরিক খোঁজখবর </a:t>
            </a:r>
            <a:r>
              <a:rPr lang="bn-IN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নেওয়া</a:t>
            </a:r>
            <a:r>
              <a:rPr lang="bn-BD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r-SA" sz="2800" dirty="0">
                <a:solidFill>
                  <a:prstClr val="black"/>
                </a:solidFill>
                <a:latin typeface="NikoshBAN" pitchFamily="2" charset="0"/>
                <a:cs typeface="Arial" charset="0"/>
              </a:rPr>
              <a:t>التَّسَاؤُلُ عَنِ </a:t>
            </a:r>
            <a:r>
              <a:rPr lang="ar-SA" sz="2800" dirty="0" smtClean="0">
                <a:solidFill>
                  <a:prstClr val="black"/>
                </a:solidFill>
                <a:latin typeface="NikoshBAN" pitchFamily="2" charset="0"/>
                <a:cs typeface="Arial" charset="0"/>
              </a:rPr>
              <a:t>الْأَحْوَالِ</a:t>
            </a:r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Arial" charset="0"/>
              </a:rPr>
              <a:t>  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n-IN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ভাইয়ের প্রতি ভাইয়ের </a:t>
            </a:r>
            <a:r>
              <a:rPr lang="bn-IN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কর্তব্য</a:t>
            </a:r>
            <a:r>
              <a:rPr lang="bn-BD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r-SA" sz="2800" dirty="0">
                <a:solidFill>
                  <a:prstClr val="black"/>
                </a:solidFill>
                <a:latin typeface="NikoshBAN" pitchFamily="2" charset="0"/>
                <a:cs typeface="Arial" charset="0"/>
              </a:rPr>
              <a:t>وَاجِبُ الْأَخِ نَحْوَ أَخِيهِ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n-IN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একে অপরের সহযোগিতায় এগিয়ে </a:t>
            </a:r>
            <a:r>
              <a:rPr lang="bn-IN" sz="2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যাওয়া</a:t>
            </a:r>
            <a:r>
              <a:rPr lang="bn-BD" sz="2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r-SA" sz="2800" dirty="0">
                <a:solidFill>
                  <a:prstClr val="black"/>
                </a:solidFill>
                <a:latin typeface="NikoshBAN" pitchFamily="2" charset="0"/>
                <a:cs typeface="Arial" charset="0"/>
              </a:rPr>
              <a:t>التَّعَاوُنُ وَالتَّقَدُّمُ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n-IN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ওয়াদা পূরণের </a:t>
            </a:r>
            <a:r>
              <a:rPr lang="bn-IN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bn-BD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          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r-SA" sz="2800" dirty="0">
                <a:solidFill>
                  <a:prstClr val="black"/>
                </a:solidFill>
                <a:latin typeface="NikoshBAN" pitchFamily="2" charset="0"/>
                <a:cs typeface="Arial" charset="0"/>
              </a:rPr>
              <a:t>أَهَمِّيَّةُ الْوَفَاءِ بِالْعَهْدِ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n-IN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ওয়াদা পূরণ করার </a:t>
            </a:r>
            <a:r>
              <a:rPr lang="bn-IN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দৃষ্টান্ত</a:t>
            </a:r>
            <a:r>
              <a:rPr lang="bn-BD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     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r-SA" sz="2800" dirty="0">
                <a:solidFill>
                  <a:prstClr val="black"/>
                </a:solidFill>
                <a:latin typeface="NikoshBAN" pitchFamily="2" charset="0"/>
                <a:cs typeface="Arial" charset="0"/>
              </a:rPr>
              <a:t>أَمْثِلَةٌ عَلَى الْوَفَاءِ بِالْعَهْدِ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18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564868"/>
            <a:ext cx="7010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জামিলাতুন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নেছা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মৌলভী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ছড়ারকুটি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আল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ওয়াহেদীয়া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‍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দ্বি-মুখী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সুন্দরগঞ্জ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গাইবান্ধা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702558" y="152400"/>
            <a:ext cx="6019800" cy="5664674"/>
            <a:chOff x="1726442" y="-12511"/>
            <a:chExt cx="6019800" cy="5664674"/>
          </a:xfrm>
        </p:grpSpPr>
        <p:pic>
          <p:nvPicPr>
            <p:cNvPr id="1026" name="Picture 2" descr="C:\Users\USER\Pictures\Screenshots\Screenshot (689)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7411" y="-12511"/>
              <a:ext cx="3817861" cy="15079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C:\Users\USER\Pictures\Screenshots\Screenshot (690)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6442" y="2273489"/>
              <a:ext cx="6019800" cy="3378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3679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USER\Pictures\Screenshots\Screenshot (69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1000"/>
            <a:ext cx="7924800" cy="576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6564868"/>
            <a:ext cx="7010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জামিলাতুন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নেছা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মৌলভী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ছড়ারকুটি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আল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ওয়াহেদীয়া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‍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দ্বি-মুখী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সুন্দরগঞ্জ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গাইবান্ধা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94305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233967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6564868"/>
            <a:ext cx="7010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জামিলাতুন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নেছা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মৌলভী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ছড়ারকুটি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আল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ওয়াহেদীয়া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‍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দ্বি-মুখী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সুন্দরগঞ্জ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গাইবান্ধা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233967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7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631</Words>
  <Application>Microsoft Office PowerPoint</Application>
  <PresentationFormat>On-screen Show (4:3)</PresentationFormat>
  <Paragraphs>160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40</cp:revision>
  <dcterms:created xsi:type="dcterms:W3CDTF">2026-07-09T04:46:06Z</dcterms:created>
  <dcterms:modified xsi:type="dcterms:W3CDTF">2026-07-10T16:56:57Z</dcterms:modified>
</cp:coreProperties>
</file>