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handoutMasterIdLst>
    <p:handoutMasterId r:id="rId21"/>
  </p:handoutMasterIdLst>
  <p:sldIdLst>
    <p:sldId id="281" r:id="rId2"/>
    <p:sldId id="292" r:id="rId3"/>
    <p:sldId id="280" r:id="rId4"/>
    <p:sldId id="277" r:id="rId5"/>
    <p:sldId id="294" r:id="rId6"/>
    <p:sldId id="258" r:id="rId7"/>
    <p:sldId id="259" r:id="rId8"/>
    <p:sldId id="279" r:id="rId9"/>
    <p:sldId id="295" r:id="rId10"/>
    <p:sldId id="265" r:id="rId11"/>
    <p:sldId id="266" r:id="rId12"/>
    <p:sldId id="287" r:id="rId13"/>
    <p:sldId id="267" r:id="rId14"/>
    <p:sldId id="286" r:id="rId15"/>
    <p:sldId id="282" r:id="rId16"/>
    <p:sldId id="283" r:id="rId17"/>
    <p:sldId id="284" r:id="rId18"/>
    <p:sldId id="285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E9F34F-AA26-4CDA-B2CA-DD4081B1AEB0}" type="doc">
      <dgm:prSet loTypeId="urn:microsoft.com/office/officeart/2005/8/layout/vList2" loCatId="list" qsTypeId="urn:microsoft.com/office/officeart/2005/8/quickstyle/3d4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27129BF-F859-43ED-B4CB-B8BD8C9F0827}">
      <dgm:prSet/>
      <dgm:spPr/>
      <dgm:t>
        <a:bodyPr/>
        <a:lstStyle/>
        <a:p>
          <a:pPr rtl="0"/>
          <a:r>
            <a:rPr lang="as-IN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পাঠ শেষে শিক্ষার্থীরা—</a:t>
          </a:r>
          <a:endParaRPr lang="en-US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271EDAE0-0198-40F9-9764-E6F2ECDB9E5B}" type="parTrans" cxnId="{EF982056-0DDB-4CF0-8DAC-59A862EF6E4C}">
      <dgm:prSet/>
      <dgm:spPr/>
      <dgm:t>
        <a:bodyPr/>
        <a:lstStyle/>
        <a:p>
          <a:endParaRPr lang="en-US"/>
        </a:p>
      </dgm:t>
    </dgm:pt>
    <dgm:pt modelId="{481DBD30-1A3F-4FDA-A5A5-13B4BAF8429A}" type="sibTrans" cxnId="{EF982056-0DDB-4CF0-8DAC-59A862EF6E4C}">
      <dgm:prSet/>
      <dgm:spPr/>
      <dgm:t>
        <a:bodyPr/>
        <a:lstStyle/>
        <a:p>
          <a:endParaRPr lang="en-US"/>
        </a:p>
      </dgm:t>
    </dgm:pt>
    <dgm:pt modelId="{D4207690-33AE-444D-8326-F6B5728C8938}">
      <dgm:prSet/>
      <dgm:spPr/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✅ </a:t>
          </a:r>
          <a:r>
            <a:rPr lang="as-IN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ক্লাউড কম্পিউটিং কী তা ব্যাখ্যা করতে পারবে।</a:t>
          </a:r>
          <a:endParaRPr lang="en-US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17BA4856-8C12-4256-A93B-636905F78CAD}" type="parTrans" cxnId="{FA1A1382-F9DA-43F3-884F-6EBCAAE1BB7F}">
      <dgm:prSet/>
      <dgm:spPr/>
      <dgm:t>
        <a:bodyPr/>
        <a:lstStyle/>
        <a:p>
          <a:endParaRPr lang="en-US"/>
        </a:p>
      </dgm:t>
    </dgm:pt>
    <dgm:pt modelId="{0E5B78D7-6BE9-4D28-8542-18FE2A00A555}" type="sibTrans" cxnId="{FA1A1382-F9DA-43F3-884F-6EBCAAE1BB7F}">
      <dgm:prSet/>
      <dgm:spPr/>
      <dgm:t>
        <a:bodyPr/>
        <a:lstStyle/>
        <a:p>
          <a:endParaRPr lang="en-US"/>
        </a:p>
      </dgm:t>
    </dgm:pt>
    <dgm:pt modelId="{0121FEBF-A8F8-43EE-A89D-95125F819666}">
      <dgm:prSet/>
      <dgm:spPr/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✅ </a:t>
          </a:r>
          <a:r>
            <a:rPr lang="as-IN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ক্লাউড কম্পিউটিং-এর বৈশিষ্ট্য বর্ণনা করতে পারবে।</a:t>
          </a:r>
          <a:endParaRPr lang="en-US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2F69682F-987C-4CAF-B4C1-2EB859C9D5D5}" type="parTrans" cxnId="{496184FA-67BC-4798-A389-814F9CEEC5E9}">
      <dgm:prSet/>
      <dgm:spPr/>
      <dgm:t>
        <a:bodyPr/>
        <a:lstStyle/>
        <a:p>
          <a:endParaRPr lang="en-US"/>
        </a:p>
      </dgm:t>
    </dgm:pt>
    <dgm:pt modelId="{ED17FF2E-623F-4C78-9E7C-38A7D51C9877}" type="sibTrans" cxnId="{496184FA-67BC-4798-A389-814F9CEEC5E9}">
      <dgm:prSet/>
      <dgm:spPr/>
      <dgm:t>
        <a:bodyPr/>
        <a:lstStyle/>
        <a:p>
          <a:endParaRPr lang="en-US"/>
        </a:p>
      </dgm:t>
    </dgm:pt>
    <dgm:pt modelId="{C3A62852-FAA8-4EB7-A2A2-AF07C7DC1025}">
      <dgm:prSet/>
      <dgm:spPr/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✅ </a:t>
          </a:r>
          <a:r>
            <a:rPr lang="as-IN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ক্লাউড কম্পিউটিং-এর সুবিধাসমূহ ব্যাখ্যা করতে পারবে।</a:t>
          </a:r>
          <a:endParaRPr lang="en-US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D9A29707-1EAF-401E-A9B9-2CF7A7701921}" type="parTrans" cxnId="{9BC28F8E-58AC-46D5-8EB0-8E213A110A94}">
      <dgm:prSet/>
      <dgm:spPr/>
      <dgm:t>
        <a:bodyPr/>
        <a:lstStyle/>
        <a:p>
          <a:endParaRPr lang="en-US"/>
        </a:p>
      </dgm:t>
    </dgm:pt>
    <dgm:pt modelId="{2CC89209-E1B4-4283-9605-407A3F2EE264}" type="sibTrans" cxnId="{9BC28F8E-58AC-46D5-8EB0-8E213A110A94}">
      <dgm:prSet/>
      <dgm:spPr/>
      <dgm:t>
        <a:bodyPr/>
        <a:lstStyle/>
        <a:p>
          <a:endParaRPr lang="en-US"/>
        </a:p>
      </dgm:t>
    </dgm:pt>
    <dgm:pt modelId="{312A3B01-06D3-4BD2-A4BC-916268D336A4}">
      <dgm:prSet/>
      <dgm:spPr/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✅ </a:t>
          </a:r>
          <a:r>
            <a:rPr lang="as-IN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দৈনন্দিন জীবনে ক্লাউড কম্পিউটিং-এর ব্যবহার চিহ্নিত করতে পারবে।</a:t>
          </a:r>
          <a:endParaRPr lang="en-US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D0508A67-6A45-47D2-9E8A-F7D775A8B5B2}" type="parTrans" cxnId="{C3B3F82D-8F40-41CC-8CC8-A603C37CA46E}">
      <dgm:prSet/>
      <dgm:spPr/>
      <dgm:t>
        <a:bodyPr/>
        <a:lstStyle/>
        <a:p>
          <a:endParaRPr lang="en-US"/>
        </a:p>
      </dgm:t>
    </dgm:pt>
    <dgm:pt modelId="{408855F6-2D44-4DAD-9D6B-64733E2D0B77}" type="sibTrans" cxnId="{C3B3F82D-8F40-41CC-8CC8-A603C37CA46E}">
      <dgm:prSet/>
      <dgm:spPr/>
      <dgm:t>
        <a:bodyPr/>
        <a:lstStyle/>
        <a:p>
          <a:endParaRPr lang="en-US"/>
        </a:p>
      </dgm:t>
    </dgm:pt>
    <dgm:pt modelId="{F4264B31-65AD-4037-980D-A23E3E93E501}" type="pres">
      <dgm:prSet presAssocID="{E7E9F34F-AA26-4CDA-B2CA-DD4081B1AEB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F484A48-39B9-492B-9785-56894BE01C1D}" type="pres">
      <dgm:prSet presAssocID="{427129BF-F859-43ED-B4CB-B8BD8C9F0827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969EAE-C7CF-48A7-B73B-88ECA95B395A}" type="pres">
      <dgm:prSet presAssocID="{481DBD30-1A3F-4FDA-A5A5-13B4BAF8429A}" presName="spacer" presStyleCnt="0"/>
      <dgm:spPr/>
    </dgm:pt>
    <dgm:pt modelId="{8667FDCF-104F-4C1E-8587-ED541F711377}" type="pres">
      <dgm:prSet presAssocID="{D4207690-33AE-444D-8326-F6B5728C8938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4F388F-9953-471F-8E21-76248373B59D}" type="pres">
      <dgm:prSet presAssocID="{0E5B78D7-6BE9-4D28-8542-18FE2A00A555}" presName="spacer" presStyleCnt="0"/>
      <dgm:spPr/>
    </dgm:pt>
    <dgm:pt modelId="{86F03866-00D6-4C22-9677-5946FB8B3100}" type="pres">
      <dgm:prSet presAssocID="{0121FEBF-A8F8-43EE-A89D-95125F819666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167CD1-98DA-4411-8F4D-2F8EBF6A50BE}" type="pres">
      <dgm:prSet presAssocID="{ED17FF2E-623F-4C78-9E7C-38A7D51C9877}" presName="spacer" presStyleCnt="0"/>
      <dgm:spPr/>
    </dgm:pt>
    <dgm:pt modelId="{7D6FE0F2-BD2B-4AAF-B5D4-02D769695539}" type="pres">
      <dgm:prSet presAssocID="{C3A62852-FAA8-4EB7-A2A2-AF07C7DC1025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127F87-A21B-4BB5-AB89-9D2A795F5116}" type="pres">
      <dgm:prSet presAssocID="{2CC89209-E1B4-4283-9605-407A3F2EE264}" presName="spacer" presStyleCnt="0"/>
      <dgm:spPr/>
    </dgm:pt>
    <dgm:pt modelId="{C304BD3B-ED6D-4D0A-92B8-9E7B38DA53AF}" type="pres">
      <dgm:prSet presAssocID="{312A3B01-06D3-4BD2-A4BC-916268D336A4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005625E-01E3-4E30-99FC-98D8D20C498C}" type="presOf" srcId="{312A3B01-06D3-4BD2-A4BC-916268D336A4}" destId="{C304BD3B-ED6D-4D0A-92B8-9E7B38DA53AF}" srcOrd="0" destOrd="0" presId="urn:microsoft.com/office/officeart/2005/8/layout/vList2"/>
    <dgm:cxn modelId="{BF70BDC3-5378-44AD-A34A-D00F9F188830}" type="presOf" srcId="{0121FEBF-A8F8-43EE-A89D-95125F819666}" destId="{86F03866-00D6-4C22-9677-5946FB8B3100}" srcOrd="0" destOrd="0" presId="urn:microsoft.com/office/officeart/2005/8/layout/vList2"/>
    <dgm:cxn modelId="{42E1B0B1-0FC3-4A2F-A6CA-2807F6CCE7DB}" type="presOf" srcId="{C3A62852-FAA8-4EB7-A2A2-AF07C7DC1025}" destId="{7D6FE0F2-BD2B-4AAF-B5D4-02D769695539}" srcOrd="0" destOrd="0" presId="urn:microsoft.com/office/officeart/2005/8/layout/vList2"/>
    <dgm:cxn modelId="{1DA337BD-94B7-4A1B-A2CB-7197232F8AA1}" type="presOf" srcId="{D4207690-33AE-444D-8326-F6B5728C8938}" destId="{8667FDCF-104F-4C1E-8587-ED541F711377}" srcOrd="0" destOrd="0" presId="urn:microsoft.com/office/officeart/2005/8/layout/vList2"/>
    <dgm:cxn modelId="{C3B3F82D-8F40-41CC-8CC8-A603C37CA46E}" srcId="{E7E9F34F-AA26-4CDA-B2CA-DD4081B1AEB0}" destId="{312A3B01-06D3-4BD2-A4BC-916268D336A4}" srcOrd="4" destOrd="0" parTransId="{D0508A67-6A45-47D2-9E8A-F7D775A8B5B2}" sibTransId="{408855F6-2D44-4DAD-9D6B-64733E2D0B77}"/>
    <dgm:cxn modelId="{ED4EB8C4-439B-4AD5-A098-60C693ACDFF0}" type="presOf" srcId="{427129BF-F859-43ED-B4CB-B8BD8C9F0827}" destId="{7F484A48-39B9-492B-9785-56894BE01C1D}" srcOrd="0" destOrd="0" presId="urn:microsoft.com/office/officeart/2005/8/layout/vList2"/>
    <dgm:cxn modelId="{5CE8954A-BC80-4A23-AE1A-778E98552931}" type="presOf" srcId="{E7E9F34F-AA26-4CDA-B2CA-DD4081B1AEB0}" destId="{F4264B31-65AD-4037-980D-A23E3E93E501}" srcOrd="0" destOrd="0" presId="urn:microsoft.com/office/officeart/2005/8/layout/vList2"/>
    <dgm:cxn modelId="{9BC28F8E-58AC-46D5-8EB0-8E213A110A94}" srcId="{E7E9F34F-AA26-4CDA-B2CA-DD4081B1AEB0}" destId="{C3A62852-FAA8-4EB7-A2A2-AF07C7DC1025}" srcOrd="3" destOrd="0" parTransId="{D9A29707-1EAF-401E-A9B9-2CF7A7701921}" sibTransId="{2CC89209-E1B4-4283-9605-407A3F2EE264}"/>
    <dgm:cxn modelId="{496184FA-67BC-4798-A389-814F9CEEC5E9}" srcId="{E7E9F34F-AA26-4CDA-B2CA-DD4081B1AEB0}" destId="{0121FEBF-A8F8-43EE-A89D-95125F819666}" srcOrd="2" destOrd="0" parTransId="{2F69682F-987C-4CAF-B4C1-2EB859C9D5D5}" sibTransId="{ED17FF2E-623F-4C78-9E7C-38A7D51C9877}"/>
    <dgm:cxn modelId="{FA1A1382-F9DA-43F3-884F-6EBCAAE1BB7F}" srcId="{E7E9F34F-AA26-4CDA-B2CA-DD4081B1AEB0}" destId="{D4207690-33AE-444D-8326-F6B5728C8938}" srcOrd="1" destOrd="0" parTransId="{17BA4856-8C12-4256-A93B-636905F78CAD}" sibTransId="{0E5B78D7-6BE9-4D28-8542-18FE2A00A555}"/>
    <dgm:cxn modelId="{EF982056-0DDB-4CF0-8DAC-59A862EF6E4C}" srcId="{E7E9F34F-AA26-4CDA-B2CA-DD4081B1AEB0}" destId="{427129BF-F859-43ED-B4CB-B8BD8C9F0827}" srcOrd="0" destOrd="0" parTransId="{271EDAE0-0198-40F9-9764-E6F2ECDB9E5B}" sibTransId="{481DBD30-1A3F-4FDA-A5A5-13B4BAF8429A}"/>
    <dgm:cxn modelId="{515BA0AC-EB37-4589-87E0-E354B4FB5841}" type="presParOf" srcId="{F4264B31-65AD-4037-980D-A23E3E93E501}" destId="{7F484A48-39B9-492B-9785-56894BE01C1D}" srcOrd="0" destOrd="0" presId="urn:microsoft.com/office/officeart/2005/8/layout/vList2"/>
    <dgm:cxn modelId="{A6349F56-2B45-470A-9449-1623EBB8DA29}" type="presParOf" srcId="{F4264B31-65AD-4037-980D-A23E3E93E501}" destId="{D7969EAE-C7CF-48A7-B73B-88ECA95B395A}" srcOrd="1" destOrd="0" presId="urn:microsoft.com/office/officeart/2005/8/layout/vList2"/>
    <dgm:cxn modelId="{2694ECFC-8E0C-4550-8C7A-A7F26092EAF9}" type="presParOf" srcId="{F4264B31-65AD-4037-980D-A23E3E93E501}" destId="{8667FDCF-104F-4C1E-8587-ED541F711377}" srcOrd="2" destOrd="0" presId="urn:microsoft.com/office/officeart/2005/8/layout/vList2"/>
    <dgm:cxn modelId="{9EC390F6-0683-43EE-AEE1-C3FF29E5B183}" type="presParOf" srcId="{F4264B31-65AD-4037-980D-A23E3E93E501}" destId="{BD4F388F-9953-471F-8E21-76248373B59D}" srcOrd="3" destOrd="0" presId="urn:microsoft.com/office/officeart/2005/8/layout/vList2"/>
    <dgm:cxn modelId="{41ECA735-97F2-4770-BEBE-E2B022A23111}" type="presParOf" srcId="{F4264B31-65AD-4037-980D-A23E3E93E501}" destId="{86F03866-00D6-4C22-9677-5946FB8B3100}" srcOrd="4" destOrd="0" presId="urn:microsoft.com/office/officeart/2005/8/layout/vList2"/>
    <dgm:cxn modelId="{BC1AAC8D-A184-4049-B46A-8B72F8AD0691}" type="presParOf" srcId="{F4264B31-65AD-4037-980D-A23E3E93E501}" destId="{83167CD1-98DA-4411-8F4D-2F8EBF6A50BE}" srcOrd="5" destOrd="0" presId="urn:microsoft.com/office/officeart/2005/8/layout/vList2"/>
    <dgm:cxn modelId="{6984127D-28C0-43BB-8493-DCF2C51C56A7}" type="presParOf" srcId="{F4264B31-65AD-4037-980D-A23E3E93E501}" destId="{7D6FE0F2-BD2B-4AAF-B5D4-02D769695539}" srcOrd="6" destOrd="0" presId="urn:microsoft.com/office/officeart/2005/8/layout/vList2"/>
    <dgm:cxn modelId="{00BA2A89-4720-4B00-9A12-AF18A9504D97}" type="presParOf" srcId="{F4264B31-65AD-4037-980D-A23E3E93E501}" destId="{C6127F87-A21B-4BB5-AB89-9D2A795F5116}" srcOrd="7" destOrd="0" presId="urn:microsoft.com/office/officeart/2005/8/layout/vList2"/>
    <dgm:cxn modelId="{0F55EF16-5874-41EE-81B8-3543D123920A}" type="presParOf" srcId="{F4264B31-65AD-4037-980D-A23E3E93E501}" destId="{C304BD3B-ED6D-4D0A-92B8-9E7B38DA53AF}" srcOrd="8" destOrd="0" presId="urn:microsoft.com/office/officeart/2005/8/layout/vList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821C5B9-7280-4880-9786-ECE43BBF892B}" type="doc">
      <dgm:prSet loTypeId="urn:microsoft.com/office/officeart/2005/8/layout/vList2" loCatId="list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6D488F1-E188-4869-8C31-D7DC353B4A94}">
      <dgm:prSet phldrT="[Text]"/>
      <dgm:spPr/>
      <dgm:t>
        <a:bodyPr/>
        <a:lstStyle/>
        <a:p>
          <a:r>
            <a:rPr lang="en-US" dirty="0" smtClean="0">
              <a:latin typeface="SutonnyMJ" pitchFamily="2" charset="0"/>
              <a:cs typeface="SutonnyMJ" pitchFamily="2" charset="0"/>
            </a:rPr>
            <a:t>1. 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Google</a:t>
          </a:r>
          <a:r>
            <a:rPr lang="en-US" dirty="0" smtClean="0">
              <a:latin typeface="SutonnyMJ" pitchFamily="2" charset="0"/>
              <a:cs typeface="SutonnyMJ" pitchFamily="2" charset="0"/>
            </a:rPr>
            <a:t> 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Drive</a:t>
          </a:r>
          <a:r>
            <a:rPr lang="en-US" dirty="0" smtClean="0">
              <a:latin typeface="SutonnyMJ" pitchFamily="2" charset="0"/>
              <a:cs typeface="SutonnyMJ" pitchFamily="2" charset="0"/>
            </a:rPr>
            <a:t> </a:t>
          </a:r>
          <a:r>
            <a:rPr lang="as-IN" dirty="0" smtClean="0">
              <a:latin typeface="SutonnyMJ" pitchFamily="2" charset="0"/>
            </a:rPr>
            <a:t>কী কাজে ব্যবহার করা হয়?</a:t>
          </a:r>
          <a:endParaRPr lang="en-US" dirty="0"/>
        </a:p>
      </dgm:t>
    </dgm:pt>
    <dgm:pt modelId="{ECFCE899-8AF8-4F96-AD4D-0019FE81712C}" type="parTrans" cxnId="{E5E8ED1E-878D-49D4-9E17-B529DD0FD5F1}">
      <dgm:prSet/>
      <dgm:spPr/>
      <dgm:t>
        <a:bodyPr/>
        <a:lstStyle/>
        <a:p>
          <a:endParaRPr lang="en-US"/>
        </a:p>
      </dgm:t>
    </dgm:pt>
    <dgm:pt modelId="{53CFB2A8-DA39-497D-8804-24F2250D8CCD}" type="sibTrans" cxnId="{E5E8ED1E-878D-49D4-9E17-B529DD0FD5F1}">
      <dgm:prSet/>
      <dgm:spPr/>
      <dgm:t>
        <a:bodyPr/>
        <a:lstStyle/>
        <a:p>
          <a:endParaRPr lang="en-US"/>
        </a:p>
      </dgm:t>
    </dgm:pt>
    <dgm:pt modelId="{AB54CE4E-5C9A-44CB-8C68-DE645468B75D}">
      <dgm:prSet phldrT="[Text]"/>
      <dgm:spPr/>
      <dgm:t>
        <a:bodyPr/>
        <a:lstStyle/>
        <a:p>
          <a:r>
            <a:rPr lang="en-US" smtClean="0">
              <a:latin typeface="SutonnyMJ" pitchFamily="2" charset="0"/>
              <a:cs typeface="SutonnyMJ" pitchFamily="2" charset="0"/>
            </a:rPr>
            <a:t>2. </a:t>
          </a:r>
          <a:r>
            <a:rPr lang="en-US" smtClean="0">
              <a:latin typeface="Times New Roman" pitchFamily="18" charset="0"/>
              <a:cs typeface="Times New Roman" pitchFamily="18" charset="0"/>
            </a:rPr>
            <a:t>Gmail-</a:t>
          </a:r>
          <a:r>
            <a:rPr lang="as-IN" smtClean="0">
              <a:latin typeface="SutonnyMJ" pitchFamily="2" charset="0"/>
            </a:rPr>
            <a:t>এর ইমেইল কোথায় সংরক্ষিত থাকে?</a:t>
          </a:r>
          <a:endParaRPr lang="en-US" dirty="0"/>
        </a:p>
      </dgm:t>
    </dgm:pt>
    <dgm:pt modelId="{E374E153-B6BD-40FC-A91D-50E3CD6F091B}" type="parTrans" cxnId="{FCB07758-4267-4CC8-9CEF-4695674EB2AB}">
      <dgm:prSet/>
      <dgm:spPr/>
      <dgm:t>
        <a:bodyPr/>
        <a:lstStyle/>
        <a:p>
          <a:endParaRPr lang="en-US"/>
        </a:p>
      </dgm:t>
    </dgm:pt>
    <dgm:pt modelId="{A233FD12-334D-48C4-9955-363A4D0FAB24}" type="sibTrans" cxnId="{FCB07758-4267-4CC8-9CEF-4695674EB2AB}">
      <dgm:prSet/>
      <dgm:spPr/>
      <dgm:t>
        <a:bodyPr/>
        <a:lstStyle/>
        <a:p>
          <a:endParaRPr lang="en-US"/>
        </a:p>
      </dgm:t>
    </dgm:pt>
    <dgm:pt modelId="{F4AB7417-FD80-4307-9720-9B6459B9860E}">
      <dgm:prSet phldrT="[Text]"/>
      <dgm:spPr/>
      <dgm:t>
        <a:bodyPr/>
        <a:lstStyle/>
        <a:p>
          <a:r>
            <a:rPr lang="en-US" smtClean="0">
              <a:latin typeface="SutonnyMJ" pitchFamily="2" charset="0"/>
              <a:cs typeface="SutonnyMJ" pitchFamily="2" charset="0"/>
            </a:rPr>
            <a:t>3. </a:t>
          </a:r>
          <a:r>
            <a:rPr lang="en-US" smtClean="0">
              <a:latin typeface="Times New Roman" pitchFamily="18" charset="0"/>
              <a:cs typeface="Times New Roman" pitchFamily="18" charset="0"/>
            </a:rPr>
            <a:t>OneDrive</a:t>
          </a:r>
          <a:r>
            <a:rPr lang="en-US" smtClean="0">
              <a:latin typeface="SutonnyMJ" pitchFamily="2" charset="0"/>
              <a:cs typeface="SutonnyMJ" pitchFamily="2" charset="0"/>
            </a:rPr>
            <a:t> </a:t>
          </a:r>
          <a:r>
            <a:rPr lang="as-IN" smtClean="0">
              <a:latin typeface="SutonnyMJ" pitchFamily="2" charset="0"/>
            </a:rPr>
            <a:t>বা </a:t>
          </a:r>
          <a:r>
            <a:rPr lang="en-US" smtClean="0">
              <a:latin typeface="Times New Roman" pitchFamily="18" charset="0"/>
              <a:cs typeface="Times New Roman" pitchFamily="18" charset="0"/>
            </a:rPr>
            <a:t>Dropbox-</a:t>
          </a:r>
          <a:r>
            <a:rPr lang="as-IN" smtClean="0">
              <a:latin typeface="SutonnyMJ" pitchFamily="2" charset="0"/>
            </a:rPr>
            <a:t>এর নাম শুনেছ?</a:t>
          </a:r>
          <a:endParaRPr lang="en-US" dirty="0"/>
        </a:p>
      </dgm:t>
    </dgm:pt>
    <dgm:pt modelId="{8E014538-A5D2-4D45-8F8C-A352FA1315FA}" type="parTrans" cxnId="{7D5BC0B1-B8E2-47D7-9450-41FFA915A12C}">
      <dgm:prSet/>
      <dgm:spPr/>
      <dgm:t>
        <a:bodyPr/>
        <a:lstStyle/>
        <a:p>
          <a:endParaRPr lang="en-US"/>
        </a:p>
      </dgm:t>
    </dgm:pt>
    <dgm:pt modelId="{E31D3A36-AE62-4FB7-92EE-89BA14DD110E}" type="sibTrans" cxnId="{7D5BC0B1-B8E2-47D7-9450-41FFA915A12C}">
      <dgm:prSet/>
      <dgm:spPr/>
      <dgm:t>
        <a:bodyPr/>
        <a:lstStyle/>
        <a:p>
          <a:endParaRPr lang="en-US"/>
        </a:p>
      </dgm:t>
    </dgm:pt>
    <dgm:pt modelId="{36C7DB60-3203-4F71-9F93-377235648CC2}" type="pres">
      <dgm:prSet presAssocID="{A821C5B9-7280-4880-9786-ECE43BBF892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BE9E14E-48C6-40D6-A6AD-97A72523EDBB}" type="pres">
      <dgm:prSet presAssocID="{46D488F1-E188-4869-8C31-D7DC353B4A94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CDCE7B-36BC-48C2-B076-4F0CFBF352F0}" type="pres">
      <dgm:prSet presAssocID="{53CFB2A8-DA39-497D-8804-24F2250D8CCD}" presName="spacer" presStyleCnt="0"/>
      <dgm:spPr/>
      <dgm:t>
        <a:bodyPr/>
        <a:lstStyle/>
        <a:p>
          <a:endParaRPr lang="en-US"/>
        </a:p>
      </dgm:t>
    </dgm:pt>
    <dgm:pt modelId="{31D25AD4-9EB6-481A-B561-336AADEDFAE4}" type="pres">
      <dgm:prSet presAssocID="{AB54CE4E-5C9A-44CB-8C68-DE645468B75D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643DF9-C8BD-4001-A4A2-4447AA6C3D8F}" type="pres">
      <dgm:prSet presAssocID="{A233FD12-334D-48C4-9955-363A4D0FAB24}" presName="spacer" presStyleCnt="0"/>
      <dgm:spPr/>
      <dgm:t>
        <a:bodyPr/>
        <a:lstStyle/>
        <a:p>
          <a:endParaRPr lang="en-US"/>
        </a:p>
      </dgm:t>
    </dgm:pt>
    <dgm:pt modelId="{3EF07DBB-EFD5-4131-9090-A8F8354429D5}" type="pres">
      <dgm:prSet presAssocID="{F4AB7417-FD80-4307-9720-9B6459B9860E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66FA8F5-153B-4589-B584-F30BFCA75108}" type="presOf" srcId="{46D488F1-E188-4869-8C31-D7DC353B4A94}" destId="{ABE9E14E-48C6-40D6-A6AD-97A72523EDBB}" srcOrd="0" destOrd="0" presId="urn:microsoft.com/office/officeart/2005/8/layout/vList2"/>
    <dgm:cxn modelId="{FCB07758-4267-4CC8-9CEF-4695674EB2AB}" srcId="{A821C5B9-7280-4880-9786-ECE43BBF892B}" destId="{AB54CE4E-5C9A-44CB-8C68-DE645468B75D}" srcOrd="1" destOrd="0" parTransId="{E374E153-B6BD-40FC-A91D-50E3CD6F091B}" sibTransId="{A233FD12-334D-48C4-9955-363A4D0FAB24}"/>
    <dgm:cxn modelId="{7D5BC0B1-B8E2-47D7-9450-41FFA915A12C}" srcId="{A821C5B9-7280-4880-9786-ECE43BBF892B}" destId="{F4AB7417-FD80-4307-9720-9B6459B9860E}" srcOrd="2" destOrd="0" parTransId="{8E014538-A5D2-4D45-8F8C-A352FA1315FA}" sibTransId="{E31D3A36-AE62-4FB7-92EE-89BA14DD110E}"/>
    <dgm:cxn modelId="{35C6AD90-5C58-4B99-89FC-DBCE7CBB1AB1}" type="presOf" srcId="{AB54CE4E-5C9A-44CB-8C68-DE645468B75D}" destId="{31D25AD4-9EB6-481A-B561-336AADEDFAE4}" srcOrd="0" destOrd="0" presId="urn:microsoft.com/office/officeart/2005/8/layout/vList2"/>
    <dgm:cxn modelId="{977A8183-4B44-4E17-900F-0449F62546D0}" type="presOf" srcId="{F4AB7417-FD80-4307-9720-9B6459B9860E}" destId="{3EF07DBB-EFD5-4131-9090-A8F8354429D5}" srcOrd="0" destOrd="0" presId="urn:microsoft.com/office/officeart/2005/8/layout/vList2"/>
    <dgm:cxn modelId="{64C8FDA0-7748-4208-A1AD-17B7AEAACF5D}" type="presOf" srcId="{A821C5B9-7280-4880-9786-ECE43BBF892B}" destId="{36C7DB60-3203-4F71-9F93-377235648CC2}" srcOrd="0" destOrd="0" presId="urn:microsoft.com/office/officeart/2005/8/layout/vList2"/>
    <dgm:cxn modelId="{E5E8ED1E-878D-49D4-9E17-B529DD0FD5F1}" srcId="{A821C5B9-7280-4880-9786-ECE43BBF892B}" destId="{46D488F1-E188-4869-8C31-D7DC353B4A94}" srcOrd="0" destOrd="0" parTransId="{ECFCE899-8AF8-4F96-AD4D-0019FE81712C}" sibTransId="{53CFB2A8-DA39-497D-8804-24F2250D8CCD}"/>
    <dgm:cxn modelId="{1159656E-DBC2-45D3-9720-29515EA1A43B}" type="presParOf" srcId="{36C7DB60-3203-4F71-9F93-377235648CC2}" destId="{ABE9E14E-48C6-40D6-A6AD-97A72523EDBB}" srcOrd="0" destOrd="0" presId="urn:microsoft.com/office/officeart/2005/8/layout/vList2"/>
    <dgm:cxn modelId="{7F8D12AC-C6D4-4472-81CB-8798318153B7}" type="presParOf" srcId="{36C7DB60-3203-4F71-9F93-377235648CC2}" destId="{8ECDCE7B-36BC-48C2-B076-4F0CFBF352F0}" srcOrd="1" destOrd="0" presId="urn:microsoft.com/office/officeart/2005/8/layout/vList2"/>
    <dgm:cxn modelId="{B2563D99-4915-45F8-BB75-2F77EEBB880A}" type="presParOf" srcId="{36C7DB60-3203-4F71-9F93-377235648CC2}" destId="{31D25AD4-9EB6-481A-B561-336AADEDFAE4}" srcOrd="2" destOrd="0" presId="urn:microsoft.com/office/officeart/2005/8/layout/vList2"/>
    <dgm:cxn modelId="{68D99380-DC12-43F7-837E-03481BFFE917}" type="presParOf" srcId="{36C7DB60-3203-4F71-9F93-377235648CC2}" destId="{20643DF9-C8BD-4001-A4A2-4447AA6C3D8F}" srcOrd="3" destOrd="0" presId="urn:microsoft.com/office/officeart/2005/8/layout/vList2"/>
    <dgm:cxn modelId="{CECDB903-DC82-404C-89DB-B687D65FFD12}" type="presParOf" srcId="{36C7DB60-3203-4F71-9F93-377235648CC2}" destId="{3EF07DBB-EFD5-4131-9090-A8F8354429D5}" srcOrd="4" destOrd="0" presId="urn:microsoft.com/office/officeart/2005/8/layout/vList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93E8FE-3023-40C3-8403-247D464D2980}" type="datetimeFigureOut">
              <a:rPr lang="en-US" smtClean="0"/>
              <a:t>7/12/2026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A52D71-CACD-44C8-803A-63C26DB7045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669F16-3CA7-4C42-B62E-D643A1F2F1E0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89C4D3-B776-4C03-A611-9260CA9A7D3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89C4D3-B776-4C03-A611-9260CA9A7D3D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E2669F16-3CA7-4C42-B62E-D643A1F2F1E0}" type="datetimeFigureOut">
              <a:rPr lang="en-US" smtClean="0"/>
              <a:pPr/>
              <a:t>7/12/2026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E2669F16-3CA7-4C42-B62E-D643A1F2F1E0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9C4D3-B776-4C03-A611-9260CA9A7D3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89C4D3-B776-4C03-A611-9260CA9A7D3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E2669F16-3CA7-4C42-B62E-D643A1F2F1E0}" type="datetimeFigureOut">
              <a:rPr lang="en-US" smtClean="0"/>
              <a:pPr/>
              <a:t>7/12/2026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E2669F16-3CA7-4C42-B62E-D643A1F2F1E0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9C4D3-B776-4C03-A611-9260CA9A7D3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D006E-5318-4B13-BDF1-F5AA6206A43E}" type="datetime1">
              <a:rPr lang="en-US" smtClean="0"/>
              <a:t>7/12/2026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F4E39-6E04-4A8F-841A-4148F9EE1EB0}" type="datetime1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4A4A5-86F1-4E6C-8FCE-435BBCF46E29}" type="datetime1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C7387-E6FC-43C0-BECB-9138BD6808E3}" type="datetime1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AD6B8-6BD0-4558-B2A5-30321FC72A98}" type="datetime1">
              <a:rPr lang="en-US" smtClean="0"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EB1A0-54C1-4E4A-8B09-21DC43FC70BD}" type="datetime1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1384E-8673-4678-80FC-78395DDE13EB}" type="datetime1">
              <a:rPr lang="en-US" smtClean="0"/>
              <a:t>7/12/2026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0F672-82C1-451C-A08D-C58D6194EB56}" type="datetime1">
              <a:rPr lang="en-US" smtClean="0"/>
              <a:t>7/12/2026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730B4-2D1E-4E2C-8B89-B52336AC4509}" type="datetime1">
              <a:rPr lang="en-US" smtClean="0"/>
              <a:t>7/12/2026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75B64-B45C-4CC9-9BB0-E79988E1A354}" type="datetime1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913B4-25C6-4B03-BA86-1127FA3053D1}" type="datetime1">
              <a:rPr lang="en-US" smtClean="0"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92288-D2BC-4992-9E1A-4A69661D05D8}" type="datetime1">
              <a:rPr lang="en-US" smtClean="0"/>
              <a:t>7/12/2026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62000" y="3657600"/>
            <a:ext cx="7010400" cy="2862322"/>
          </a:xfrm>
          <a:prstGeom prst="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None/>
            </a:pPr>
            <a:r>
              <a:rPr lang="as-IN" sz="3600" b="1" dirty="0" smtClean="0">
                <a:latin typeface="NikoshBAN" pitchFamily="2" charset="0"/>
                <a:ea typeface="Nirmala UI" pitchFamily="34" charset="0"/>
                <a:cs typeface="NikoshBAN" pitchFamily="2" charset="0"/>
              </a:rPr>
              <a:t>মোঃ আব্দুস সালাম </a:t>
            </a:r>
          </a:p>
          <a:p>
            <a:pPr>
              <a:buNone/>
            </a:pPr>
            <a:r>
              <a:rPr lang="as-IN" sz="3600" b="1" dirty="0" smtClean="0">
                <a:latin typeface="NikoshBAN" pitchFamily="2" charset="0"/>
                <a:ea typeface="Nirmala UI" pitchFamily="34" charset="0"/>
                <a:cs typeface="NikoshBAN" pitchFamily="2" charset="0"/>
              </a:rPr>
              <a:t>প্রভাষক (আইসিটি)</a:t>
            </a:r>
          </a:p>
          <a:p>
            <a:pPr>
              <a:buNone/>
            </a:pPr>
            <a:r>
              <a:rPr lang="as-IN" sz="3600" b="1" dirty="0" smtClean="0">
                <a:latin typeface="NikoshBAN" pitchFamily="2" charset="0"/>
                <a:ea typeface="Nirmala UI" pitchFamily="34" charset="0"/>
                <a:cs typeface="NikoshBAN" pitchFamily="2" charset="0"/>
              </a:rPr>
              <a:t>গোলমুন্ডা ফাযিল (ডিগ্রি) মাদ্রাসা</a:t>
            </a:r>
          </a:p>
          <a:p>
            <a:pPr>
              <a:buNone/>
            </a:pPr>
            <a:r>
              <a:rPr lang="as-IN" sz="3600" b="1" dirty="0" smtClean="0">
                <a:latin typeface="NikoshBAN" pitchFamily="2" charset="0"/>
                <a:ea typeface="Nirmala UI" pitchFamily="34" charset="0"/>
                <a:cs typeface="NikoshBAN" pitchFamily="2" charset="0"/>
              </a:rPr>
              <a:t>জলঢাকা,নীলফামারী</a:t>
            </a:r>
          </a:p>
          <a:p>
            <a:pPr>
              <a:buNone/>
            </a:pPr>
            <a:r>
              <a:rPr lang="as-IN" sz="3600" b="1" dirty="0" smtClean="0">
                <a:latin typeface="NikoshBAN" pitchFamily="2" charset="0"/>
                <a:ea typeface="Nirmala UI" pitchFamily="34" charset="0"/>
                <a:cs typeface="NikoshBAN" pitchFamily="2" charset="0"/>
              </a:rPr>
              <a:t>মোনবাইলঃ ০১৭৩৭৮৫৪০৬০</a:t>
            </a:r>
            <a:endParaRPr lang="en-US" sz="3600" dirty="0">
              <a:latin typeface="NikoshBAN" pitchFamily="2" charset="0"/>
              <a:ea typeface="Nirmala UI" pitchFamily="34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04800"/>
            <a:ext cx="9144000" cy="1015663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as-IN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rmala UI" pitchFamily="34" charset="0"/>
                <a:ea typeface="Nirmala UI" pitchFamily="34" charset="0"/>
                <a:cs typeface="Nirmala UI" pitchFamily="34" charset="0"/>
              </a:rPr>
              <a:t>স্বাগতম</a:t>
            </a:r>
            <a:endParaRPr lang="en-US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rmala UI" pitchFamily="34" charset="0"/>
              <a:ea typeface="Nirmala UI" pitchFamily="34" charset="0"/>
              <a:cs typeface="Nirmala U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447800"/>
            <a:ext cx="9144000" cy="52322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s-IN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বিষয়: তথ্য ও যোগাযোগ প্রযুক্তি (</a:t>
            </a:r>
            <a:r>
              <a:rPr lang="en-US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ICT)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1981200"/>
            <a:ext cx="9144000" cy="523220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s-IN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অধ্যায়:</a:t>
            </a:r>
            <a:r>
              <a:rPr lang="en-US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 </a:t>
            </a:r>
            <a:r>
              <a:rPr lang="as-IN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ডাটা কমিউনিকেশন ও নেটওয়ার্কিং</a:t>
            </a:r>
            <a:endParaRPr lang="en-US" sz="2800" b="1" dirty="0" smtClean="0">
              <a:latin typeface="Nirmala UI" pitchFamily="34" charset="0"/>
              <a:ea typeface="Nirmala UI" pitchFamily="34" charset="0"/>
              <a:cs typeface="Nirmala UI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2600980"/>
            <a:ext cx="9144000" cy="523220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s-IN" sz="2800" b="1" dirty="0" smtClean="0"/>
              <a:t>শ্রেণি:</a:t>
            </a:r>
            <a:r>
              <a:rPr lang="as-IN" sz="2800" dirty="0" smtClean="0"/>
              <a:t> একাদশ–দ্বাদশ (</a:t>
            </a:r>
            <a:r>
              <a:rPr lang="en-US" sz="2800" dirty="0" smtClean="0"/>
              <a:t>HSC)</a:t>
            </a:r>
            <a:endParaRPr lang="en-US" sz="2800" b="1" dirty="0" smtClean="0">
              <a:latin typeface="Nirmala UI" pitchFamily="34" charset="0"/>
              <a:ea typeface="Nirmala UI" pitchFamily="34" charset="0"/>
              <a:cs typeface="Nirmala UI" pitchFamily="34" charset="0"/>
            </a:endParaRP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18FEA-0892-4A65-AE74-1199343B3092}" type="datetime1">
              <a:rPr lang="en-US" smtClean="0"/>
              <a:t>7/12/2026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/>
      <p:bldP spid="10" grpId="0" animBg="1"/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as-IN" dirty="0" smtClean="0">
                <a:latin typeface="NikoshBAN" pitchFamily="2" charset="0"/>
                <a:cs typeface="NikoshBAN" pitchFamily="2" charset="0"/>
              </a:rPr>
              <a:t>ক্লাউড কম্পিউটিং-এর সুবিধা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006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as-IN" sz="3200" dirty="0" smtClean="0">
                <a:latin typeface="NikoshBAN" pitchFamily="2" charset="0"/>
                <a:cs typeface="NikoshBAN" pitchFamily="2" charset="0"/>
              </a:rPr>
              <a:t>যেকোনো স্থান থেকে তথ্য ব্যবহার করা যায়। 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as-IN" sz="3200" dirty="0" smtClean="0">
                <a:latin typeface="NikoshBAN" pitchFamily="2" charset="0"/>
                <a:cs typeface="NikoshBAN" pitchFamily="2" charset="0"/>
              </a:rPr>
              <a:t>তথ্য নিরাপদভাবে সংরক্ষণ করা যায়। 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as-IN" sz="3200" dirty="0" smtClean="0">
                <a:latin typeface="NikoshBAN" pitchFamily="2" charset="0"/>
                <a:cs typeface="NikoshBAN" pitchFamily="2" charset="0"/>
              </a:rPr>
              <a:t>হার্ডডিস্কের প্রয়োজন কমে। 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as-IN" sz="3200" dirty="0" smtClean="0">
                <a:latin typeface="NikoshBAN" pitchFamily="2" charset="0"/>
                <a:cs typeface="NikoshBAN" pitchFamily="2" charset="0"/>
              </a:rPr>
              <a:t>সহজে তথ্য শেয়ার করা যায়।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as-IN" sz="3200" dirty="0" smtClean="0">
                <a:latin typeface="NikoshBAN" pitchFamily="2" charset="0"/>
                <a:cs typeface="NikoshBAN" pitchFamily="2" charset="0"/>
              </a:rPr>
              <a:t> স্বয়ংক্রিয় ব্যাকআপ পাওয়া যায়।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as-IN" sz="3200" dirty="0" smtClean="0">
                <a:latin typeface="NikoshBAN" pitchFamily="2" charset="0"/>
                <a:cs typeface="NikoshBAN" pitchFamily="2" charset="0"/>
              </a:rPr>
              <a:t> একাধিক ব্যবহারকারী একসাথে কাজ করতে পারে। 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as-IN" sz="3200" dirty="0" smtClean="0">
                <a:latin typeface="NikoshBAN" pitchFamily="2" charset="0"/>
                <a:cs typeface="NikoshBAN" pitchFamily="2" charset="0"/>
              </a:rPr>
              <a:t>খরচ কম হয়। 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as-IN" sz="3200" dirty="0" smtClean="0">
                <a:latin typeface="NikoshBAN" pitchFamily="2" charset="0"/>
                <a:cs typeface="NikoshBAN" pitchFamily="2" charset="0"/>
              </a:rPr>
              <a:t>প্রয়োজন অনুযায়ী স্টোরেজ বাড়ানো বা কমানো যায়।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04375-7D25-4EE4-B37C-EC648FCD45B8}" type="datetime1">
              <a:rPr lang="en-US" smtClean="0"/>
              <a:t>7/12/2026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91312"/>
          </a:xfrm>
        </p:spPr>
        <p:txBody>
          <a:bodyPr>
            <a:noAutofit/>
          </a:bodyPr>
          <a:lstStyle/>
          <a:p>
            <a:pPr algn="ctr"/>
            <a:r>
              <a:rPr lang="as-IN" sz="4000" dirty="0" smtClean="0">
                <a:latin typeface="NikoshBAN" pitchFamily="2" charset="0"/>
                <a:cs typeface="NikoshBAN" pitchFamily="2" charset="0"/>
              </a:rPr>
              <a:t>বাস্তব জীবনে ব্যবহার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76800"/>
          </a:xfrm>
        </p:spPr>
        <p:txBody>
          <a:bodyPr/>
          <a:lstStyle/>
          <a:p>
            <a:pPr algn="just">
              <a:buFont typeface="Wingdings" pitchFamily="2" charset="2"/>
              <a:buChar char="v"/>
            </a:pPr>
            <a:r>
              <a:rPr lang="en-US" dirty="0" smtClean="0"/>
              <a:t> Online Education</a:t>
            </a:r>
          </a:p>
          <a:p>
            <a:pPr algn="just">
              <a:buFont typeface="Wingdings" pitchFamily="2" charset="2"/>
              <a:buChar char="v"/>
            </a:pPr>
            <a:r>
              <a:rPr lang="en-US" dirty="0" smtClean="0"/>
              <a:t> Google Classroom</a:t>
            </a:r>
          </a:p>
          <a:p>
            <a:pPr algn="just">
              <a:buFont typeface="Wingdings" pitchFamily="2" charset="2"/>
              <a:buChar char="v"/>
            </a:pPr>
            <a:r>
              <a:rPr lang="en-US" dirty="0" smtClean="0"/>
              <a:t> Office 365 </a:t>
            </a:r>
          </a:p>
          <a:p>
            <a:pPr algn="just">
              <a:buFont typeface="Wingdings" pitchFamily="2" charset="2"/>
              <a:buChar char="v"/>
            </a:pPr>
            <a:r>
              <a:rPr lang="en-US" dirty="0" smtClean="0"/>
              <a:t> </a:t>
            </a:r>
            <a:r>
              <a:rPr lang="as-IN" dirty="0" smtClean="0"/>
              <a:t>ব্যাংকিং সেবা </a:t>
            </a:r>
            <a:endParaRPr lang="en-US" dirty="0" smtClean="0"/>
          </a:p>
          <a:p>
            <a:pPr algn="just">
              <a:buFont typeface="Wingdings" pitchFamily="2" charset="2"/>
              <a:buChar char="v"/>
            </a:pPr>
            <a:r>
              <a:rPr lang="en-US" dirty="0" smtClean="0"/>
              <a:t> </a:t>
            </a:r>
            <a:r>
              <a:rPr lang="as-IN" dirty="0" smtClean="0"/>
              <a:t>হাসপাতাল </a:t>
            </a:r>
            <a:endParaRPr lang="en-US" dirty="0" smtClean="0"/>
          </a:p>
          <a:p>
            <a:pPr algn="just">
              <a:buFont typeface="Wingdings" pitchFamily="2" charset="2"/>
              <a:buChar char="v"/>
            </a:pPr>
            <a:r>
              <a:rPr lang="en-US" dirty="0" smtClean="0"/>
              <a:t> </a:t>
            </a:r>
            <a:r>
              <a:rPr lang="as-IN" dirty="0" smtClean="0"/>
              <a:t>ই-কমার্স</a:t>
            </a:r>
            <a:endParaRPr lang="en-US" dirty="0" smtClean="0"/>
          </a:p>
          <a:p>
            <a:pPr algn="just">
              <a:buFont typeface="Wingdings" pitchFamily="2" charset="2"/>
              <a:buChar char="v"/>
            </a:pPr>
            <a:r>
              <a:rPr lang="as-IN" dirty="0" smtClean="0"/>
              <a:t> ভিডিও স্ট্রিমিং </a:t>
            </a:r>
            <a:endParaRPr lang="en-US" dirty="0" smtClean="0"/>
          </a:p>
          <a:p>
            <a:pPr algn="just">
              <a:buFont typeface="Wingdings" pitchFamily="2" charset="2"/>
              <a:buChar char="v"/>
            </a:pPr>
            <a:r>
              <a:rPr lang="en-US" dirty="0" smtClean="0"/>
              <a:t> </a:t>
            </a:r>
            <a:r>
              <a:rPr lang="as-IN" dirty="0" smtClean="0"/>
              <a:t>সরকারি ই-সেবা</a:t>
            </a: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CE4E0-2F6A-4B9F-91B1-DEAED5ACB251}" type="datetime1">
              <a:rPr lang="en-US" smtClean="0"/>
              <a:t>7/12/2026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33400" y="609601"/>
            <a:ext cx="830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s-IN" sz="4400" dirty="0" smtClean="0">
                <a:latin typeface="NikoshBAN" pitchFamily="2" charset="0"/>
                <a:cs typeface="NikoshBAN" pitchFamily="2" charset="0"/>
              </a:rPr>
              <a:t>সুবিধা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1447800"/>
            <a:ext cx="8610600" cy="51054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881BE-3F27-472D-A8FF-E2970E079A77}" type="datetime1">
              <a:rPr lang="en-US" smtClean="0"/>
              <a:t>7/12/2026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91312"/>
          </a:xfrm>
        </p:spPr>
        <p:txBody>
          <a:bodyPr>
            <a:noAutofit/>
          </a:bodyPr>
          <a:lstStyle/>
          <a:p>
            <a:pPr algn="ctr"/>
            <a:r>
              <a:rPr lang="as-IN" sz="4000" dirty="0" smtClean="0">
                <a:latin typeface="NikoshBAN" pitchFamily="2" charset="0"/>
                <a:cs typeface="NikoshBAN" pitchFamily="2" charset="0"/>
              </a:rPr>
              <a:t>দলীয় কাজ—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34340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Gmail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Google Drive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YouTube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Dropbox</a:t>
            </a:r>
            <a:r>
              <a:rPr lang="en-US" dirty="0" smtClean="0"/>
              <a:t> Microsoft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OneDrive</a:t>
            </a: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5800" y="1371600"/>
            <a:ext cx="800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3200" dirty="0" smtClean="0">
                <a:latin typeface="NikoshBAN" pitchFamily="2" charset="0"/>
                <a:cs typeface="NikoshBAN" pitchFamily="2" charset="0"/>
              </a:rPr>
              <a:t>নিচের সেবাগুলোর মধ্যে কোনগুলো ক্লাউড কম্পিউটিং?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CD9A8-0CF8-4062-882B-AFC0F8B23907}" type="datetime1">
              <a:rPr lang="en-US" smtClean="0"/>
              <a:t>7/12/2026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96112"/>
          </a:xfrm>
        </p:spPr>
        <p:txBody>
          <a:bodyPr/>
          <a:lstStyle/>
          <a:p>
            <a:pPr algn="ctr"/>
            <a:r>
              <a:rPr lang="as-IN" dirty="0" smtClean="0">
                <a:latin typeface="NikoshBAN" pitchFamily="2" charset="0"/>
                <a:cs typeface="NikoshBAN" pitchFamily="2" charset="0"/>
              </a:rPr>
              <a:t>আজ আমরা যা শিখলাম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as-IN" dirty="0" smtClean="0"/>
              <a:t>ক্লাউড কম্পিউটিং-এর ধারণা 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as-IN" dirty="0" smtClean="0"/>
              <a:t>কীভাবে কাজ করে 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as-IN" dirty="0" smtClean="0"/>
              <a:t>বাস্তব উদাহরণ 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as-IN" dirty="0" smtClean="0"/>
              <a:t>ক্লাউড কম্পিউটিং-এর সুবিধা 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as-IN" dirty="0" smtClean="0"/>
              <a:t>বিভিন্ন ক্ষেত্রে এর ব্যবহার</a:t>
            </a:r>
            <a:endParaRPr lang="en-US" dirty="0" smtClean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54305-E729-4123-BED8-673F811AF89B}" type="datetime1">
              <a:rPr lang="en-US" smtClean="0"/>
              <a:t>7/12/2026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295400" y="704850"/>
            <a:ext cx="6934200" cy="590550"/>
          </a:xfrm>
        </p:spPr>
        <p:txBody>
          <a:bodyPr>
            <a:normAutofit fontScale="90000"/>
          </a:bodyPr>
          <a:lstStyle/>
          <a:p>
            <a:pPr algn="ctr"/>
            <a:r>
              <a:rPr lang="as-IN" dirty="0" smtClean="0"/>
              <a:t>মূল্যায়ন</a:t>
            </a:r>
            <a:endParaRPr lang="en-US" dirty="0"/>
          </a:p>
        </p:txBody>
      </p:sp>
      <p:sp>
        <p:nvSpPr>
          <p:cNvPr id="4" name="Snip Diagonal Corner Rectangle 3"/>
          <p:cNvSpPr/>
          <p:nvPr/>
        </p:nvSpPr>
        <p:spPr>
          <a:xfrm>
            <a:off x="914400" y="2057400"/>
            <a:ext cx="3048000" cy="1828800"/>
          </a:xfrm>
          <a:prstGeom prst="snip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Google Drive </a:t>
            </a:r>
            <a:r>
              <a:rPr lang="as-IN" sz="2000" dirty="0" smtClean="0"/>
              <a:t>কোন ধরনের সেবা?</a:t>
            </a:r>
            <a:endParaRPr lang="en-US" sz="2000" dirty="0"/>
          </a:p>
        </p:txBody>
      </p:sp>
      <p:sp>
        <p:nvSpPr>
          <p:cNvPr id="5" name="Oval Callout 4"/>
          <p:cNvSpPr/>
          <p:nvPr/>
        </p:nvSpPr>
        <p:spPr>
          <a:xfrm>
            <a:off x="5257800" y="2057400"/>
            <a:ext cx="3581400" cy="2590800"/>
          </a:xfrm>
          <a:prstGeom prst="wedgeEllipse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s-IN" sz="2000" dirty="0" smtClean="0"/>
              <a:t>ক্লাউড কম্পিউটিং ব্যবহারের জন্য কী প্রয়োজন?</a:t>
            </a:r>
            <a:endParaRPr lang="en-US" sz="2000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D22E2-DC81-4AE7-B546-EA15C5D2DDEF}" type="datetime1">
              <a:rPr lang="en-US" smtClean="0"/>
              <a:t>7/12/2026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Off-page Connector 3"/>
          <p:cNvSpPr/>
          <p:nvPr/>
        </p:nvSpPr>
        <p:spPr>
          <a:xfrm>
            <a:off x="1447800" y="1828800"/>
            <a:ext cx="6248400" cy="3581400"/>
          </a:xfrm>
          <a:prstGeom prst="flowChartOffpageConnecto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Google Drive </a:t>
            </a:r>
            <a:r>
              <a:rPr lang="as-IN" sz="2800" dirty="0" smtClean="0"/>
              <a:t>ও </a:t>
            </a:r>
            <a:r>
              <a:rPr lang="en-US" sz="2800" dirty="0" err="1" smtClean="0"/>
              <a:t>OneDrive</a:t>
            </a:r>
            <a:r>
              <a:rPr lang="en-US" sz="2800" dirty="0" smtClean="0"/>
              <a:t>-</a:t>
            </a:r>
            <a:r>
              <a:rPr lang="as-IN" sz="2800" dirty="0" smtClean="0"/>
              <a:t>এর মধ্যে যেকোনো একটি সম্পর্কে ১০০ শব্দে লিখ।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33600" y="762000"/>
            <a:ext cx="4648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53354-0E0D-441E-AFF2-C034A16B00F7}" type="datetime1">
              <a:rPr lang="en-US" smtClean="0"/>
              <a:t>7/12/2026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133600" y="2819400"/>
            <a:ext cx="4876800" cy="923330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/>
              <a:t>Thank you</a:t>
            </a:r>
            <a:endParaRPr lang="en-US" sz="5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0EC7D-8320-403A-98A6-D85C94B33059}" type="datetime1">
              <a:rPr lang="en-US" smtClean="0"/>
              <a:t>7/12/2026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2286000"/>
            <a:ext cx="4724400" cy="21336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s-IN" sz="4400" dirty="0" smtClean="0">
                <a:latin typeface="NikoshBAN" pitchFamily="2" charset="0"/>
                <a:cs typeface="NikoshBAN" pitchFamily="2" charset="0"/>
              </a:rPr>
              <a:t>কোন প্রশ্ন আছে?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42C7-CD4B-4A2F-85B6-23D267EF6B89}" type="datetime1">
              <a:rPr lang="en-US" smtClean="0"/>
              <a:t>7/12/2026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1371600" y="3429000"/>
            <a:ext cx="2438400" cy="2133600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6"/>
          <p:cNvGrpSpPr/>
          <p:nvPr/>
        </p:nvGrpSpPr>
        <p:grpSpPr>
          <a:xfrm>
            <a:off x="3429000" y="990600"/>
            <a:ext cx="4953000" cy="2743200"/>
            <a:chOff x="3276600" y="381000"/>
            <a:chExt cx="4953000" cy="2895600"/>
          </a:xfrm>
        </p:grpSpPr>
        <p:sp>
          <p:nvSpPr>
            <p:cNvPr id="14" name="Oval Callout 13"/>
            <p:cNvSpPr/>
            <p:nvPr/>
          </p:nvSpPr>
          <p:spPr>
            <a:xfrm>
              <a:off x="3276600" y="381000"/>
              <a:ext cx="4953000" cy="2895600"/>
            </a:xfrm>
            <a:prstGeom prst="wedgeEllipseCallou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038600" y="863600"/>
              <a:ext cx="3733800" cy="16568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s-IN" sz="2400" dirty="0" smtClean="0"/>
                <a:t>যদি তোমার মোবাইল নষ্ট হয়ে যায়, তাহলে </a:t>
              </a:r>
              <a:r>
                <a:rPr lang="en-US" sz="2400" dirty="0" smtClean="0"/>
                <a:t>Google Photos-</a:t>
              </a:r>
              <a:r>
                <a:rPr lang="as-IN" sz="2400" dirty="0" smtClean="0"/>
                <a:t>এ থাকা ছবিগুলো কি হারিয়ে যাবে?</a:t>
              </a:r>
              <a:endParaRPr lang="en-US" sz="2400" dirty="0"/>
            </a:p>
          </p:txBody>
        </p:sp>
      </p:grp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4914B-5F5C-4D6F-B45E-1FDDD723ACEC}" type="datetime1">
              <a:rPr lang="en-US" smtClean="0"/>
              <a:t>7/12/2026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Alternate Process 2"/>
          <p:cNvSpPr/>
          <p:nvPr/>
        </p:nvSpPr>
        <p:spPr>
          <a:xfrm>
            <a:off x="685800" y="1295400"/>
            <a:ext cx="7696200" cy="4419600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s-IN" sz="3200" dirty="0" smtClean="0"/>
              <a:t>"আজকে আমরা এমন একটি প্রযুক্তি সম্পর্কে জানব, যা ইন্টারনেটের মাধ্যমে তথ্য সংরক্ষণ ও ব্যবহারের নতুন দিগন্ত উন্মোচন করেছে। সেই প্রযুক্তির নাম হলো— ক্লাউড কম্পিউটিং।"</a:t>
            </a:r>
            <a:endParaRPr lang="en-US" sz="3200" b="1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BE543-0807-414C-8D53-8E2EBF1ACD43}" type="datetime1">
              <a:rPr lang="en-US" smtClean="0"/>
              <a:t>7/12/2026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704850"/>
            <a:ext cx="8229600" cy="895350"/>
          </a:xfrm>
        </p:spPr>
        <p:txBody>
          <a:bodyPr/>
          <a:lstStyle/>
          <a:p>
            <a:pPr algn="ctr"/>
            <a:r>
              <a:rPr lang="as-IN" dirty="0" smtClean="0">
                <a:latin typeface="NikoshBAN" pitchFamily="2" charset="0"/>
                <a:cs typeface="NikoshBAN" pitchFamily="2" charset="0"/>
              </a:rPr>
              <a:t>শিখনফল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</p:nvPr>
        </p:nvGraphicFramePr>
        <p:xfrm>
          <a:off x="457200" y="1935163"/>
          <a:ext cx="84582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2DE16-1BF0-4885-A519-5D8EF5A2111A}" type="datetime1">
              <a:rPr lang="en-US" smtClean="0"/>
              <a:t>7/12/2026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F484A48-39B9-492B-9785-56894BE01C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graphicEl>
                                              <a:dgm id="{7F484A48-39B9-492B-9785-56894BE01C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graphicEl>
                                              <a:dgm id="{7F484A48-39B9-492B-9785-56894BE01C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667FDCF-104F-4C1E-8587-ED541F7113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graphicEl>
                                              <a:dgm id="{8667FDCF-104F-4C1E-8587-ED541F7113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graphicEl>
                                              <a:dgm id="{8667FDCF-104F-4C1E-8587-ED541F7113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6F03866-00D6-4C22-9677-5946FB8B31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graphicEl>
                                              <a:dgm id="{86F03866-00D6-4C22-9677-5946FB8B31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>
                                            <p:graphicEl>
                                              <a:dgm id="{86F03866-00D6-4C22-9677-5946FB8B31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6FE0F2-BD2B-4AAF-B5D4-02D7696955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>
                                            <p:graphicEl>
                                              <a:dgm id="{7D6FE0F2-BD2B-4AAF-B5D4-02D7696955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">
                                            <p:graphicEl>
                                              <a:dgm id="{7D6FE0F2-BD2B-4AAF-B5D4-02D7696955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04BD3B-ED6D-4D0A-92B8-9E7B38DA53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">
                                            <p:graphicEl>
                                              <a:dgm id="{C304BD3B-ED6D-4D0A-92B8-9E7B38DA53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">
                                            <p:graphicEl>
                                              <a:dgm id="{C304BD3B-ED6D-4D0A-92B8-9E7B38DA53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>
            <a:normAutofit fontScale="90000"/>
          </a:bodyPr>
          <a:lstStyle/>
          <a:p>
            <a:pPr algn="ctr"/>
            <a:r>
              <a:rPr lang="as-IN" dirty="0" smtClean="0">
                <a:latin typeface="NikoshBAN" pitchFamily="2" charset="0"/>
                <a:cs typeface="NikoshBAN" pitchFamily="2" charset="0"/>
              </a:rPr>
              <a:t>পূর্বজ্ঞান যাচাই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752601"/>
          <a:ext cx="8229600" cy="2362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E8902-1A2D-424C-BD0E-B69C5D582397}" type="datetime1">
              <a:rPr lang="en-US" smtClean="0"/>
              <a:t>7/12/2026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BE9E14E-48C6-40D6-A6AD-97A72523ED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4">
                                            <p:graphicEl>
                                              <a:dgm id="{ABE9E14E-48C6-40D6-A6AD-97A72523ED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4">
                                            <p:graphicEl>
                                              <a:dgm id="{ABE9E14E-48C6-40D6-A6AD-97A72523ED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4">
                                            <p:graphicEl>
                                              <a:dgm id="{ABE9E14E-48C6-40D6-A6AD-97A72523ED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">
                                            <p:graphicEl>
                                              <a:dgm id="{ABE9E14E-48C6-40D6-A6AD-97A72523ED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BE9E14E-48C6-40D6-A6AD-97A72523ED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BE9E14E-48C6-40D6-A6AD-97A72523ED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1D25AD4-9EB6-481A-B561-336AADEDFA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4">
                                            <p:graphicEl>
                                              <a:dgm id="{31D25AD4-9EB6-481A-B561-336AADEDFAE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4">
                                            <p:graphicEl>
                                              <a:dgm id="{31D25AD4-9EB6-481A-B561-336AADEDFA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4">
                                            <p:graphicEl>
                                              <a:dgm id="{31D25AD4-9EB6-481A-B561-336AADEDFA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4">
                                            <p:graphicEl>
                                              <a:dgm id="{31D25AD4-9EB6-481A-B561-336AADEDFA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1D25AD4-9EB6-481A-B561-336AADEDFA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1D25AD4-9EB6-481A-B561-336AADEDFA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EF07DBB-EFD5-4131-9090-A8F8354429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4">
                                            <p:graphicEl>
                                              <a:dgm id="{3EF07DBB-EFD5-4131-9090-A8F8354429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4">
                                            <p:graphicEl>
                                              <a:dgm id="{3EF07DBB-EFD5-4131-9090-A8F8354429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4">
                                            <p:graphicEl>
                                              <a:dgm id="{3EF07DBB-EFD5-4131-9090-A8F8354429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4">
                                            <p:graphicEl>
                                              <a:dgm id="{3EF07DBB-EFD5-4131-9090-A8F8354429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EF07DBB-EFD5-4131-9090-A8F8354429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EF07DBB-EFD5-4131-9090-A8F8354429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533400"/>
            <a:ext cx="9144000" cy="685800"/>
          </a:xfrm>
        </p:spPr>
        <p:txBody>
          <a:bodyPr>
            <a:noAutofit/>
          </a:bodyPr>
          <a:lstStyle/>
          <a:p>
            <a:pPr algn="ctr"/>
            <a:r>
              <a:rPr lang="as-IN" sz="3600" dirty="0" smtClean="0"/>
              <a:t>ক্লাউড কম্পিউটিং কী?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81000" y="1935163"/>
            <a:ext cx="8458200" cy="1493837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as-IN" b="1" dirty="0" smtClean="0"/>
              <a:t>ক্লাউড কম্পিউটিং </a:t>
            </a:r>
            <a:r>
              <a:rPr lang="en-US" b="1" dirty="0" smtClean="0"/>
              <a:t>:</a:t>
            </a:r>
            <a:r>
              <a:rPr lang="as-IN" dirty="0" smtClean="0"/>
              <a:t> ক্লাউড কম্পিউটিং হলো এমন একটি প্রযুক্তি যার মাধ্যমে ইন্টারনেটের সাহায্যে দূরবর্তী (</a:t>
            </a:r>
            <a:r>
              <a:rPr lang="en-US" dirty="0" smtClean="0"/>
              <a:t>Remote) </a:t>
            </a:r>
            <a:r>
              <a:rPr lang="as-IN" dirty="0" smtClean="0"/>
              <a:t>সার্ভারে ডেটা সংরক্ষণ, সফটওয়্যার ব্যবহার এবং বিভিন্ন কম্পিউটিং সেবা গ্রহণ করা যায়।</a:t>
            </a:r>
            <a:endParaRPr lang="en-US" dirty="0" smtClean="0"/>
          </a:p>
          <a:p>
            <a:pPr algn="just"/>
            <a:endParaRPr lang="en-US" dirty="0" smtClean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71800" y="3733800"/>
            <a:ext cx="4267200" cy="1631216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r>
              <a:rPr lang="as-IN" sz="2000" b="1" dirty="0" smtClean="0"/>
              <a:t>মূল ধারণা</a:t>
            </a:r>
            <a:r>
              <a:rPr lang="en-US" sz="2000" b="1" dirty="0" smtClean="0"/>
              <a:t>:</a:t>
            </a:r>
            <a:endParaRPr lang="as-IN" sz="2000" b="1" dirty="0" smtClean="0"/>
          </a:p>
          <a:p>
            <a:pPr lvl="1"/>
            <a:r>
              <a:rPr lang="en-US" sz="2000" dirty="0" smtClean="0"/>
              <a:t>Internet </a:t>
            </a:r>
            <a:r>
              <a:rPr lang="as-IN" sz="2000" dirty="0" smtClean="0"/>
              <a:t>ভিত্তিক সেবা </a:t>
            </a:r>
            <a:endParaRPr lang="en-US" sz="2000" dirty="0" smtClean="0"/>
          </a:p>
          <a:p>
            <a:pPr lvl="1"/>
            <a:r>
              <a:rPr lang="en-US" sz="2000" dirty="0" smtClean="0"/>
              <a:t>Remote Server </a:t>
            </a:r>
          </a:p>
          <a:p>
            <a:pPr lvl="1"/>
            <a:r>
              <a:rPr lang="en-US" sz="2000" dirty="0" smtClean="0"/>
              <a:t>Data Storage </a:t>
            </a:r>
          </a:p>
          <a:p>
            <a:pPr lvl="1"/>
            <a:r>
              <a:rPr lang="en-US" sz="2000" dirty="0" smtClean="0"/>
              <a:t>On-demand Service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4652E-22FA-4295-82A9-D15AE5B06FC5}" type="datetime1">
              <a:rPr lang="en-US" smtClean="0"/>
              <a:t>7/12/2026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19912"/>
          </a:xfrm>
        </p:spPr>
        <p:txBody>
          <a:bodyPr>
            <a:noAutofit/>
          </a:bodyPr>
          <a:lstStyle/>
          <a:p>
            <a:pPr algn="ctr"/>
            <a:r>
              <a:rPr lang="as-IN" sz="4000" dirty="0" smtClean="0">
                <a:latin typeface="NikoshBAN" pitchFamily="2" charset="0"/>
                <a:cs typeface="NikoshBAN" pitchFamily="2" charset="0"/>
              </a:rPr>
              <a:t>ক্লাউড কম্পিউটিং কীভাবে কাজ করে?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as-IN" dirty="0" smtClean="0">
                <a:latin typeface="NikoshBAN" pitchFamily="2" charset="0"/>
                <a:cs typeface="NikoshBAN" pitchFamily="2" charset="0"/>
              </a:rPr>
              <a:t>ব্যবহারকারী ইন্টারনেটের মাধ্যমে অনুরোধ পাঠায়।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as-IN" dirty="0" smtClean="0">
                <a:latin typeface="NikoshBAN" pitchFamily="2" charset="0"/>
                <a:cs typeface="NikoshBAN" pitchFamily="2" charset="0"/>
              </a:rPr>
              <a:t>ক্লাউড সার্ভার অনুরোধ গ্রহণ করে।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as-IN" dirty="0" smtClean="0">
                <a:latin typeface="NikoshBAN" pitchFamily="2" charset="0"/>
                <a:cs typeface="NikoshBAN" pitchFamily="2" charset="0"/>
              </a:rPr>
              <a:t> প্রয়োজনীয় তথ্য বা সেবা প্রদান করে। 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as-IN" dirty="0" smtClean="0">
                <a:latin typeface="NikoshBAN" pitchFamily="2" charset="0"/>
                <a:cs typeface="NikoshBAN" pitchFamily="2" charset="0"/>
              </a:rPr>
              <a:t>ব্যবহারকারী যেকোনো স্থান থেকে তথ্য ব্যবহার করতে পারে।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AD448-43DC-4D08-846D-80039811126B}" type="datetime1">
              <a:rPr lang="en-US" smtClean="0"/>
              <a:t>7/12/2026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Example of Cloud Computing.pn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381000" y="914401"/>
            <a:ext cx="8382000" cy="5410200"/>
          </a:xfr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3753C-C778-4D45-B2BD-5BB7867F9915}" type="datetime1">
              <a:rPr lang="en-US" smtClean="0"/>
              <a:t>7/12/2026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2057400" y="1524000"/>
            <a:ext cx="5486400" cy="3733800"/>
          </a:xfrm>
          <a:prstGeom prst="cloudCallou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</a:rPr>
              <a:t>iCloud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কি</a:t>
            </a:r>
            <a:r>
              <a:rPr lang="en-US" sz="3200" dirty="0" smtClean="0">
                <a:solidFill>
                  <a:schemeClr val="tx1"/>
                </a:solidFill>
              </a:rPr>
              <a:t>?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C38CF-1E48-4402-9AD8-F0FBFB660D65}" type="datetime1">
              <a:rPr lang="en-US" smtClean="0"/>
              <a:t>7/12/2026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200</TotalTime>
  <Words>433</Words>
  <Application>Microsoft Office PowerPoint</Application>
  <PresentationFormat>On-screen Show (4:3)</PresentationFormat>
  <Paragraphs>117</Paragraphs>
  <Slides>18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Flow</vt:lpstr>
      <vt:lpstr>Slide 1</vt:lpstr>
      <vt:lpstr>Slide 2</vt:lpstr>
      <vt:lpstr>Slide 3</vt:lpstr>
      <vt:lpstr>শিখনফল</vt:lpstr>
      <vt:lpstr>পূর্বজ্ঞান যাচাই</vt:lpstr>
      <vt:lpstr>ক্লাউড কম্পিউটিং কী?</vt:lpstr>
      <vt:lpstr>ক্লাউড কম্পিউটিং কীভাবে কাজ করে?</vt:lpstr>
      <vt:lpstr>Slide 8</vt:lpstr>
      <vt:lpstr>Slide 9</vt:lpstr>
      <vt:lpstr>ক্লাউড কম্পিউটিং-এর সুবিধা</vt:lpstr>
      <vt:lpstr>বাস্তব জীবনে ব্যবহার</vt:lpstr>
      <vt:lpstr>Slide 12</vt:lpstr>
      <vt:lpstr>দলীয় কাজ—</vt:lpstr>
      <vt:lpstr>আজ আমরা যা শিখলাম</vt:lpstr>
      <vt:lpstr>মূল্যায়ন</vt:lpstr>
      <vt:lpstr>Slide 16</vt:lpstr>
      <vt:lpstr>Slide 17</vt:lpstr>
      <vt:lpstr>Slide 18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KwgDwb‡Kkb wm‡÷gm I †bUIqvwK©s  COMMUNICATION SYSTEM &amp; NETWORKING</dc:title>
  <dc:creator>ABDUS SALAM</dc:creator>
  <cp:lastModifiedBy>User</cp:lastModifiedBy>
  <cp:revision>76</cp:revision>
  <dcterms:created xsi:type="dcterms:W3CDTF">2006-08-16T00:00:00Z</dcterms:created>
  <dcterms:modified xsi:type="dcterms:W3CDTF">2026-07-12T02:04:02Z</dcterms:modified>
</cp:coreProperties>
</file>