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96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1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1000043007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100004299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281940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Horizontal Scroll 3"/>
          <p:cNvSpPr/>
          <p:nvPr/>
        </p:nvSpPr>
        <p:spPr>
          <a:xfrm>
            <a:off x="0" y="2438400"/>
            <a:ext cx="9144000" cy="5029200"/>
          </a:xfrm>
          <a:prstGeom prst="horizontalScroll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সার্ক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আঞ্চলিক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সংস্থা।সার্ক-এর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পূর্ণরূপ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হলো-দক্ষিণ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এশীয়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আঞ্চলিক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সহযোগিতা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সংস্থা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(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SAARC:South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Asian Association for Regional Cooperation)।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রাষ্ট্রপতি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জিয়াউর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রহমান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সার্ক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গঠনের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উদ্যোগ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গ্রহণ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3" name="Picture 2" descr="100004299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981200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" name="Horizontal Scroll 3"/>
          <p:cNvSpPr/>
          <p:nvPr/>
        </p:nvSpPr>
        <p:spPr>
          <a:xfrm>
            <a:off x="0" y="1143000"/>
            <a:ext cx="9144000" cy="6553200"/>
          </a:xfrm>
          <a:prstGeom prst="horizontalScroll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১৯৮৫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সালে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দক্ষিণ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এশিয়ার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৭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দেশ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এ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সংস্থা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গঠিত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হয়।সার্কের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সদর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দপ্তর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নেপালের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রাজধানী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কাঠমান্ডুতে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অবস্থিত।পরবর্তীকালে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আফগানিস্তান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সার্কের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সদস্যভুক্ত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হয়।বর্তমান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সার্কের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সদস্য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৮।দক্ষিণ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এশিয়া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বিশ্বের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জনবহুল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অঞ্চল।এ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অঞ্চলের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দেশগুলোর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আন্তঃসম্পর্ক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ক্ষেত্রে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সহযোগিতা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বৃদ্ধির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উদ্দেশ্যে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সার্ক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গঠিত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219200" y="0"/>
            <a:ext cx="6781800" cy="1200329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en-US" sz="7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নীরব</a:t>
            </a:r>
            <a:r>
              <a:rPr lang="en-US" sz="7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7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124.jpe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0" y="1371600"/>
            <a:ext cx="4495800" cy="5486400"/>
          </a:xfrm>
          <a:prstGeom prst="rect">
            <a:avLst/>
          </a:prstGeom>
          <a:ln w="127000" cap="rnd">
            <a:solidFill>
              <a:srgbClr val="00B05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 descr="1000042984.jpg"/>
          <p:cNvPicPr>
            <a:picLocks noChangeAspect="1"/>
          </p:cNvPicPr>
          <p:nvPr/>
        </p:nvPicPr>
        <p:blipFill>
          <a:blip r:embed="rId4">
            <a:lum bright="-20000"/>
          </a:blip>
          <a:stretch>
            <a:fillRect/>
          </a:stretch>
        </p:blipFill>
        <p:spPr>
          <a:xfrm>
            <a:off x="4572000" y="1394460"/>
            <a:ext cx="4572000" cy="54635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981200" y="0"/>
            <a:ext cx="5029200" cy="1200329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7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7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download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0"/>
            <a:ext cx="1905000" cy="1278602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Rounded Rectangle 4"/>
          <p:cNvSpPr/>
          <p:nvPr/>
        </p:nvSpPr>
        <p:spPr>
          <a:xfrm>
            <a:off x="228600" y="1371600"/>
            <a:ext cx="8610600" cy="1295400"/>
          </a:xfrm>
          <a:prstGeom prst="round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পাঠ্যাংশটুকু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দলে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পড়ে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‘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কাজ-ক’এর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নির্দেশনা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অনুযায়ী</a:t>
            </a:r>
            <a:endParaRPr lang="en-US" sz="4000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নির্ধারিত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ছকে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প্রশ্নগুলোর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লেখো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0" y="2057400"/>
            <a:ext cx="9372600" cy="5257800"/>
          </a:xfrm>
          <a:prstGeom prst="horizontalScroll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১।সার্কের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পূর্ণ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নামঃ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----------------------------------------------------।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২।প্রতিষ্ঠার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-------------------।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৩।সদস্য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দেশসমূহের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নামঃ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-------------------------------------------------------------------।</a:t>
            </a:r>
          </a:p>
          <a:p>
            <a:pPr algn="ctr"/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৪।সদর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দপ্তরঃ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--------------------------------------।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2800" y="2667000"/>
            <a:ext cx="541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দক্ষিণ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এশীয়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আঞ্চলিক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57600" y="3657600"/>
            <a:ext cx="335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১৯৮৫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সাল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24400" y="449580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বাংলাদেশ,ভারত,পাকিস্তান</a:t>
            </a:r>
            <a:r>
              <a:rPr lang="en-US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, 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5800" y="3352800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সহযোগিতা</a:t>
            </a:r>
            <a:r>
              <a:rPr lang="en-US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সংস্থা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3400" y="5105400"/>
            <a:ext cx="662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শ্রীলঙ্কা,মালদ্বীপ,নেপাল,ভুটান,আফগানিস্তা</a:t>
            </a:r>
            <a:r>
              <a:rPr lang="en-US" sz="3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95600" y="5715000"/>
            <a:ext cx="624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নেপালের</a:t>
            </a:r>
            <a:r>
              <a:rPr lang="en-US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রাজধানী</a:t>
            </a:r>
            <a:r>
              <a:rPr lang="en-US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কাঠমান্ডুতে</a:t>
            </a:r>
            <a:r>
              <a:rPr lang="en-US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অবস্থিত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800" decel="100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build="allAtOnce" animBg="1"/>
      <p:bldP spid="11" grpId="0"/>
      <p:bldP spid="12" grpId="0"/>
      <p:bldP spid="15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981200" y="0"/>
            <a:ext cx="5029200" cy="1200329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7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7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0"/>
            <a:ext cx="1143000" cy="12954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Rounded Rectangle 5"/>
          <p:cNvSpPr/>
          <p:nvPr/>
        </p:nvSpPr>
        <p:spPr>
          <a:xfrm>
            <a:off x="0" y="990600"/>
            <a:ext cx="9144000" cy="1828800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পাঠ্যাংশটুকু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পড়ে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নিচে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দেওয়া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শব্দগুলো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উপযুক্ত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শূন্যস্থানে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বসিয়ে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সার্কের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উদ্দেশ্য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সম্পর্কিত</a:t>
            </a:r>
            <a:endParaRPr lang="en-US" sz="40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বাক্যগুলো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করো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</p:txBody>
      </p:sp>
      <p:sp>
        <p:nvSpPr>
          <p:cNvPr id="7" name="Horizontal Scroll 6"/>
          <p:cNvSpPr/>
          <p:nvPr/>
        </p:nvSpPr>
        <p:spPr>
          <a:xfrm>
            <a:off x="0" y="2667000"/>
            <a:ext cx="9144000" cy="1905000"/>
          </a:xfrm>
          <a:prstGeom prst="horizontalScroll">
            <a:avLst/>
          </a:prstGeom>
          <a:blipFill>
            <a:blip r:embed="rId4"/>
            <a:tile tx="0" ty="0" sx="100000" sy="100000" flip="none" algn="tl"/>
          </a:blip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সামাজিক,প্রযুক্তিগত,আত্মনির্ভরশীল,জীবনযাত্রার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মান,সমস্যা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সমাধানে,হস্তক্ষেপ,কল্যাণ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4114800"/>
            <a:ext cx="9144000" cy="2743200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১।দক্ষিণ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এশিয়ার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জনগণের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------------------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উন্নয়ন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২।সদস্য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দেশগুলোর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জনগণের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----------------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সাধন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4495800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জীবনযাত্রার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মান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53000" y="5257800"/>
            <a:ext cx="228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কল্যাণ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0" y="381000"/>
            <a:ext cx="9144000" cy="6248400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৩।সদস্য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দেশগুলোর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অর্থনৈতিক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ও ------------------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অবস্থার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দ্রুত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উন্নয়ন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ঘটানো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৪।সদস্য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দেশগুলোকে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----------------------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সাহায্য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৫।সদস্য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দেশগুলোর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অপরের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-------------------------------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অবদান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রাখা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৬।সদস্য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দেশগুলোর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-------------------------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অপরের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সহযোগিতা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বৃদ্ধি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৭।অন্য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দেশের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অভ্যন্তরীণ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------------------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0" y="609600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সামাজিক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1752600"/>
            <a:ext cx="32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আত্মনির্ভরশীল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05600" y="2971800"/>
            <a:ext cx="190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সমস্যা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7000" y="3581400"/>
            <a:ext cx="160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সমাধানে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14800" y="4168914"/>
            <a:ext cx="297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প্রযুক্তিগত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10200" y="5410200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হস্তক্ষেপ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9" grpId="0"/>
      <p:bldP spid="10" grpId="0"/>
      <p:bldP spid="14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133600" y="0"/>
            <a:ext cx="4267200" cy="1107996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FFFF00"/>
                </a:solidFill>
              </a:rPr>
              <a:t>মূল্যায়ন</a:t>
            </a:r>
            <a:endParaRPr lang="en-US" sz="66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9200" y="1600200"/>
            <a:ext cx="6172200" cy="1015663"/>
          </a:xfrm>
          <a:prstGeom prst="rect">
            <a:avLst/>
          </a:prstGeom>
          <a:solidFill>
            <a:srgbClr val="00B0F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প্রশ্নগুলোর</a:t>
            </a:r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6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2971800"/>
            <a:ext cx="6705600" cy="769441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*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সার্কের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পূর্ণ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4267200"/>
            <a:ext cx="7162800" cy="76944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*</a:t>
            </a:r>
            <a:r>
              <a:rPr lang="en-US" sz="4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সার্ক</a:t>
            </a:r>
            <a:r>
              <a:rPr lang="en-US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গঠনের</a:t>
            </a:r>
            <a:r>
              <a:rPr lang="en-US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উদ্যোগ</a:t>
            </a:r>
            <a:r>
              <a:rPr lang="en-US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গ্রহণ</a:t>
            </a:r>
            <a:r>
              <a:rPr lang="en-US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?</a:t>
            </a:r>
            <a:endParaRPr lang="en-US" sz="4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5486400"/>
            <a:ext cx="7391400" cy="830997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*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বর্তমানে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সার্কের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সদস্য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8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33400" y="0"/>
            <a:ext cx="8153400" cy="1323439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নিরাময়মূলক</a:t>
            </a:r>
            <a:r>
              <a:rPr lang="en-US" sz="8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কার্যক্রম</a:t>
            </a:r>
            <a:r>
              <a:rPr lang="en-US" sz="8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8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2494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838200" y="1371600"/>
            <a:ext cx="7848600" cy="2743200"/>
          </a:xfrm>
          <a:prstGeom prst="ellipse">
            <a:avLst/>
          </a:prstGeom>
          <a:ln w="762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0" y="4038600"/>
            <a:ext cx="9144000" cy="2800767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যেসব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শিক্ষার্থী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SAARC-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বিষয়বস্তু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সঠিকভাবে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আয়ত্ত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পারেনি,তাদের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পতাকা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শনাক্তকরণ,পুনরায়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আলোচনা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অতিরিক্ত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অনুশীলনের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সহায়তা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33400" y="152400"/>
            <a:ext cx="8153400" cy="1323439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8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সারসংক্ষেপ</a:t>
            </a:r>
            <a:endParaRPr lang="en-US" sz="8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Vertical Scroll 3"/>
          <p:cNvSpPr/>
          <p:nvPr/>
        </p:nvSpPr>
        <p:spPr>
          <a:xfrm>
            <a:off x="0" y="1371600"/>
            <a:ext cx="9144000" cy="1524000"/>
          </a:xfrm>
          <a:prstGeom prst="verticalScroll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শিখলাম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0" y="2438400"/>
            <a:ext cx="9144000" cy="4953000"/>
          </a:xfrm>
          <a:prstGeom prst="horizontalScroll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“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আঞ্চলিক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সংস্থা-সার্ক”এবং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উদ্দেশ্যসমূহ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জেনেছি।সার্ক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দক্ষিণ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এশিয়ার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দেশগুলোর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আঞ্চলিক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সহযোগিতা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সংস্থা।সার্কের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উদ্দেশ্য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সদস্য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দেশগুলোর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বন্ধুত্ব,শান্তি,অর্থনৈতিক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</a:t>
            </a:r>
            <a:r>
              <a:rPr lang="en-US" sz="3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ন্নয়ন</a:t>
            </a:r>
            <a:r>
              <a:rPr lang="en-US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পারস্পরিক</a:t>
            </a:r>
            <a:r>
              <a:rPr lang="en-US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সহযোগিতা</a:t>
            </a:r>
            <a:r>
              <a:rPr lang="en-US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বৃদ্ধি</a:t>
            </a:r>
            <a:r>
              <a:rPr lang="en-US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057400" y="0"/>
            <a:ext cx="49530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6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download 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447800"/>
            <a:ext cx="5638800" cy="2590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Horizontal Scroll 4"/>
          <p:cNvSpPr/>
          <p:nvPr/>
        </p:nvSpPr>
        <p:spPr>
          <a:xfrm>
            <a:off x="381000" y="3962400"/>
            <a:ext cx="8763000" cy="2895600"/>
          </a:xfrm>
          <a:prstGeom prst="horizontalScroll">
            <a:avLst/>
          </a:prstGeom>
          <a:solidFill>
            <a:srgbClr val="0070C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সার্কের</a:t>
            </a:r>
            <a:r>
              <a:rPr lang="en-US" sz="48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পূর্ণরূপ</a:t>
            </a:r>
            <a:r>
              <a:rPr lang="en-US" sz="48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সহ</a:t>
            </a:r>
            <a:r>
              <a:rPr lang="en-US" sz="48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48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সদস্য</a:t>
            </a:r>
            <a:r>
              <a:rPr lang="en-US" sz="48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দেশগুলোর</a:t>
            </a:r>
            <a:r>
              <a:rPr lang="en-US" sz="48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8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48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48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10000430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3" name="Picture 2" descr="10000430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46404"/>
            <a:ext cx="9144000" cy="4965192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3" name="Rounded Rectangle 2"/>
          <p:cNvSpPr/>
          <p:nvPr/>
        </p:nvSpPr>
        <p:spPr>
          <a:xfrm>
            <a:off x="1752600" y="0"/>
            <a:ext cx="5410200" cy="1600200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7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667000"/>
            <a:ext cx="3657600" cy="2585323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শ্রেণি-৫ম</a:t>
            </a:r>
          </a:p>
          <a:p>
            <a:r>
              <a:rPr lang="en-US" sz="5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বিষয়-বাংলাদেশ</a:t>
            </a:r>
            <a:r>
              <a:rPr lang="en-US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5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বিশ্বপরিচয়</a:t>
            </a:r>
            <a:endParaRPr lang="en-US" sz="54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67200" y="2590800"/>
            <a:ext cx="4876800" cy="4154984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অধ্যায়-৮(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আঞ্চলিক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আন্তর্জাতিক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সংস্থা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পাঠ-৫১(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আঞ্চলিক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সংস্থাঃসার্ক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পাঠ্যপুস্তকের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নম্বর-৮৭ ও ৮৮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images (9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1600200"/>
            <a:ext cx="381000" cy="5257800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981200" y="228600"/>
            <a:ext cx="5105400" cy="92333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rgbClr val="C00000"/>
                </a:solidFill>
                <a:latin typeface="NikoshBAN"/>
              </a:rPr>
              <a:t>শিখনফল</a:t>
            </a:r>
            <a:endParaRPr lang="en-US" sz="5400" dirty="0">
              <a:solidFill>
                <a:srgbClr val="C00000"/>
              </a:solidFill>
              <a:latin typeface="NikoshB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752600"/>
            <a:ext cx="6934200" cy="1015663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60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0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60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শিক্ষার্থী</a:t>
            </a:r>
            <a:r>
              <a:rPr lang="en-US" sz="5400" dirty="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রা</a:t>
            </a:r>
            <a:r>
              <a:rPr lang="en-US" sz="5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5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609600" y="2514600"/>
            <a:ext cx="7924800" cy="4648200"/>
          </a:xfrm>
          <a:prstGeom prst="horizontalScroll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৪.২.১আঞ্চলিক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সহযোগিতায়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সার্কের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ভূমিকা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৪.২.৪সার্ক,ওআইসি ও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জাতিসংঘের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ধারণা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বিশ্ব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নাগরিক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হওয়ার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প্রস্তুতি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গ্রহণ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286000" y="0"/>
            <a:ext cx="47244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পূর্বজ্ঞান</a:t>
            </a:r>
            <a:r>
              <a:rPr lang="en-US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যাচাই</a:t>
            </a:r>
            <a:endParaRPr lang="en-US" sz="6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29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590800"/>
            <a:ext cx="4343400" cy="29718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pic>
        <p:nvPicPr>
          <p:cNvPr id="5" name="Picture 4" descr="100004299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00600" y="2590800"/>
            <a:ext cx="4343400" cy="28956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sp>
        <p:nvSpPr>
          <p:cNvPr id="12" name="Horizontal Scroll 11"/>
          <p:cNvSpPr/>
          <p:nvPr/>
        </p:nvSpPr>
        <p:spPr>
          <a:xfrm>
            <a:off x="381000" y="762000"/>
            <a:ext cx="8305800" cy="1905000"/>
          </a:xfrm>
          <a:prstGeom prst="horizontalScroll">
            <a:avLst/>
          </a:prstGeom>
          <a:solidFill>
            <a:srgbClr val="0070C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*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প্রদর্শিত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পতাকাগুলো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বলো,কোনটি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দেশের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পতাকা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4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1000" y="5791200"/>
            <a:ext cx="35052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বাংলাদেশ</a:t>
            </a:r>
            <a:endParaRPr lang="en-US" sz="6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29200" y="5715000"/>
            <a:ext cx="3505200" cy="1200329"/>
          </a:xfrm>
          <a:prstGeom prst="rect">
            <a:avLst/>
          </a:prstGeom>
          <a:solidFill>
            <a:srgbClr val="00B0F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ভারত</a:t>
            </a:r>
            <a:endParaRPr lang="en-US" sz="7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 descr="10000429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343400" cy="22860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pic>
        <p:nvPicPr>
          <p:cNvPr id="4" name="Picture 3" descr="10000429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8200" y="0"/>
            <a:ext cx="4237383" cy="22860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029200" y="2438400"/>
            <a:ext cx="35052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শ্রীলঙ্কা</a:t>
            </a:r>
            <a:endParaRPr lang="en-US" sz="6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2438400"/>
            <a:ext cx="3505200" cy="1107996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পাকিস্তান</a:t>
            </a:r>
            <a:endParaRPr lang="en-US" sz="6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100004298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733800"/>
            <a:ext cx="4267200" cy="2061464"/>
          </a:xfrm>
          <a:prstGeom prst="rect">
            <a:avLst/>
          </a:prstGeom>
          <a:solidFill>
            <a:srgbClr val="00B050"/>
          </a:solidFill>
          <a:ln w="76200">
            <a:solidFill>
              <a:srgbClr val="00B050"/>
            </a:solidFill>
          </a:ln>
        </p:spPr>
      </p:pic>
      <p:pic>
        <p:nvPicPr>
          <p:cNvPr id="8" name="Picture 7" descr="100004299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29200" y="3733800"/>
            <a:ext cx="4114800" cy="21336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228600" y="5750004"/>
            <a:ext cx="3505200" cy="1107996"/>
          </a:xfrm>
          <a:prstGeom prst="rect">
            <a:avLst/>
          </a:prstGeom>
          <a:solidFill>
            <a:srgbClr val="FFC000"/>
          </a:solidFill>
          <a:ln w="762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মালদ্বীপ</a:t>
            </a:r>
            <a:endParaRPr lang="en-US" sz="6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5000" y="5902404"/>
            <a:ext cx="2971800" cy="1107996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নেপাল</a:t>
            </a:r>
            <a:endParaRPr lang="en-US" sz="66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5" name="Picture 4" descr="100004298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447800"/>
            <a:ext cx="4343400" cy="31242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pic>
        <p:nvPicPr>
          <p:cNvPr id="6" name="Picture 5" descr="100004298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24400" y="1447800"/>
            <a:ext cx="4419600" cy="31242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0" y="5105400"/>
            <a:ext cx="35052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ভুটান</a:t>
            </a:r>
            <a:endParaRPr lang="en-US" sz="6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81600" y="4994196"/>
            <a:ext cx="3505200" cy="1107996"/>
          </a:xfrm>
          <a:prstGeom prst="rect">
            <a:avLst/>
          </a:prstGeom>
          <a:solidFill>
            <a:srgbClr val="FFC000"/>
          </a:solidFill>
          <a:ln w="762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আফগানিস্তান</a:t>
            </a:r>
            <a:endParaRPr lang="en-US" sz="6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3" name="Picture 2" descr="100004299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228600"/>
            <a:ext cx="4695444" cy="3352800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sp>
        <p:nvSpPr>
          <p:cNvPr id="4" name="Horizontal Scroll 3"/>
          <p:cNvSpPr/>
          <p:nvPr/>
        </p:nvSpPr>
        <p:spPr>
          <a:xfrm>
            <a:off x="381000" y="3352800"/>
            <a:ext cx="8305800" cy="3657600"/>
          </a:xfrm>
          <a:prstGeom prst="horizontalScroll">
            <a:avLst/>
          </a:prstGeom>
          <a:solidFill>
            <a:srgbClr val="0070C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7400" y="3810000"/>
            <a:ext cx="5638800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পাচ্ছ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7400" y="4648200"/>
            <a:ext cx="5791200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লোগোটির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নিচে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লেখা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5486400"/>
            <a:ext cx="8001000" cy="1323439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-SAARC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শব্দটি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আগে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কখনও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শুনেছ?কোথায়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শুনেছ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3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133600" y="0"/>
            <a:ext cx="4724400" cy="1200329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7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72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1000042996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838200" y="1524000"/>
            <a:ext cx="7620000" cy="3505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Oval 5"/>
          <p:cNvSpPr/>
          <p:nvPr/>
        </p:nvSpPr>
        <p:spPr>
          <a:xfrm>
            <a:off x="0" y="5105400"/>
            <a:ext cx="8686800" cy="1752600"/>
          </a:xfrm>
          <a:prstGeom prst="ellipse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“</a:t>
            </a:r>
            <a:r>
              <a:rPr lang="en-US" sz="5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আঞ্চলিক</a:t>
            </a:r>
            <a:r>
              <a:rPr lang="en-US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সংস্থাঃসার্ক</a:t>
            </a:r>
            <a:r>
              <a:rPr lang="en-US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”</a:t>
            </a:r>
            <a:endParaRPr lang="en-US" sz="54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443</Words>
  <Application>Microsoft Office PowerPoint</Application>
  <PresentationFormat>On-screen Show (4:3)</PresentationFormat>
  <Paragraphs>72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MAKSUDA</dc:creator>
  <cp:lastModifiedBy>MAKSUDA</cp:lastModifiedBy>
  <cp:revision>150</cp:revision>
  <dcterms:created xsi:type="dcterms:W3CDTF">2006-08-16T00:00:00Z</dcterms:created>
  <dcterms:modified xsi:type="dcterms:W3CDTF">2026-07-12T15:03:12Z</dcterms:modified>
</cp:coreProperties>
</file>