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317" r:id="rId3"/>
    <p:sldId id="259" r:id="rId4"/>
    <p:sldId id="265" r:id="rId5"/>
    <p:sldId id="270" r:id="rId6"/>
    <p:sldId id="273" r:id="rId7"/>
    <p:sldId id="320" r:id="rId9"/>
    <p:sldId id="324" r:id="rId10"/>
    <p:sldId id="329" r:id="rId11"/>
    <p:sldId id="326" r:id="rId12"/>
    <p:sldId id="308" r:id="rId13"/>
    <p:sldId id="304" r:id="rId14"/>
    <p:sldId id="33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9" userDrawn="1">
          <p15:clr>
            <a:srgbClr val="A4A3A4"/>
          </p15:clr>
        </p15:guide>
        <p15:guide id="2" pos="38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3" d="100"/>
          <a:sy n="83" d="100"/>
        </p:scale>
        <p:origin x="-1426" y="-77"/>
      </p:cViewPr>
      <p:guideLst>
        <p:guide orient="horz" pos="2139"/>
        <p:guide pos="383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A6470E-B3B9-49E0-9229-8B89249B0FB8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481B0-E202-407E-B2D9-3AEB6273B52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481B0-E202-407E-B2D9-3AEB6273B52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rcRect b="3795"/>
          <a:stretch>
            <a:fillRect/>
          </a:stretch>
        </p:blipFill>
        <p:spPr>
          <a:xfrm>
            <a:off x="0" y="260350"/>
            <a:ext cx="12192000" cy="6597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620713"/>
            <a:ext cx="10943167" cy="10826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1843088"/>
            <a:ext cx="10949517" cy="98107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96000" y="394405"/>
            <a:ext cx="10800000" cy="792000"/>
          </a:xfrm>
        </p:spPr>
        <p:txBody>
          <a:bodyPr/>
          <a:lstStyle>
            <a:lvl1pPr algn="ctr"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2.jpe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667000" y="1828800"/>
            <a:ext cx="6858000" cy="21336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আলোচনার বিষয় </a:t>
            </a:r>
            <a:b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সুশাসনের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b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Characteristies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of good governance 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2516"/>
            <a:ext cx="12268200" cy="6835484"/>
          </a:xfrm>
          <a:prstGeom prst="rect">
            <a:avLst/>
          </a:prstGeom>
        </p:spPr>
      </p:pic>
      <p:sp>
        <p:nvSpPr>
          <p:cNvPr id="4" name="Star: 5 Points 3"/>
          <p:cNvSpPr/>
          <p:nvPr/>
        </p:nvSpPr>
        <p:spPr>
          <a:xfrm>
            <a:off x="1905000" y="4495800"/>
            <a:ext cx="304800" cy="3048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0" y="1447800"/>
            <a:ext cx="2713038" cy="44196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447800" y="2095500"/>
            <a:ext cx="3276600" cy="16002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524000" y="2388559"/>
            <a:ext cx="327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দ্বাদশ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শ্রেণী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পৌরনীতি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সুশাসন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২য়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পত্র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6466"/>
    </mc:Choice>
    <mc:Fallback>
      <p:transition advTm="46466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53000" y="152400"/>
            <a:ext cx="1626870" cy="15684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1828800"/>
            <a:ext cx="9347200" cy="4071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4265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sz="360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ইংরেজি ভাষা ও পাশ্চাত্য জ্ঞান-বিজ্ঞান শিক্ষাকে নাজায়েজ ঘোষণা করে</a:t>
            </a:r>
            <a:r>
              <a:rPr lang="en-US" sz="360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কারা ?</a:t>
            </a:r>
            <a:endParaRPr lang="en-US" sz="3600">
              <a:solidFill>
                <a:srgbClr val="242200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  <a:sym typeface="+mn-ea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600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কত </a:t>
            </a:r>
            <a:r>
              <a:rPr sz="3600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সালে 'মোহামেডান লিটারেরি সোসাইটি' প্রতিষ্ঠা করেন</a:t>
            </a:r>
            <a:r>
              <a:rPr lang="en-US" sz="3600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?</a:t>
            </a:r>
            <a:endParaRPr lang="en-US" sz="3600"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  <a:sym typeface="+mn-ea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600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</a:t>
            </a:r>
            <a:r>
              <a:rPr sz="3600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মেধাবী মুসলিম ছাত্রদের মধ্যে </a:t>
            </a:r>
            <a:r>
              <a:rPr lang="en-US" sz="3600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অর্থ </a:t>
            </a:r>
            <a:r>
              <a:rPr sz="3600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প্রদান </a:t>
            </a:r>
            <a:r>
              <a:rPr lang="en-US" sz="3600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করে কোন ফান্ড হতে ?</a:t>
            </a:r>
            <a:endParaRPr lang="en-US" sz="3600"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  <a:sym typeface="+mn-ea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600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কোন</a:t>
            </a:r>
            <a:r>
              <a:rPr sz="3600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বিশ্ববিদ্যালয়ে তাঁর নামে একটি ছাত্রাবাসের নামকরণ করা হয় </a:t>
            </a:r>
            <a:r>
              <a:rPr lang="en-US" sz="3600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?</a:t>
            </a:r>
            <a:endParaRPr lang="en-US" sz="3600">
              <a:solidFill>
                <a:srgbClr val="242200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  <a:sym typeface="+mn-ea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371600"/>
            <a:ext cx="10972800" cy="58261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>
                <a:latin typeface="Siyam Rupali" panose="02000500000000020004" pitchFamily="2" charset="0"/>
                <a:cs typeface="Siyam Rupali" panose="02000500000000020004" pitchFamily="2" charset="0"/>
                <a:sym typeface="+mn-ea"/>
              </a:rPr>
              <a:t>বাড়ির কাজ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406400" y="2514600"/>
            <a:ext cx="11338560" cy="2535936"/>
          </a:xfrm>
        </p:spPr>
        <p:txBody>
          <a:bodyPr/>
          <a:lstStyle/>
          <a:p>
            <a:pPr marL="624205" indent="-514350" algn="ctr">
              <a:buNone/>
            </a:pPr>
            <a:r>
              <a:rPr sz="3600" b="1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বাংলার সৈয়দ আহমদ</a:t>
            </a:r>
            <a:r>
              <a:rPr lang="en-US" alt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হিসেবে তাকে মূল্যায়ন কর ।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48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</a:t>
            </a:r>
            <a:endParaRPr lang="en-US" sz="48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67000" y="457200"/>
            <a:ext cx="6145481" cy="1484415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শুভকামনা সবার জন্য </a:t>
            </a:r>
            <a:endParaRPr lang="en-US" sz="8000" dirty="0">
              <a:solidFill>
                <a:schemeClr val="accent6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81400" y="1905000"/>
            <a:ext cx="4572000" cy="38823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-228600"/>
            <a:ext cx="10363200" cy="15240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5335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br>
              <a:rPr lang="en-US" sz="5335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5335" dirty="0">
                <a:latin typeface="NikoshBAN" panose="02000000000000000000" pitchFamily="2" charset="0"/>
                <a:cs typeface="NikoshBAN" panose="02000000000000000000" pitchFamily="2" charset="0"/>
              </a:rPr>
              <a:t>দ্বিতীয় পত্র-অধ্যায় -৩ (রাজনৈতিক ব্যক্তিত্ব) </a:t>
            </a:r>
            <a:r>
              <a:rPr lang="en-US" sz="4265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Siyam Rupali" panose="02000500000000020004" pitchFamily="2" charset="0"/>
                <a:cs typeface="Siyam Rupali" panose="02000500000000020004" pitchFamily="2" charset="0"/>
              </a:rPr>
              <a:t>   </a:t>
            </a:r>
            <a:endParaRPr lang="en-US" sz="3735" dirty="0">
              <a:solidFill>
                <a:srgbClr val="002060"/>
              </a:solidFill>
              <a:latin typeface="Siyam Rupali" panose="02000500000000020004" pitchFamily="2" charset="0"/>
              <a:cs typeface="Siyam Rupali" panose="02000500000000020004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2209800"/>
            <a:ext cx="10769600" cy="2641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পাঠ </a:t>
            </a:r>
            <a:endParaRPr lang="en-US" sz="4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buNone/>
            </a:pPr>
            <a:r>
              <a:rPr lang="en-US" alt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নবাব</a:t>
            </a:r>
            <a:r>
              <a:rPr lang="en-US" alt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আব্দুল</a:t>
            </a:r>
            <a:r>
              <a:rPr lang="en-US" alt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লতিফ</a:t>
            </a:r>
            <a:endParaRPr lang="en-US" alt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-211"/>
            <a:ext cx="8229600" cy="1524000"/>
          </a:xfrm>
        </p:spPr>
        <p:txBody>
          <a:bodyPr>
            <a:normAutofit fontScale="90000"/>
          </a:bodyPr>
          <a:lstStyle/>
          <a:p>
            <a:pPr algn="ctr"/>
            <a:b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iyam Rupali" panose="02000500000000020004" pitchFamily="2" charset="0"/>
                <a:cs typeface="Siyam Rupali" panose="02000500000000020004" pitchFamily="2" charset="0"/>
              </a:rPr>
            </a:br>
            <a:b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iyam Rupali" panose="02000500000000020004" pitchFamily="2" charset="0"/>
                <a:cs typeface="Siyam Rupali" panose="02000500000000020004" pitchFamily="2" charset="0"/>
              </a:rPr>
            </a:b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iyam Rupali" panose="02000500000000020004" pitchFamily="2" charset="0"/>
                <a:cs typeface="Siyam Rupali" panose="02000500000000020004" pitchFamily="2" charset="0"/>
              </a:rPr>
              <a:t>নিচের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iyam Rupali" panose="02000500000000020004" pitchFamily="2" charset="0"/>
                <a:cs typeface="Siyam Rupali" panose="02000500000000020004" pitchFamily="2" charset="0"/>
              </a:rPr>
              <a:t>  ছ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iyam Rupali" panose="02000500000000020004" pitchFamily="2" charset="0"/>
                <a:cs typeface="Siyam Rupali" panose="02000500000000020004" pitchFamily="2" charset="0"/>
              </a:rPr>
              <a:t>বিটি  লক্ষ্য করি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iyam Rupali" panose="02000500000000020004" pitchFamily="2" charset="0"/>
                <a:cs typeface="Siyam Rupali" panose="02000500000000020004" pitchFamily="2" charset="0"/>
              </a:rPr>
              <a:t> </a:t>
            </a:r>
            <a:b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iyam Rupali" panose="02000500000000020004" pitchFamily="2" charset="0"/>
                <a:cs typeface="Siyam Rupali" panose="02000500000000020004" pitchFamily="2" charset="0"/>
              </a:rPr>
            </a:br>
            <a:endParaRPr lang="en-US" dirty="0">
              <a:latin typeface="Siyam Rupali" panose="02000500000000020004" pitchFamily="2" charset="0"/>
              <a:cs typeface="Siyam Rupali" panose="02000500000000020004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4450" y="5257588"/>
            <a:ext cx="46736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3735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altLang="en-US" sz="3735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নবাব আব্দুল লতিফ</a:t>
            </a:r>
            <a:endParaRPr lang="en-US" sz="3735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nobab abdul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46270" y="1524000"/>
            <a:ext cx="3489325" cy="34893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5200" y="-456565"/>
            <a:ext cx="4470400" cy="1524000"/>
          </a:xfrm>
        </p:spPr>
        <p:txBody>
          <a:bodyPr/>
          <a:lstStyle/>
          <a:p>
            <a:pPr algn="ctr"/>
            <a: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  <a:t>   </a:t>
            </a:r>
            <a:b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</a:br>
            <a:b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</a:br>
            <a:b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</a:br>
            <a:b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</a:br>
            <a:b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</a:b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শিখন ফল 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16000" y="2108200"/>
            <a:ext cx="10261600" cy="27025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4265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35" dirty="0">
                <a:latin typeface="NikoshBAN" panose="02000000000000000000" pitchFamily="2" charset="0"/>
                <a:cs typeface="NikoshBAN" panose="02000000000000000000" pitchFamily="2" charset="0"/>
              </a:rPr>
              <a:t>         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নবাব আব্দুল লতিফের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রাজনৈতিক জীবন বর্ণনা করতে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পারবে।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           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           </a:t>
            </a:r>
            <a:endParaRPr lang="en-US" sz="3200" dirty="0">
              <a:latin typeface="Siyam Rupali" panose="02000500000000020004" pitchFamily="2" charset="0"/>
              <a:cs typeface="Siyam Rupali" panose="02000500000000020004" pitchFamily="2" charset="0"/>
            </a:endParaRPr>
          </a:p>
          <a:p>
            <a:pPr>
              <a:buNone/>
            </a:pPr>
            <a:endParaRPr lang="en-US" sz="3200" dirty="0">
              <a:latin typeface="Siyam Rupali" panose="02000500000000020004" pitchFamily="2" charset="0"/>
              <a:cs typeface="Siyam Rupali" panose="02000500000000020004" pitchFamily="2" charset="0"/>
            </a:endParaRPr>
          </a:p>
          <a:p>
            <a:pPr>
              <a:buNone/>
            </a:pPr>
            <a:endParaRPr lang="en-US" sz="3200" dirty="0">
              <a:latin typeface="Siyam Rupali" panose="02000500000000020004" pitchFamily="2" charset="0"/>
              <a:cs typeface="Siyam Rupali" panose="02000500000000020004" pitchFamily="2" charset="0"/>
            </a:endParaRPr>
          </a:p>
          <a:p>
            <a:endParaRPr lang="en-US" dirty="0">
              <a:latin typeface="Siyam Rupali" panose="02000500000000020004" pitchFamily="2" charset="0"/>
              <a:cs typeface="Siyam Rupali" panose="02000500000000020004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762000" y="1676400"/>
            <a:ext cx="6700520" cy="5486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735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altLang="en-US" sz="3735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নবাব আব্দুল লতিফ</a:t>
            </a:r>
            <a:r>
              <a:rPr lang="en-US" sz="3735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ছিলেন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উনবিংশ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শতাব্দীর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বাংলার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একজন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বিশিষ্ট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শিক্ষাবিদ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সমাজ সংস্কারক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মুসলিম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সমাজের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নবজাগরণের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অন্যতম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অগ্রদূত।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আধুনিক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ইংরেজি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শিক্ষার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প্রসারে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তাঁর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অবদান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ইতিহাসে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বিশেষভাবে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স্মরণীয়।</a:t>
            </a:r>
            <a:endParaRPr lang="en-US" alt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nawab-abdul-latif-06247246-f3d1-4ed2-a19d-927110c0268-resize-7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82000" y="1219200"/>
            <a:ext cx="2578100" cy="324993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996950" y="12452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/>
          </a:p>
        </p:txBody>
      </p:sp>
      <p:sp>
        <p:nvSpPr>
          <p:cNvPr id="2" name="Text Box 1"/>
          <p:cNvSpPr txBox="1"/>
          <p:nvPr/>
        </p:nvSpPr>
        <p:spPr>
          <a:xfrm>
            <a:off x="7848600" y="510540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en-US" sz="2800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নবাব আব্দুল লতিফ</a:t>
            </a:r>
            <a:endParaRPr lang="en-US" sz="280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962025" y="520065"/>
            <a:ext cx="10593070" cy="5700395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base">
              <a:spcBef>
                <a:spcPct val="0"/>
              </a:spcBef>
              <a:spcAft>
                <a:spcPts val="500"/>
              </a:spcAft>
            </a:pPr>
            <a:r>
              <a:rPr sz="3200" b="1" i="0">
                <a:solidFill>
                  <a:srgbClr val="272400"/>
                </a:solidFill>
                <a:latin typeface="NikoshBAN" panose="02000000000000000000" pitchFamily="2" charset="0"/>
                <a:ea typeface="Times New Roman" panose="02020603050405020304"/>
                <a:cs typeface="NikoshBAN" panose="02000000000000000000" pitchFamily="2" charset="0"/>
              </a:rPr>
              <a:t>সমাজ সংস্কার এবং শিক্ষা বিস্তারে অবদান (Contribution towards Social Reform and spread of Education) : </a:t>
            </a:r>
            <a:endParaRPr sz="3200" b="1" i="0">
              <a:solidFill>
                <a:srgbClr val="272400"/>
              </a:solidFill>
              <a:latin typeface="NikoshBAN" panose="02000000000000000000" pitchFamily="2" charset="0"/>
              <a:ea typeface="Times New Roman" panose="02020603050405020304"/>
              <a:cs typeface="NikoshBAN" panose="02000000000000000000" pitchFamily="2" charset="0"/>
            </a:endParaRPr>
          </a:p>
          <a:p>
            <a:pPr algn="just" fontAlgn="base">
              <a:spcBef>
                <a:spcPct val="0"/>
              </a:spcBef>
              <a:spcAft>
                <a:spcPts val="500"/>
              </a:spcAft>
            </a:pPr>
            <a:endParaRPr sz="3200" b="1" i="0">
              <a:solidFill>
                <a:srgbClr val="272400"/>
              </a:solidFill>
              <a:latin typeface="NikoshBAN" panose="02000000000000000000" pitchFamily="2" charset="0"/>
              <a:ea typeface="Times New Roman" panose="02020603050405020304"/>
              <a:cs typeface="NikoshBAN" panose="02000000000000000000" pitchFamily="2" charset="0"/>
            </a:endParaRPr>
          </a:p>
          <a:p>
            <a:pPr algn="just" fontAlgn="base">
              <a:spcBef>
                <a:spcPct val="0"/>
              </a:spcBef>
              <a:spcAft>
                <a:spcPts val="500"/>
              </a:spcAft>
            </a:pPr>
            <a:r>
              <a:rPr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১. </a:t>
            </a:r>
            <a:r>
              <a:rPr sz="3200" b="1" i="0" u="sng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ইংরেজি ভাষা তথা আধুনিক শিক্ষা গ্রহণে মুসলমানদেরকে উদ্বুদ্ধকরণ</a:t>
            </a:r>
            <a:r>
              <a:rPr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: ইংরেজ শাসকগোষ্ঠী ঊনবিংশ শতাব্দীর মাঝামাঝি ফার্সির পরিবর্তে ইংরেজিকে রাষ্ট্রভাষা হিসেবে চালু করলে মুসলমানদের বিপর্যয় চূড়ান্ত পর্যায়ে নেমে আসে। গোঁড়া ও কুসংস্কারাচ্ছন্ন এক শ্রেণির ধর্মীয় নেতা ইংরেজি ভাষা ও পাশ্চাত্য জ্ঞান-বিজ্ঞান শিক্ষাকে নাজায়েজ ঘোষণা করে। নবাব আব্দুল লতিফ নিজেই ইংরেজি, আরবি প্রভৃতি ভাষায় 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সুশিক্ষিত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হয়ে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স্বজাতিকে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ইংরেজি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তথা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আধুনিক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শিক্ষায়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উদ্বুদ্ধ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করতে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সচেষ্ট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হন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</a:t>
            </a:r>
            <a:r>
              <a:rPr lang="en-US" altLang="en-US" sz="3200" b="0" i="0">
                <a:solidFill>
                  <a:srgbClr val="242200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।</a:t>
            </a:r>
            <a:endParaRPr lang="en-US" altLang="en-US" sz="3200" b="0" i="0">
              <a:solidFill>
                <a:srgbClr val="242200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</a:endParaRPr>
          </a:p>
          <a:p>
            <a:pPr algn="just" fontAlgn="base">
              <a:spcBef>
                <a:spcPct val="0"/>
              </a:spcBef>
              <a:spcAft>
                <a:spcPts val="500"/>
              </a:spcAft>
            </a:pPr>
            <a:endParaRPr lang="en-US" altLang="en-US" sz="3200" b="0" i="0">
              <a:solidFill>
                <a:srgbClr val="242200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1219200" y="914400"/>
            <a:ext cx="10208260" cy="4651375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base">
              <a:spcBef>
                <a:spcPct val="0"/>
              </a:spcBef>
              <a:spcAft>
                <a:spcPts val="500"/>
              </a:spcAft>
            </a:pPr>
            <a:r>
              <a:rPr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২. </a:t>
            </a:r>
            <a:r>
              <a:rPr sz="3600" b="0" i="0" u="sng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মোহামেডান লিটারেরি সোসাইটি </a:t>
            </a:r>
            <a:r>
              <a:rPr lang="en-US" sz="3600" b="0" i="0" u="sng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প্রতিষ্ঠা</a:t>
            </a:r>
            <a:r>
              <a:rPr sz="3600" b="0" i="0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:</a:t>
            </a:r>
            <a:r>
              <a:rPr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১৮৬৩ সালে 'মোহামেডান লিটারেরি সোসাইটি' প্রতিষ্ঠা করেন। মোহামেডান লিটারেরি সোসাইটি বা 'মুসলিম সাহিত্য সমাজ' বাংলার মুসলমান জনগণের মধ্যে শিক্ষা বিস্তারে ব্যাপক ভূমিকা</a:t>
            </a:r>
            <a:r>
              <a:rPr lang="en-US"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</a:t>
            </a:r>
            <a:r>
              <a:rPr sz="3600" b="0" i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/>
                <a:cs typeface="NikoshBAN" panose="02000000000000000000" pitchFamily="2" charset="0"/>
              </a:rPr>
              <a:t>পালন করে</a:t>
            </a:r>
            <a:r>
              <a:rPr lang="en-US" sz="3600" b="0" i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/>
                <a:cs typeface="NikoshBAN" panose="02000000000000000000" pitchFamily="2" charset="0"/>
              </a:rPr>
              <a:t> </a:t>
            </a:r>
            <a:r>
              <a:rPr sz="3600" b="0" i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/>
                <a:cs typeface="NikoshBAN" panose="02000000000000000000" pitchFamily="2" charset="0"/>
              </a:rPr>
              <a:t>।</a:t>
            </a:r>
            <a:r>
              <a:rPr lang="en-US" sz="3600" b="0" i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/>
                <a:cs typeface="NikoshBAN" panose="02000000000000000000" pitchFamily="2" charset="0"/>
              </a:rPr>
              <a:t> </a:t>
            </a:r>
            <a:endParaRPr sz="3600" b="0" i="0">
              <a:solidFill>
                <a:schemeClr val="tx1"/>
              </a:solidFill>
              <a:latin typeface="NikoshBAN" panose="02000000000000000000" pitchFamily="2" charset="0"/>
              <a:ea typeface="Times New Roman" panose="02020603050405020304"/>
              <a:cs typeface="NikoshBAN" panose="02000000000000000000" pitchFamily="2" charset="0"/>
            </a:endParaRPr>
          </a:p>
          <a:p>
            <a:pPr algn="just" fontAlgn="base">
              <a:spcBef>
                <a:spcPct val="0"/>
              </a:spcBef>
              <a:spcAft>
                <a:spcPts val="500"/>
              </a:spcAft>
            </a:pPr>
            <a:r>
              <a:rPr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৩.</a:t>
            </a:r>
            <a:r>
              <a:rPr sz="3600" b="0" i="0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</a:t>
            </a:r>
            <a:r>
              <a:rPr sz="3600" b="0" i="0" u="sng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মোহসিন ফান্ডের সুরক্ষা ও সুব্যবস্থাকরণ</a:t>
            </a:r>
            <a:r>
              <a:rPr sz="3600" b="0" i="0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:</a:t>
            </a:r>
            <a:r>
              <a:rPr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নবাব আব্দুল লতিফের প্রচেষ্টায় ‘মোহসিন ফান্ডের' অর্থ শিয়া-সুন্নি নির্বিশেষে সমস্ত দরিদ্র ও মেধাবী মুসলিম ছাত্রদের মধ্যে প্রদান করার ব্যবস্থা গৃহীত হয় ।</a:t>
            </a:r>
            <a:endParaRPr sz="3600" b="0" i="0">
              <a:solidFill>
                <a:schemeClr val="tx1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</a:endParaRPr>
          </a:p>
          <a:p>
            <a:pPr algn="just" fontAlgn="base">
              <a:spcBef>
                <a:spcPct val="0"/>
              </a:spcBef>
              <a:spcAft>
                <a:spcPts val="500"/>
              </a:spcAft>
            </a:pPr>
            <a:endParaRPr sz="3600" b="0" i="0">
              <a:solidFill>
                <a:schemeClr val="tx1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1254125" y="990600"/>
            <a:ext cx="9930765" cy="4651375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base">
              <a:spcBef>
                <a:spcPct val="0"/>
              </a:spcBef>
              <a:spcAft>
                <a:spcPts val="500"/>
              </a:spcAft>
            </a:pPr>
            <a:r>
              <a:rPr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৪. </a:t>
            </a:r>
            <a:r>
              <a:rPr sz="3600" b="0" i="0" u="sng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কলকাতা আলীয়া মাদ্রাসা উন্নত ও আধুনিকীকরণ</a:t>
            </a:r>
            <a:r>
              <a:rPr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: তিনি কলিকাতার আলীয়া মাদ্রাসাকে উন্নত ও আধুনিক শিক্ষা প্রতিষ্ঠানে পরিণত করতে সচেষ্ট হন</a:t>
            </a:r>
            <a:r>
              <a:rPr lang="en-US"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</a:t>
            </a:r>
            <a:r>
              <a:rPr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।</a:t>
            </a:r>
            <a:endParaRPr sz="3600" b="0" i="0">
              <a:solidFill>
                <a:schemeClr val="tx1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</a:endParaRPr>
          </a:p>
          <a:p>
            <a:pPr algn="just" fontAlgn="base">
              <a:spcBef>
                <a:spcPct val="0"/>
              </a:spcBef>
              <a:spcAft>
                <a:spcPts val="500"/>
              </a:spcAft>
            </a:pPr>
            <a:r>
              <a:rPr sz="3600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৫. </a:t>
            </a:r>
            <a:r>
              <a:rPr sz="3600" u="sng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হিন্দু কলেজকে সব ধর্মের ছাত্রদের জন্য উন্মুক্ত করার </a:t>
            </a:r>
            <a:r>
              <a:rPr lang="en-US" sz="3600" u="sng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প্রচেষ্টা</a:t>
            </a:r>
            <a:r>
              <a:rPr sz="3600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: তিনি কলিকাতার বিখ্যাত ‘হিন্দু কলেজকে' হিন্দু- মুসলিম নির্বিশেষে সকল শ্রেণির ছাত্রদের জন্য উন্মুক্ত করার প্রস্তাব রাখেন। এ প্রস্তাব গৃহীত হলে পরবর্তী সময়ে ‘হিন্দু কলেজ’ 'প্রেসিডেন্সি কলেজে' রূপান্তরিত হয় ।</a:t>
            </a:r>
            <a:endParaRPr sz="3600" b="0" i="0">
              <a:solidFill>
                <a:schemeClr val="tx1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</a:endParaRPr>
          </a:p>
          <a:p>
            <a:pPr algn="just" fontAlgn="base">
              <a:spcBef>
                <a:spcPct val="0"/>
              </a:spcBef>
              <a:spcAft>
                <a:spcPts val="500"/>
              </a:spcAft>
            </a:pPr>
            <a:endParaRPr sz="3600" b="0" i="0">
              <a:solidFill>
                <a:schemeClr val="tx1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221615" y="914400"/>
            <a:ext cx="11365230" cy="4712970"/>
          </a:xfrm>
          <a:prstGeom prst="rect">
            <a:avLst/>
          </a:prstGeom>
        </p:spPr>
        <p:txBody>
          <a:bodyPr wrap="square">
            <a:spAutoFit/>
          </a:bodyPr>
          <a:p>
            <a:pPr algn="ctr" fontAlgn="base">
              <a:spcBef>
                <a:spcPct val="0"/>
              </a:spcBef>
              <a:spcAft>
                <a:spcPts val="500"/>
              </a:spcAft>
            </a:pPr>
            <a:r>
              <a:rPr sz="3600" b="1" i="0" u="sng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বাংলার সৈয়দ আহমদ</a:t>
            </a:r>
            <a:endParaRPr sz="3600" b="1" i="0" u="sng">
              <a:solidFill>
                <a:schemeClr val="accent1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</a:endParaRPr>
          </a:p>
          <a:p>
            <a:pPr algn="just" fontAlgn="base">
              <a:spcBef>
                <a:spcPct val="0"/>
              </a:spcBef>
              <a:spcAft>
                <a:spcPts val="500"/>
              </a:spcAft>
            </a:pPr>
            <a:r>
              <a:rPr sz="32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উত্তর ভারতের স্যার সৈয়দ আহমদের মতো নবাব আব্দুল লতিফও বুঝতে পেরেছিলেন যে, ইংরেজি ভাষা শিক্ষা আধুনিক শিক্ষা ব্যতীত মুসলমানদের উন্নতি সম্ভব নয় । এ জন্যই তিনি অনেক শিক্ষা প্রতিষ্ঠান তৈরিতে অগ্রণী ভূমিকা পালন করেন এবং মাদ্রাসা শিক্ষাকে আধুনিকীকরণ করার জন্য সচেষ্ট হন । সমাজ সংস্কার ও শিক্ষাবিস্তারে স্যার সৈয়দ আহমদের মতো তাঁর অবদান ছিল বলেই তাঁকে ‘বাংলার সৈয়দ আহমদ' বলা হয় । শিক্ষার প্রতি তাঁর অবদানকে স্মরণীয় করে রাখার জন্যই রাজশাহী বিশ্ববিদ্যালয়ে তাঁর নামে একটি ছাত্রাবাসের নামকরণ করা হয় । তাঁর অবদান বাঙালি জনগণ কোনোদিনই ভুলবে না ।</a:t>
            </a:r>
            <a:endParaRPr sz="3200" b="0" i="0">
              <a:solidFill>
                <a:schemeClr val="tx1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</a:endParaRPr>
          </a:p>
          <a:p>
            <a:pPr fontAlgn="base">
              <a:spcBef>
                <a:spcPct val="0"/>
              </a:spcBef>
              <a:spcAft>
                <a:spcPts val="500"/>
              </a:spcAft>
            </a:pPr>
            <a:endParaRPr sz="3200" b="0" i="0">
              <a:solidFill>
                <a:schemeClr val="tx1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Orange Waves">
  <a:themeElements>
    <a:clrScheme name="Orang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C73109"/>
      </a:accent1>
      <a:accent2>
        <a:srgbClr val="FF5050"/>
      </a:accent2>
      <a:accent3>
        <a:srgbClr val="FFFFFF"/>
      </a:accent3>
      <a:accent4>
        <a:srgbClr val="000000"/>
      </a:accent4>
      <a:accent5>
        <a:srgbClr val="E0ADAA"/>
      </a:accent5>
      <a:accent6>
        <a:srgbClr val="E74848"/>
      </a:accent6>
      <a:hlink>
        <a:srgbClr val="4D4D4D"/>
      </a:hlink>
      <a:folHlink>
        <a:srgbClr val="777777"/>
      </a:folHlink>
    </a:clrScheme>
    <a:fontScheme name="Orang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Orang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73109"/>
        </a:accent1>
        <a:accent2>
          <a:srgbClr val="FF5050"/>
        </a:accent2>
        <a:accent3>
          <a:srgbClr val="FFFFFF"/>
        </a:accent3>
        <a:accent4>
          <a:srgbClr val="000000"/>
        </a:accent4>
        <a:accent5>
          <a:srgbClr val="E0ADAA"/>
        </a:accent5>
        <a:accent6>
          <a:srgbClr val="E74848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2860</Words>
  <Application>WPS Presentation</Application>
  <PresentationFormat>On-screen Show (4:3)</PresentationFormat>
  <Paragraphs>57</Paragraphs>
  <Slides>12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3" baseType="lpstr">
      <vt:lpstr>Arial</vt:lpstr>
      <vt:lpstr>SimSun</vt:lpstr>
      <vt:lpstr>Wingdings</vt:lpstr>
      <vt:lpstr>NikoshBAN</vt:lpstr>
      <vt:lpstr>Siyam Rupali</vt:lpstr>
      <vt:lpstr>Microsoft YaHei</vt:lpstr>
      <vt:lpstr>Arial Unicode MS</vt:lpstr>
      <vt:lpstr>Calibri</vt:lpstr>
      <vt:lpstr>Arial</vt:lpstr>
      <vt:lpstr>Times New Roman</vt:lpstr>
      <vt:lpstr>Orange Waves</vt:lpstr>
      <vt:lpstr>আজকের আলোচনার বিষয়  সুশাসনের বৈশিষ্ট্য Characteristies of good governance  </vt:lpstr>
      <vt:lpstr>  দ্বিতীয় পত্র-অধ্যায় -৩ (রাজনৈতিক ব্যক্তিত্ব)      </vt:lpstr>
      <vt:lpstr>  নিচের  ছবিটি  লক্ষ্য করি  </vt:lpstr>
      <vt:lpstr>        শিখন ফল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দলীয় কাজ </vt:lpstr>
      <vt:lpstr>ধন্যবাদ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শুভেচ্ছা / স্বাগতম</dc:title>
  <dc:creator>USER</dc:creator>
  <cp:lastModifiedBy>USER</cp:lastModifiedBy>
  <cp:revision>108</cp:revision>
  <dcterms:created xsi:type="dcterms:W3CDTF">2006-08-16T00:00:00Z</dcterms:created>
  <dcterms:modified xsi:type="dcterms:W3CDTF">2026-07-12T16:18:01Z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ED48A553663141C3A553A3DDFB692CCF_12</vt:lpwstr>
  </property>
  <property fmtid="{D5CDD505-2E9C-101B-9397-08002B2CF9AE}" pid="3" name="KSOProductBuildVer">
    <vt:lpwstr>1033-12.2.0.21931</vt:lpwstr>
  </property>
</Properties>
</file>