
<file path=[Content_Types].xml><?xml version="1.0" encoding="utf-8"?>
<Types xmlns="http://schemas.openxmlformats.org/package/2006/content-types">
  <Default Extension="1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77358" autoAdjust="0"/>
  </p:normalViewPr>
  <p:slideViewPr>
    <p:cSldViewPr snapToGrid="0">
      <p:cViewPr varScale="1">
        <p:scale>
          <a:sx n="48" d="100"/>
          <a:sy n="48" d="100"/>
        </p:scale>
        <p:origin x="5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C7DDF-6520-2EEB-1B2A-E40EF7949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9AC9D0-735C-49B5-CB17-ABA53ADDF9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D6003-F2F6-7320-01E6-93AF8563E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FB7C-F8C2-478A-9122-A035D06BFE80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D73524-32D2-3382-99D7-E155B0EF1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9CC5F-E726-5ADC-7E74-AD7CF949B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42852-8842-4F54-AA59-D1CBA4D52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579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B5567-491D-C276-ADFC-138E3CF6C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7ADF1D-FAB8-0084-D1C3-4D778FE094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5136CD-417E-429C-BCC4-D28D5C1A8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FB7C-F8C2-478A-9122-A035D06BFE80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5882DC-3450-65ED-279A-629670F90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3A931-7C3B-49D1-77C8-27595DC38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42852-8842-4F54-AA59-D1CBA4D52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442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28C7F5-113C-8EA0-78E9-D3695DDC6C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677B7E-1842-6334-EF81-6BF1EE77AF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9CC21-AA84-7B85-E92E-89E0623D0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FB7C-F8C2-478A-9122-A035D06BFE80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0C80E2-5691-BE38-FCB0-AB043A38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9F9-D556-462F-F368-991890628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42852-8842-4F54-AA59-D1CBA4D52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40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2B348-4402-442C-3325-902044222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26193-8872-2A73-F184-2F7AF79A0A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5D009-FBE5-0DC0-0019-974A0FA7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FB7C-F8C2-478A-9122-A035D06BFE80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ED406-B423-E9D1-7EC8-3AACC3DEA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510E5-0390-D154-5AB4-FFE1B8235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42852-8842-4F54-AA59-D1CBA4D52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131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59105-46A2-7E20-A220-747AFAC70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176C41-76E1-3F55-BC31-93BF502BC8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617FA-F75E-E20A-DBBC-BFE3AC470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FB7C-F8C2-478A-9122-A035D06BFE80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0CFE73-0B8B-B991-B366-382F73D0B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8E9BD-8ECE-479C-6AB1-22FBF7EEC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42852-8842-4F54-AA59-D1CBA4D52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86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8DDD5-918B-FEB8-5941-85039CC5C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483F3-7ECE-2D88-853F-B3B282C2BA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D9B4E0-5A67-DA6D-B11E-1F5A2035F8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767F99-2003-1184-779D-CB215186E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FB7C-F8C2-478A-9122-A035D06BFE80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380745-E758-590C-851A-16F106F44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CBF6AF-109A-7DDC-0A73-559F165DD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42852-8842-4F54-AA59-D1CBA4D52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520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D93E5-B4A5-B249-B3E8-A41F3AE9D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D21BFB-3555-C68D-9C4C-DF01585B73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91EB4D-8F31-CA76-9BD1-A268902FA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1A9C5F-06D4-C6A6-ADDE-C7615B2234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CCEE3E-04A9-16DA-A586-C5194F9ECC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05F54F-6366-53EF-9209-A4B63E39A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FB7C-F8C2-478A-9122-A035D06BFE80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B95782-DF5F-23F8-EB86-8FAFFC265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087A98-2391-5390-F36F-F8A1EEC03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42852-8842-4F54-AA59-D1CBA4D52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9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2ACD6-DBCD-8039-7292-C73AA4DD8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F4F3C0-B444-A70B-E991-BE41C2C1D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FB7C-F8C2-478A-9122-A035D06BFE80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C23196-9F9F-25C3-FDC2-A4A08D5C9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0FF37D-377D-A8C6-A488-FFEB82D54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42852-8842-4F54-AA59-D1CBA4D52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74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39E0D9-E86B-F336-CDDA-2F8BFE83B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FB7C-F8C2-478A-9122-A035D06BFE80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00F8D8-58D1-E861-AA24-F7E18C637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5B4D35-46E3-9615-A206-3064B5F43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42852-8842-4F54-AA59-D1CBA4D52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633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57F02-5139-70A6-7EE0-F3DE6A7A0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A5DDF-BFF3-A1DB-C2B9-0BF094CF0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9C07C1-1EB5-24F8-F759-824191C7B6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167753-6BD9-D5A6-DEB1-56858F9B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FB7C-F8C2-478A-9122-A035D06BFE80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5EA08C-3BC1-E762-1ACB-E508F7DBE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5A7FDD-C844-3BB7-620E-2D0C002FB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42852-8842-4F54-AA59-D1CBA4D52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902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2739B-ECE1-8418-5ABE-692609911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FBC0C0-062C-62D9-DDC0-B04B82FCC6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8A5C6C-D85A-530B-1A93-1376BE8CE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A3998D-9542-4272-83B9-AFFE60462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FB7C-F8C2-478A-9122-A035D06BFE80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66AC4B-C1B9-5474-383B-0B0B5B851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F06AF8-D3F3-E29B-F2DB-1BCDE6BD3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42852-8842-4F54-AA59-D1CBA4D52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494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3CDB01-99ED-5D4E-F739-D3BB2F84F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8F3609-8123-0C87-1BBB-C52B063D9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9332E-B6B9-5347-32A8-E304273F31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F1FB7C-F8C2-478A-9122-A035D06BFE80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D4C185-F906-59C1-EA86-6B32DB5700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96925-DCE8-B8BA-099C-11A7833BF3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942852-8842-4F54-AA59-D1CBA4D52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300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search/orange%20background" TargetMode="External"/><Relationship Id="rId2" Type="http://schemas.openxmlformats.org/officeDocument/2006/relationships/image" Target="../media/image1.1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reativecommons.org/licenses/by/3.0/" TargetMode="External"/><Relationship Id="rId5" Type="http://schemas.openxmlformats.org/officeDocument/2006/relationships/hyperlink" Target="https://cute-pictures.blogspot.com/2008/07/artful-flowers.html" TargetMode="Externa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012823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367CBE-B120-4735-0469-DE846C3A2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2143" r="-1" b="-1"/>
          <a:stretch>
            <a:fillRect/>
          </a:stretch>
        </p:blipFill>
        <p:spPr>
          <a:xfrm>
            <a:off x="0" y="108857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9917754-1587-BED6-8FBC-10CA9C6CA2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0" y="0"/>
            <a:ext cx="12192000" cy="6966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388422-BD42-CA60-783B-0B49C63EFB5A}"/>
              </a:ext>
            </a:extLst>
          </p:cNvPr>
          <p:cNvSpPr txBox="1"/>
          <p:nvPr/>
        </p:nvSpPr>
        <p:spPr>
          <a:xfrm>
            <a:off x="4191000" y="4857750"/>
            <a:ext cx="8001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5" tooltip="https://cute-pictures.blogspot.com/2008/07/artful-flowers.html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6" tooltip="https://creativecommons.org/licenses/by/3.0/"/>
              </a:rPr>
              <a:t>CC BY</a:t>
            </a:r>
            <a:endParaRPr lang="en-US" sz="9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633C44-0E5C-52DB-581C-7609F6FEEB7C}"/>
              </a:ext>
            </a:extLst>
          </p:cNvPr>
          <p:cNvSpPr/>
          <p:nvPr/>
        </p:nvSpPr>
        <p:spPr>
          <a:xfrm>
            <a:off x="0" y="0"/>
            <a:ext cx="5085806" cy="1197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সবাইকে</a:t>
            </a: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স্বাগতম</a:t>
            </a:r>
            <a:endParaRPr lang="en-US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4888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68CA71-B1A8-31F8-E274-C0209AAF7C52}"/>
              </a:ext>
            </a:extLst>
          </p:cNvPr>
          <p:cNvSpPr/>
          <p:nvPr/>
        </p:nvSpPr>
        <p:spPr>
          <a:xfrm>
            <a:off x="1277038" y="187287"/>
            <a:ext cx="10345757" cy="182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যেসকল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সংখ‌্যার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২টি 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গুণনীয়ক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	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রয়েছে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সেগুলো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মৌলিক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সংখ‌্যা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					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	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174F5B-50DC-315F-FD6C-72AF880DA969}"/>
              </a:ext>
            </a:extLst>
          </p:cNvPr>
          <p:cNvSpPr/>
          <p:nvPr/>
        </p:nvSpPr>
        <p:spPr>
          <a:xfrm>
            <a:off x="1277038" y="1779225"/>
            <a:ext cx="10862631" cy="24751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যেসকল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সংখ‌্যার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২টির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অধিক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গুণনীয়ক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	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রয়েছে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সেগুলো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যৌগিক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সংখ‌্যা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									</a:t>
            </a:r>
            <a:endParaRPr lang="en-US" sz="4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A73D71-45D0-0683-A719-E93FC644F0F4}"/>
              </a:ext>
            </a:extLst>
          </p:cNvPr>
          <p:cNvSpPr/>
          <p:nvPr/>
        </p:nvSpPr>
        <p:spPr>
          <a:xfrm>
            <a:off x="52331" y="4017484"/>
            <a:ext cx="11675123" cy="182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485900" lvl="2" indent="-571500" algn="ctr">
              <a:buFont typeface="Wingdings" panose="05000000000000000000" pitchFamily="2" charset="2"/>
              <a:buChar char="Ø"/>
            </a:pP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১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এর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শুধুমাত্র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১টি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গুণনীয়ক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রয়েছে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তাই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১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মৌলিক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ও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নয়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এবং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যৌগিক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ও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নয়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			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59072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C4727B-73EA-385C-1904-9F97DACA2C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76" y="319087"/>
            <a:ext cx="11658600" cy="469258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298753B-9B86-5121-77CC-A52B71D5DCDC}"/>
              </a:ext>
            </a:extLst>
          </p:cNvPr>
          <p:cNvSpPr/>
          <p:nvPr/>
        </p:nvSpPr>
        <p:spPr>
          <a:xfrm>
            <a:off x="4406747" y="0"/>
            <a:ext cx="4538949" cy="6381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n w="0"/>
                <a:solidFill>
                  <a:schemeClr val="accent5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দলীয়</a:t>
            </a:r>
            <a:r>
              <a:rPr lang="en-US" sz="4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4400" b="1" dirty="0" err="1">
                <a:ln w="0"/>
                <a:solidFill>
                  <a:schemeClr val="accent5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কাজ</a:t>
            </a:r>
            <a:endParaRPr lang="en-US" sz="4400" b="1" dirty="0">
              <a:ln w="0"/>
              <a:solidFill>
                <a:schemeClr val="accent5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713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80A30C-DB61-FB0B-7BCE-016739850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2" b="1815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64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B305F2E-B98C-CF9C-EF94-5B57AF0B98AA}"/>
              </a:ext>
            </a:extLst>
          </p:cNvPr>
          <p:cNvSpPr/>
          <p:nvPr/>
        </p:nvSpPr>
        <p:spPr>
          <a:xfrm>
            <a:off x="3062688" y="264405"/>
            <a:ext cx="6367750" cy="771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মৌলিক</a:t>
            </a:r>
            <a:r>
              <a:rPr lang="en-US" sz="5400" b="1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5400" b="1" dirty="0" err="1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সংখ‌্যা</a:t>
            </a:r>
            <a:endParaRPr lang="en-US" sz="5400" b="1" dirty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A6B1B8F2-1115-A7C8-DE6F-F3A08CE7B155}"/>
              </a:ext>
            </a:extLst>
          </p:cNvPr>
          <p:cNvSpPr/>
          <p:nvPr/>
        </p:nvSpPr>
        <p:spPr>
          <a:xfrm>
            <a:off x="5690212" y="1178805"/>
            <a:ext cx="811576" cy="103558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FAF9DB-9691-C281-206E-A5E8EC4BCFAA}"/>
              </a:ext>
            </a:extLst>
          </p:cNvPr>
          <p:cNvSpPr/>
          <p:nvPr/>
        </p:nvSpPr>
        <p:spPr>
          <a:xfrm>
            <a:off x="960894" y="2214389"/>
            <a:ext cx="11034793" cy="34648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i="1" dirty="0" err="1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যে</a:t>
            </a:r>
            <a:r>
              <a:rPr lang="en-US" sz="4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i="1" dirty="0" err="1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সংখ‌্যাকে</a:t>
            </a:r>
            <a:r>
              <a:rPr lang="en-US" sz="4400" b="1" i="1" dirty="0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১ </a:t>
            </a:r>
            <a:r>
              <a:rPr lang="en-US" sz="4400" b="1" i="1" dirty="0" err="1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এবং</a:t>
            </a:r>
            <a:r>
              <a:rPr lang="en-US" sz="4400" b="1" i="1" dirty="0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i="1" dirty="0" err="1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সেই</a:t>
            </a:r>
            <a:r>
              <a:rPr lang="en-US" sz="4400" b="1" i="1" dirty="0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</a:t>
            </a:r>
            <a:r>
              <a:rPr lang="en-US" sz="4400" b="1" i="1" dirty="0" err="1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সংখ‌্যা</a:t>
            </a:r>
            <a:r>
              <a:rPr lang="en-US" sz="4400" b="1" i="1" dirty="0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i="1" dirty="0" err="1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ছাড়া</a:t>
            </a:r>
            <a:r>
              <a:rPr lang="en-US" sz="4400" b="1" i="1" dirty="0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</a:t>
            </a:r>
            <a:r>
              <a:rPr lang="en-US" sz="4400" b="1" i="1" dirty="0" err="1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অন‌্য</a:t>
            </a:r>
            <a:r>
              <a:rPr lang="en-US" sz="4400" b="1" i="1" dirty="0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i="1" dirty="0" err="1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কোনো</a:t>
            </a:r>
            <a:r>
              <a:rPr lang="en-US" sz="4400" b="1" i="1" dirty="0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</a:t>
            </a:r>
            <a:r>
              <a:rPr lang="en-US" sz="4400" b="1" dirty="0" err="1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সংখ‌্যা</a:t>
            </a:r>
            <a:r>
              <a:rPr lang="en-US" sz="4400" b="1" dirty="0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দিয়ে</a:t>
            </a:r>
            <a:r>
              <a:rPr lang="en-US" sz="4400" b="1" dirty="0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ভাগ</a:t>
            </a:r>
            <a:r>
              <a:rPr lang="en-US" sz="4400" b="1" dirty="0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করা</a:t>
            </a:r>
            <a:r>
              <a:rPr lang="en-US" sz="4400" b="1" dirty="0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</a:t>
            </a:r>
            <a:r>
              <a:rPr lang="en-US" sz="4400" b="1" dirty="0" err="1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যায়</a:t>
            </a:r>
            <a:r>
              <a:rPr lang="en-US" sz="4400" b="1" dirty="0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না</a:t>
            </a:r>
            <a:r>
              <a:rPr lang="en-US" sz="4400" b="1" dirty="0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4400" b="1" dirty="0" err="1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তাকে</a:t>
            </a:r>
            <a:r>
              <a:rPr lang="en-US" sz="4400" b="1" dirty="0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মৌলিক</a:t>
            </a:r>
            <a:r>
              <a:rPr lang="en-US" sz="4400" b="1" dirty="0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সংখ‌্যা</a:t>
            </a:r>
            <a:r>
              <a:rPr lang="en-US" sz="4400" b="1" dirty="0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বলে</a:t>
            </a:r>
            <a:r>
              <a:rPr lang="en-US" sz="4400" b="1" dirty="0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।</a:t>
            </a:r>
            <a:endParaRPr lang="en-US" sz="4400" i="1" dirty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859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CE2E5A5-05CB-9570-EB36-F9414F625573}"/>
              </a:ext>
            </a:extLst>
          </p:cNvPr>
          <p:cNvSpPr/>
          <p:nvPr/>
        </p:nvSpPr>
        <p:spPr>
          <a:xfrm>
            <a:off x="3352800" y="286439"/>
            <a:ext cx="5486400" cy="1454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যৌগিক</a:t>
            </a:r>
            <a:r>
              <a:rPr lang="en-US" sz="5400" dirty="0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5400" dirty="0" err="1">
                <a:ln w="95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সংখ‌্যা</a:t>
            </a:r>
            <a:endParaRPr lang="en-US" sz="5400" dirty="0">
              <a:ln>
                <a:solidFill>
                  <a:schemeClr val="accent5">
                    <a:lumMod val="75000"/>
                  </a:schemeClr>
                </a:solidFill>
              </a:ln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2BCC040D-4D84-7738-9EEF-213D95EEC254}"/>
              </a:ext>
            </a:extLst>
          </p:cNvPr>
          <p:cNvSpPr/>
          <p:nvPr/>
        </p:nvSpPr>
        <p:spPr>
          <a:xfrm>
            <a:off x="5357871" y="1986303"/>
            <a:ext cx="1101686" cy="150931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DC7391-A841-3C6D-F032-4B1EB29E42D8}"/>
              </a:ext>
            </a:extLst>
          </p:cNvPr>
          <p:cNvSpPr/>
          <p:nvPr/>
        </p:nvSpPr>
        <p:spPr>
          <a:xfrm>
            <a:off x="0" y="3741252"/>
            <a:ext cx="11592731" cy="32639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যে</a:t>
            </a:r>
            <a:r>
              <a:rPr lang="en-US" sz="4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সংখ‌্যাকে</a:t>
            </a:r>
            <a:r>
              <a:rPr lang="en-US" sz="4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১ </a:t>
            </a:r>
            <a:r>
              <a:rPr lang="en-US" sz="44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এবং</a:t>
            </a:r>
            <a:r>
              <a:rPr lang="en-US" sz="4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সেই</a:t>
            </a:r>
            <a:r>
              <a:rPr lang="en-US" sz="4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</a:t>
            </a:r>
            <a:r>
              <a:rPr lang="en-US" sz="44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সংখ‌্যাটি</a:t>
            </a:r>
            <a:r>
              <a:rPr lang="en-US" sz="4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ছাড়া</a:t>
            </a:r>
            <a:r>
              <a:rPr lang="en-US" sz="4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</a:t>
            </a:r>
            <a:r>
              <a:rPr lang="en-US" sz="44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অন‌্য</a:t>
            </a:r>
            <a:r>
              <a:rPr lang="en-US" sz="4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i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কোনো</a:t>
            </a:r>
            <a:r>
              <a:rPr lang="en-US" sz="4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সংখ‌্যা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দিয়ে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ভাগ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করা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যায়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,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তাকে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যৌগিক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সংখ‌্যা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বলে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।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3446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6906711-0AFB-47DD-A4B6-4E94B38B8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A91F649-894C-41F6-A21D-3D1AC558E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3A59299-2B00-D1FC-14DD-9158FCA1CD44}"/>
              </a:ext>
            </a:extLst>
          </p:cNvPr>
          <p:cNvSpPr/>
          <p:nvPr/>
        </p:nvSpPr>
        <p:spPr>
          <a:xfrm>
            <a:off x="639656" y="402099"/>
            <a:ext cx="10909640" cy="15103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kern="120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  <a:ea typeface="+mj-ea"/>
                <a:cs typeface="+mj-cs"/>
              </a:rPr>
              <a:t>একক</a:t>
            </a:r>
            <a:r>
              <a:rPr lang="en-US" sz="6600" b="1" kern="12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6600" b="1" kern="120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  <a:ea typeface="+mj-ea"/>
                <a:cs typeface="+mj-cs"/>
              </a:rPr>
              <a:t>কাজ</a:t>
            </a:r>
            <a:endParaRPr lang="en-US" sz="6600" b="1" kern="120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6037404-66BD-46B5-9323-1B5313196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1753266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8A5D7D-3DAB-896B-CEC7-10E183DABD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77" y="3826253"/>
            <a:ext cx="10118598" cy="204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07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22E0F7-DEA8-F780-ECDF-9D65A104D39C}"/>
              </a:ext>
            </a:extLst>
          </p:cNvPr>
          <p:cNvSpPr/>
          <p:nvPr/>
        </p:nvSpPr>
        <p:spPr>
          <a:xfrm>
            <a:off x="3796509" y="375953"/>
            <a:ext cx="4946573" cy="1972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মূল‌্যায়ন</a:t>
            </a:r>
            <a:endParaRPr 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80988C-979F-62A5-FB58-24FACD2013EB}"/>
              </a:ext>
            </a:extLst>
          </p:cNvPr>
          <p:cNvSpPr/>
          <p:nvPr/>
        </p:nvSpPr>
        <p:spPr>
          <a:xfrm>
            <a:off x="-176270" y="2101469"/>
            <a:ext cx="12368269" cy="14790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৭ </a:t>
            </a:r>
            <a:r>
              <a:rPr lang="en-US" sz="4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মৌলিক</a:t>
            </a:r>
            <a:r>
              <a:rPr lang="en-US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 </a:t>
            </a:r>
            <a:r>
              <a:rPr lang="en-US" sz="4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সংখ‌্যা</a:t>
            </a:r>
            <a:r>
              <a:rPr lang="en-US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 </a:t>
            </a:r>
            <a:r>
              <a:rPr lang="en-US" sz="4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নাকি</a:t>
            </a:r>
            <a:r>
              <a:rPr lang="en-US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4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যৌগিকসংখ‌্যা</a:t>
            </a:r>
            <a:r>
              <a:rPr lang="en-US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? </a:t>
            </a:r>
            <a:r>
              <a:rPr lang="en-US" sz="4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কেন</a:t>
            </a:r>
            <a:r>
              <a:rPr lang="en-US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896592-20C2-999D-9AE9-1FCF1E68C46A}"/>
              </a:ext>
            </a:extLst>
          </p:cNvPr>
          <p:cNvSpPr/>
          <p:nvPr/>
        </p:nvSpPr>
        <p:spPr>
          <a:xfrm>
            <a:off x="-848140" y="3580483"/>
            <a:ext cx="13040139" cy="247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১ </a:t>
            </a:r>
            <a:r>
              <a:rPr lang="en-US" sz="4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থেকে</a:t>
            </a:r>
            <a:r>
              <a:rPr lang="en-US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১৫ </a:t>
            </a:r>
            <a:r>
              <a:rPr lang="en-US" sz="4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পর্যন্ত</a:t>
            </a:r>
            <a:r>
              <a:rPr lang="en-US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4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সংখ‌্যার</a:t>
            </a:r>
            <a:r>
              <a:rPr lang="en-US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4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মধ‌্যে</a:t>
            </a:r>
            <a:r>
              <a:rPr lang="en-US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4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কোনগুলো</a:t>
            </a:r>
            <a:r>
              <a:rPr lang="en-US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4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মৌলিক</a:t>
            </a:r>
            <a:r>
              <a:rPr lang="en-US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ও </a:t>
            </a:r>
            <a:r>
              <a:rPr lang="en-US" sz="4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কোনগুলো</a:t>
            </a:r>
            <a:r>
              <a:rPr lang="en-US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4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যৌগিক</a:t>
            </a:r>
            <a:r>
              <a:rPr lang="en-US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 </a:t>
            </a:r>
            <a:r>
              <a:rPr lang="en-US" sz="4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সংখ‌্যা</a:t>
            </a:r>
            <a:r>
              <a:rPr lang="en-US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78253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C0AA620-F4CE-454F-42C9-F1B9C21F6F6C}"/>
              </a:ext>
            </a:extLst>
          </p:cNvPr>
          <p:cNvSpPr/>
          <p:nvPr/>
        </p:nvSpPr>
        <p:spPr>
          <a:xfrm>
            <a:off x="3432314" y="503584"/>
            <a:ext cx="5327372" cy="13252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বাড়ীর</a:t>
            </a: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কাজ</a:t>
            </a:r>
            <a:endParaRPr lang="en-US" sz="7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DE93C355-69B8-2967-CD91-450BF761768E}"/>
              </a:ext>
            </a:extLst>
          </p:cNvPr>
          <p:cNvSpPr/>
          <p:nvPr/>
        </p:nvSpPr>
        <p:spPr>
          <a:xfrm>
            <a:off x="5158408" y="1971261"/>
            <a:ext cx="1875183" cy="145773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9525">
                <a:solidFill>
                  <a:schemeClr val="accent5">
                    <a:lumMod val="75000"/>
                  </a:schemeClr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CE27C8-F1C4-6357-7455-E730BFA6358D}"/>
              </a:ext>
            </a:extLst>
          </p:cNvPr>
          <p:cNvSpPr/>
          <p:nvPr/>
        </p:nvSpPr>
        <p:spPr>
          <a:xfrm>
            <a:off x="987288" y="3677478"/>
            <a:ext cx="11045686" cy="30413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১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থেকে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১০০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পর্যন্ত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সংখ‌্যার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মধ‌্যে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মৌলিক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ও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যৌগিক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সংখ‌্যাগুলো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লিখে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আনবে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708670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CE3A40-0FCE-B615-1086-9B3DA226D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4276" b="10834"/>
          <a:stretch>
            <a:fillRect/>
          </a:stretch>
        </p:blipFill>
        <p:spPr>
          <a:xfrm>
            <a:off x="20" y="0"/>
            <a:ext cx="12191980" cy="6856718"/>
          </a:xfrm>
          <a:prstGeom prst="rect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B99ADB9-5BE4-65D1-DBBB-3C99676D84CF}"/>
              </a:ext>
            </a:extLst>
          </p:cNvPr>
          <p:cNvSpPr/>
          <p:nvPr/>
        </p:nvSpPr>
        <p:spPr>
          <a:xfrm>
            <a:off x="7222434" y="1"/>
            <a:ext cx="4968041" cy="21468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সকলকে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ধন‌্যবাদ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409416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4A1AFC-B624-08D8-3946-3218C73AAB47}"/>
              </a:ext>
            </a:extLst>
          </p:cNvPr>
          <p:cNvSpPr/>
          <p:nvPr/>
        </p:nvSpPr>
        <p:spPr>
          <a:xfrm>
            <a:off x="2961861" y="291548"/>
            <a:ext cx="6268278" cy="14842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>
                <a:ln w="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শিক্ষক</a:t>
            </a:r>
            <a:r>
              <a:rPr lang="en-US" sz="6600" dirty="0">
                <a:ln w="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6600" dirty="0" err="1">
                <a:ln w="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পরিচিতি</a:t>
            </a:r>
            <a:endParaRPr lang="en-US" sz="6600" dirty="0">
              <a:ln w="0"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CF29B6-7954-FCDB-5383-35EA48BA5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29" t="-1028" r="1229" b="1028"/>
          <a:stretch>
            <a:fillRect/>
          </a:stretch>
        </p:blipFill>
        <p:spPr>
          <a:xfrm>
            <a:off x="583096" y="1948070"/>
            <a:ext cx="4028661" cy="434671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9A0FBBE-4971-58C1-53E3-59340C30A030}"/>
              </a:ext>
            </a:extLst>
          </p:cNvPr>
          <p:cNvSpPr/>
          <p:nvPr/>
        </p:nvSpPr>
        <p:spPr>
          <a:xfrm>
            <a:off x="5261112" y="1827225"/>
            <a:ext cx="6440558" cy="4790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রিমা</a:t>
            </a:r>
            <a:r>
              <a:rPr lang="en-US" sz="4800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দাশ</a:t>
            </a:r>
            <a:r>
              <a:rPr lang="en-US" sz="4800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	                                                                    </a:t>
            </a:r>
          </a:p>
          <a:p>
            <a:pPr algn="ctr"/>
            <a:r>
              <a:rPr lang="en-US" sz="4800" dirty="0" err="1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সহকারী</a:t>
            </a:r>
            <a:r>
              <a:rPr lang="en-US" sz="4800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শিক্ষক</a:t>
            </a:r>
            <a:endParaRPr lang="en-US" sz="4800" dirty="0">
              <a:ln w="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4800" dirty="0" err="1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সুখছড়ী</a:t>
            </a:r>
            <a:r>
              <a:rPr lang="en-US" sz="4800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রহমানিয়া</a:t>
            </a:r>
            <a:r>
              <a:rPr lang="en-US" sz="4800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সরকারি</a:t>
            </a:r>
            <a:r>
              <a:rPr lang="en-US" sz="4800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প্রাথমিক</a:t>
            </a:r>
            <a:r>
              <a:rPr lang="en-US" sz="4800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বিদ‌্যালয়</a:t>
            </a:r>
            <a:endParaRPr lang="en-US" sz="4800" dirty="0">
              <a:ln w="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4800" dirty="0" err="1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লোহাগাড়া,চট্টগ্রাম</a:t>
            </a:r>
            <a:endParaRPr lang="en-US" sz="4800" dirty="0">
              <a:ln w="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8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257613-B6AA-661F-B43A-616A721172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1" y="1985554"/>
            <a:ext cx="4470380" cy="47287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9C687D8-F32F-3E24-DD06-5259F4193596}"/>
              </a:ext>
            </a:extLst>
          </p:cNvPr>
          <p:cNvSpPr/>
          <p:nvPr/>
        </p:nvSpPr>
        <p:spPr>
          <a:xfrm>
            <a:off x="6451600" y="1985554"/>
            <a:ext cx="5181600" cy="4511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শ্রেণি:৪র্থ</a:t>
            </a:r>
          </a:p>
          <a:p>
            <a:pPr algn="ctr"/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বিষয়:প্রাথমিক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গণিত</a:t>
            </a:r>
            <a:endParaRPr lang="en-US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পাঠ:মৌলিক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ও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যৌগিক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সংখ‌্যা</a:t>
            </a:r>
            <a:endParaRPr lang="en-US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পৃষ্ঠা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নং:৮৭-৮৮ </a:t>
            </a:r>
          </a:p>
          <a:p>
            <a:pPr algn="ctr"/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সময়:৪০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মিনিট</a:t>
            </a:r>
            <a:endParaRPr lang="en-US" sz="40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A40803-5DA1-3A6B-71A3-016ECAB4DE6A}"/>
              </a:ext>
            </a:extLst>
          </p:cNvPr>
          <p:cNvSpPr/>
          <p:nvPr/>
        </p:nvSpPr>
        <p:spPr>
          <a:xfrm>
            <a:off x="3548743" y="143691"/>
            <a:ext cx="5377543" cy="9775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পাঠ</a:t>
            </a:r>
            <a:r>
              <a:rPr lang="en-US" sz="6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6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পরিচিতি</a:t>
            </a:r>
            <a:endParaRPr lang="en-US" sz="6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110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8B7986-A59A-AC38-DACA-5260D3637CAD}"/>
              </a:ext>
            </a:extLst>
          </p:cNvPr>
          <p:cNvSpPr/>
          <p:nvPr/>
        </p:nvSpPr>
        <p:spPr>
          <a:xfrm>
            <a:off x="3461658" y="272143"/>
            <a:ext cx="6008914" cy="1328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শিখনফল</a:t>
            </a:r>
            <a:endParaRPr lang="en-US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D27B95-75E1-F6F4-C685-2B543D52F22B}"/>
              </a:ext>
            </a:extLst>
          </p:cNvPr>
          <p:cNvSpPr/>
          <p:nvPr/>
        </p:nvSpPr>
        <p:spPr>
          <a:xfrm>
            <a:off x="919843" y="1600200"/>
            <a:ext cx="10352314" cy="4528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২.৮.১ 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মৌলিক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সংখ‌্যা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কী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তা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বলতে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পারবে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।</a:t>
            </a:r>
          </a:p>
          <a:p>
            <a:pPr algn="ctr"/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২.৮.২ 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যৌগিক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সংখ‌্যা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কী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তা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বলতে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পারবে</a:t>
            </a:r>
            <a:r>
              <a:rPr lang="en-US" sz="40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। ২.৮.৩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এক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(১)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যে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মৌলিক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বা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যৌগিক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সংখ‌্যা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নয়,তা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বলতে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পারবে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।</a:t>
            </a:r>
          </a:p>
          <a:p>
            <a:pPr algn="ctr"/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২.৮.৪ 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একশ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পর্যন্ত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সংখ‌্যার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মধ‌্যে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মৌলিক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ও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যৌগিক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সংখ‌্যা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শনাক্ত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করতে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পারবে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। </a:t>
            </a:r>
          </a:p>
        </p:txBody>
      </p:sp>
    </p:spTree>
    <p:extLst>
      <p:ext uri="{BB962C8B-B14F-4D97-AF65-F5344CB8AC3E}">
        <p14:creationId xmlns:p14="http://schemas.microsoft.com/office/powerpoint/2010/main" val="1975808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9E01042-2F29-83CF-EFBF-729D6214B3C3}"/>
              </a:ext>
            </a:extLst>
          </p:cNvPr>
          <p:cNvSpPr/>
          <p:nvPr/>
        </p:nvSpPr>
        <p:spPr>
          <a:xfrm>
            <a:off x="3657600" y="457200"/>
            <a:ext cx="5736771" cy="1469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পূর্বজ্ঞান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যাচাই</a:t>
            </a:r>
            <a:endParaRPr 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3E2FB7-0C87-9694-D6D2-DA3038F485A7}"/>
              </a:ext>
            </a:extLst>
          </p:cNvPr>
          <p:cNvSpPr/>
          <p:nvPr/>
        </p:nvSpPr>
        <p:spPr>
          <a:xfrm>
            <a:off x="1262743" y="1926771"/>
            <a:ext cx="9437913" cy="36249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১,৩,৪,৫,৬ </a:t>
            </a:r>
            <a:r>
              <a:rPr lang="en-US" sz="48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সংখ‌্যাগুলোর</a:t>
            </a:r>
            <a:r>
              <a:rPr lang="en-US" sz="4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গুণনীয়ক</a:t>
            </a:r>
            <a:r>
              <a:rPr lang="en-US" sz="4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লিখতে</a:t>
            </a:r>
            <a:r>
              <a:rPr lang="en-US" sz="4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দেব</a:t>
            </a:r>
            <a:r>
              <a:rPr lang="en-US" sz="4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।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238456CC-715E-01FC-4C6B-BC75C84318A2}"/>
              </a:ext>
            </a:extLst>
          </p:cNvPr>
          <p:cNvSpPr/>
          <p:nvPr/>
        </p:nvSpPr>
        <p:spPr>
          <a:xfrm>
            <a:off x="5751443" y="1736035"/>
            <a:ext cx="1219200" cy="116619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0DBCED-2F88-581F-DEC6-D653CD58F6D4}"/>
              </a:ext>
            </a:extLst>
          </p:cNvPr>
          <p:cNvSpPr/>
          <p:nvPr/>
        </p:nvSpPr>
        <p:spPr>
          <a:xfrm>
            <a:off x="3189512" y="576942"/>
            <a:ext cx="7184573" cy="1970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6600" b="1" dirty="0" err="1">
                <a:solidFill>
                  <a:schemeClr val="accent5">
                    <a:lumMod val="75000"/>
                  </a:schemeClr>
                </a:solidFill>
              </a:rPr>
              <a:t>আজকের</a:t>
            </a:r>
            <a:r>
              <a:rPr lang="en-US" sz="6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6600" b="1" dirty="0" err="1">
                <a:solidFill>
                  <a:schemeClr val="accent5">
                    <a:lumMod val="75000"/>
                  </a:schemeClr>
                </a:solidFill>
              </a:rPr>
              <a:t>পাঠ</a:t>
            </a:r>
            <a:endParaRPr lang="en-US" sz="6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BC516B3E-7EE1-46DA-F8EC-E4DB3F5C449A}"/>
              </a:ext>
            </a:extLst>
          </p:cNvPr>
          <p:cNvSpPr/>
          <p:nvPr/>
        </p:nvSpPr>
        <p:spPr>
          <a:xfrm>
            <a:off x="4947295" y="2764971"/>
            <a:ext cx="1888671" cy="197031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15D3D9-E23C-4E07-9214-E1D2FBFC0FA3}"/>
              </a:ext>
            </a:extLst>
          </p:cNvPr>
          <p:cNvSpPr/>
          <p:nvPr/>
        </p:nvSpPr>
        <p:spPr>
          <a:xfrm>
            <a:off x="1850834" y="4953000"/>
            <a:ext cx="9970265" cy="14695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6000" b="1" dirty="0" err="1">
                <a:ln w="13462">
                  <a:solidFill>
                    <a:schemeClr val="accent5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মৌলিক</a:t>
            </a:r>
            <a:r>
              <a:rPr lang="en-US" sz="6000" b="1" dirty="0">
                <a:ln w="13462">
                  <a:solidFill>
                    <a:schemeClr val="accent5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ও </a:t>
            </a:r>
            <a:r>
              <a:rPr lang="en-US" sz="6000" b="1" dirty="0" err="1">
                <a:ln w="13462">
                  <a:solidFill>
                    <a:schemeClr val="accent5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যৌগিক</a:t>
            </a:r>
            <a:r>
              <a:rPr lang="en-US" sz="6000" b="1" dirty="0">
                <a:ln w="13462">
                  <a:solidFill>
                    <a:schemeClr val="accent5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6000" b="1" dirty="0" err="1">
                <a:ln w="13462">
                  <a:solidFill>
                    <a:schemeClr val="accent5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সংখ‌্যা</a:t>
            </a:r>
            <a:endParaRPr lang="en-US" sz="60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8676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9B74B3-D6AD-174D-A258-5FBA0E820CE6}"/>
              </a:ext>
            </a:extLst>
          </p:cNvPr>
          <p:cNvSpPr/>
          <p:nvPr/>
        </p:nvSpPr>
        <p:spPr>
          <a:xfrm>
            <a:off x="0" y="2"/>
            <a:ext cx="12191999" cy="21593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2">
                    <a:lumMod val="10000"/>
                  </a:schemeClr>
                </a:solidFill>
              </a:rPr>
              <a:t>কোন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bg2">
                    <a:lumMod val="1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সংখ‌্যাগুলো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solidFill>
                  <a:schemeClr val="bg2">
                    <a:lumMod val="1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মৌলিক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?</a:t>
            </a:r>
          </a:p>
          <a:p>
            <a:pPr algn="ctr"/>
            <a:r>
              <a:rPr lang="en-US" sz="4000" b="1" dirty="0" err="1">
                <a:solidFill>
                  <a:schemeClr val="bg2">
                    <a:lumMod val="1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নিচের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solidFill>
                  <a:schemeClr val="bg2">
                    <a:lumMod val="1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ছকটি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solidFill>
                  <a:schemeClr val="bg2">
                    <a:lumMod val="1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লক্ষ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solidFill>
                  <a:schemeClr val="bg2">
                    <a:lumMod val="1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করি।ছকের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solidFill>
                  <a:schemeClr val="bg2">
                    <a:lumMod val="1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সংখ‌্যাগুলোর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solidFill>
                  <a:schemeClr val="bg2">
                    <a:lumMod val="1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গুণনীয়কগুলোতে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solidFill>
                  <a:schemeClr val="bg2">
                    <a:lumMod val="1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গোল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solidFill>
                  <a:schemeClr val="bg2">
                    <a:lumMod val="1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দাগ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solidFill>
                  <a:schemeClr val="bg2">
                    <a:lumMod val="1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দিই</a:t>
            </a:r>
            <a:endParaRPr lang="en-US" sz="40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B2ACEA-D4E6-9123-DB27-B10BF6F64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159308"/>
            <a:ext cx="12191999" cy="4698692"/>
          </a:xfrm>
          <a:prstGeom prst="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225905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73487A0-8510-9830-B4EB-E08FBEB5D0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352402"/>
              </p:ext>
            </p:extLst>
          </p:nvPr>
        </p:nvGraphicFramePr>
        <p:xfrm>
          <a:off x="605163" y="1663546"/>
          <a:ext cx="10981674" cy="3084723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537179">
                  <a:extLst>
                    <a:ext uri="{9D8B030D-6E8A-4147-A177-3AD203B41FA5}">
                      <a16:colId xmlns:a16="http://schemas.microsoft.com/office/drawing/2014/main" val="3088593000"/>
                    </a:ext>
                  </a:extLst>
                </a:gridCol>
                <a:gridCol w="3855139">
                  <a:extLst>
                    <a:ext uri="{9D8B030D-6E8A-4147-A177-3AD203B41FA5}">
                      <a16:colId xmlns:a16="http://schemas.microsoft.com/office/drawing/2014/main" val="3377051671"/>
                    </a:ext>
                  </a:extLst>
                </a:gridCol>
                <a:gridCol w="3589356">
                  <a:extLst>
                    <a:ext uri="{9D8B030D-6E8A-4147-A177-3AD203B41FA5}">
                      <a16:colId xmlns:a16="http://schemas.microsoft.com/office/drawing/2014/main" val="2669992601"/>
                    </a:ext>
                  </a:extLst>
                </a:gridCol>
              </a:tblGrid>
              <a:tr h="1718631">
                <a:tc>
                  <a:txBody>
                    <a:bodyPr/>
                    <a:lstStyle/>
                    <a:p>
                      <a:r>
                        <a:rPr lang="en-US" sz="3200" dirty="0"/>
                        <a:t>১টি </a:t>
                      </a:r>
                      <a:r>
                        <a:rPr lang="en-US" sz="3200" dirty="0" err="1"/>
                        <a:t>গুণনীয়ক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আছে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এরূপ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সংখ‌্যা</a:t>
                      </a:r>
                      <a:endParaRPr lang="en-US" sz="3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২টি </a:t>
                      </a:r>
                      <a:r>
                        <a:rPr lang="en-US" sz="3200" dirty="0" err="1"/>
                        <a:t>গুণনীয়ক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আছে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এরূপ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সংখ‌্যা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২ </a:t>
                      </a:r>
                      <a:r>
                        <a:rPr lang="en-US" sz="3200" dirty="0" err="1"/>
                        <a:t>এর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অধিক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গুণনীয়ক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আছে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এরূপ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সংখ‌্যা</a:t>
                      </a:r>
                      <a:endParaRPr lang="en-US" sz="3200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04287416"/>
                  </a:ext>
                </a:extLst>
              </a:tr>
              <a:tr h="125592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68567601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CC771E8-8024-9159-5E1F-1D4E25D6A853}"/>
              </a:ext>
            </a:extLst>
          </p:cNvPr>
          <p:cNvSpPr/>
          <p:nvPr/>
        </p:nvSpPr>
        <p:spPr>
          <a:xfrm>
            <a:off x="1388126" y="0"/>
            <a:ext cx="9727893" cy="13550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নিচের</a:t>
            </a:r>
            <a:r>
              <a:rPr lang="en-US" sz="5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ছকটি</a:t>
            </a:r>
            <a:r>
              <a:rPr lang="en-US" sz="5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পূরণ</a:t>
            </a:r>
            <a:r>
              <a:rPr lang="en-US" sz="5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করতে</a:t>
            </a:r>
            <a:r>
              <a:rPr lang="en-US" sz="5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বলব</a:t>
            </a:r>
            <a:endParaRPr lang="en-US" sz="54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7962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2A3B46-00E3-6819-4164-E79D017FE4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286" y="228600"/>
            <a:ext cx="7893227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29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</TotalTime>
  <Words>290</Words>
  <Application>Microsoft Office PowerPoint</Application>
  <PresentationFormat>Widescreen</PresentationFormat>
  <Paragraphs>43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Arial</vt:lpstr>
      <vt:lpstr>Nirmala UI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WPBX4125BLF092407754</dc:creator>
  <cp:lastModifiedBy>Pedp4 WPBX4125BLF092407754</cp:lastModifiedBy>
  <cp:revision>46</cp:revision>
  <dcterms:created xsi:type="dcterms:W3CDTF">2026-07-07T03:33:55Z</dcterms:created>
  <dcterms:modified xsi:type="dcterms:W3CDTF">2026-07-12T04:37:05Z</dcterms:modified>
</cp:coreProperties>
</file>