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0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3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860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F4288-486B-44AD-8D3D-3DE18EC6BD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A87635-0A0F-48CD-A66C-FBDC4D68A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9BF7A-EFA3-40D7-B922-B650D62EB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186B1-D904-45E2-BEA8-52681B7F24BF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697A43-C44C-4F1C-924A-B67BDA39E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40C0C-F902-4758-9E18-F23F2AABC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C341-B01D-4ED8-93E6-C333C257F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830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C4E2D-167B-4ABF-AC3D-4ADDA6536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7B2DA2-4C12-4201-B19A-0284395879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CFC3B0-3D8C-4C01-A18C-6F752C6D8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186B1-D904-45E2-BEA8-52681B7F24BF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DCA0BF-30D5-4FD2-91A0-E52D2FEA0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11DA8-55BC-40CE-B22F-4F48CC190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C341-B01D-4ED8-93E6-C333C257F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546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10A34D-AFAE-48E3-901F-C131F1DCF5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46F05A-89B5-4F8B-AF0B-388EB68294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48A40-15EA-4676-A53F-FF19FF389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186B1-D904-45E2-BEA8-52681B7F24BF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0F726A-DF30-49D2-BF54-E6030586D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A109D6-D1F0-445F-B2A2-374DE67D5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C341-B01D-4ED8-93E6-C333C257F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95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7F624-BB20-4F19-BE65-F74AE2A80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1F147-C34A-4667-AB85-D27839D8B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CCF80-B6B1-4CC6-8B4E-54628CE27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186B1-D904-45E2-BEA8-52681B7F24BF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E36B5F-9698-469B-98D3-648AD907F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49DCC-8E60-4DF5-BADD-2C1AA778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C341-B01D-4ED8-93E6-C333C257F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24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B9C7F-EC13-4669-9913-2ED399CBA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95E0A-B387-4A2E-8121-6F078EE02C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85DB4-AC50-4637-AA42-DFABBBCC6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186B1-D904-45E2-BEA8-52681B7F24BF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0D36B-3AFD-4D04-B213-2B3A24D06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4815C-9A0F-4F65-8D54-EFA7B780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C341-B01D-4ED8-93E6-C333C257F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112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F6693-B6E3-4E91-8163-F911C49E4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2F734-1F6E-4E44-8FB6-F222BB20BD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433C69-09ED-4859-B300-13AFF099DE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49D4D6-1F4B-485D-8265-DD3C5BF4E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186B1-D904-45E2-BEA8-52681B7F24BF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02C1A3-F037-419F-96B1-5CB1D1E4F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1C5024-FD82-4F13-8443-DCA22A2C6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C341-B01D-4ED8-93E6-C333C257F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28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AEBD5-5D1D-4E8E-BD64-8C6180E9D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554F2-FE38-48FD-95D6-252F39CB0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DD6F3E-5B9F-4F97-9654-63219DA7D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2DCC5D-AAAE-431F-BC62-917E73DD05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D8D6B0-99E0-4AE4-8F60-D924CF065C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8FD95F-93BA-4024-A142-F2217EBB3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186B1-D904-45E2-BEA8-52681B7F24BF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55CD61-3BBC-43D9-9C7D-9929D3ECD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0054F5-5056-4916-86F6-6D8BF839F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C341-B01D-4ED8-93E6-C333C257F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675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B155B-C4DD-43D7-B5DE-69A941D2F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6C710F-D2FF-462E-B2F7-E689DC33E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186B1-D904-45E2-BEA8-52681B7F24BF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9A7F98-4B49-4FA0-A735-A6A9BAC48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7DE5B2-72C1-4438-A0C6-146AF12B5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C341-B01D-4ED8-93E6-C333C257F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34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25839B-D477-4238-B6FF-E068C20EB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186B1-D904-45E2-BEA8-52681B7F24BF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E91D79-A8CF-4109-B2DF-ADF5FA709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11906-41C2-4A8A-90A2-B07A666B3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C341-B01D-4ED8-93E6-C333C257F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204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B38D0-3DF3-4880-9227-2AD090C8C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E8B5D-E6EF-47B2-A8A9-30A662EF0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12AB82-4735-4A21-9315-12212EAE6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11EB2B-71D3-4F16-8C90-430D612F0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186B1-D904-45E2-BEA8-52681B7F24BF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BB499D-F5B3-42EC-A34B-381AB2067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B3C34C-756A-428A-BF3F-303A78120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C341-B01D-4ED8-93E6-C333C257F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344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CE6C4-B7DD-4D2B-BE80-6B32DB21B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ACF6E5-F285-42D0-A246-1C3EB4BFE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3D6697-2E6E-4260-8E4A-9A3E8D031D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59F829-C72E-4FB7-BC82-D1202E5DF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186B1-D904-45E2-BEA8-52681B7F24BF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9672D8-4D65-416F-9EF6-BCE2919C5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ED7B6C-1CED-45DF-8BB0-C98781594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7C341-B01D-4ED8-93E6-C333C257F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3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D4DF70-A9FE-4A84-ACD6-E37F8DD27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1616AA-EE97-40F1-99C7-67BCD9C23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E39412-D58B-49DC-846D-3AD9E1242A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186B1-D904-45E2-BEA8-52681B7F24BF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67F73-455D-4DCC-94CA-528202AB82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209171-54B6-48DA-935F-EA23AFDE0C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7C341-B01D-4ED8-93E6-C333C257F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052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4F3D4D-2B73-4864-A3E5-8DA94087D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83" y="147145"/>
            <a:ext cx="11630634" cy="651315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FA06C9-8BDE-4687-BB4A-343F1E97FF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681" y="1573268"/>
            <a:ext cx="4762500" cy="4762500"/>
          </a:xfrm>
          <a:prstGeom prst="ellipse">
            <a:avLst/>
          </a:prstGeom>
          <a:ln>
            <a:noFill/>
          </a:ln>
          <a:effectLst>
            <a:reflection blurRad="6350" stA="50000" endA="300" endPos="90000" dist="50800" dir="5400000" sy="-100000" algn="bl" rotWithShape="0"/>
            <a:softEdge rad="112500"/>
          </a:effectLst>
        </p:spPr>
      </p:pic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A9EF26C8-CA41-4756-9195-4CF24232467F}"/>
              </a:ext>
            </a:extLst>
          </p:cNvPr>
          <p:cNvSpPr/>
          <p:nvPr/>
        </p:nvSpPr>
        <p:spPr>
          <a:xfrm>
            <a:off x="3310760" y="197700"/>
            <a:ext cx="6684578" cy="1242217"/>
          </a:xfrm>
          <a:prstGeom prst="leftRightArrow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Good Morning Dear Learners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8914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D834C1-B34A-4D70-A875-0C52D6CF7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572"/>
            <a:ext cx="12268438" cy="674764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95E2853-8918-489F-A9E2-FA39A3147F3F}"/>
              </a:ext>
            </a:extLst>
          </p:cNvPr>
          <p:cNvSpPr/>
          <p:nvPr/>
        </p:nvSpPr>
        <p:spPr>
          <a:xfrm>
            <a:off x="1862555" y="291662"/>
            <a:ext cx="2604342" cy="8565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Group work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BC823E-6E1E-42A3-9AF0-47576F954289}"/>
              </a:ext>
            </a:extLst>
          </p:cNvPr>
          <p:cNvSpPr/>
          <p:nvPr/>
        </p:nvSpPr>
        <p:spPr>
          <a:xfrm>
            <a:off x="6663561" y="1513489"/>
            <a:ext cx="5244660" cy="32897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70C0"/>
                </a:solidFill>
              </a:rPr>
              <a:t>Read the text practise in groups and explain the questions from 1 to 4.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0C0150-FDB9-4F27-B08F-164029792740}"/>
              </a:ext>
            </a:extLst>
          </p:cNvPr>
          <p:cNvSpPr/>
          <p:nvPr/>
        </p:nvSpPr>
        <p:spPr>
          <a:xfrm>
            <a:off x="1870840" y="1513489"/>
            <a:ext cx="3657600" cy="328973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03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D834C1-B34A-4D70-A875-0C52D6CF7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2" y="0"/>
            <a:ext cx="12268438" cy="674764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95E2853-8918-489F-A9E2-FA39A3147F3F}"/>
              </a:ext>
            </a:extLst>
          </p:cNvPr>
          <p:cNvSpPr/>
          <p:nvPr/>
        </p:nvSpPr>
        <p:spPr>
          <a:xfrm>
            <a:off x="1870839" y="323192"/>
            <a:ext cx="7367753" cy="8565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Practise activities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BC823E-6E1E-42A3-9AF0-47576F954289}"/>
              </a:ext>
            </a:extLst>
          </p:cNvPr>
          <p:cNvSpPr/>
          <p:nvPr/>
        </p:nvSpPr>
        <p:spPr>
          <a:xfrm>
            <a:off x="6663561" y="1513489"/>
            <a:ext cx="3541986" cy="32897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70C0"/>
                </a:solidFill>
              </a:rPr>
              <a:t>Let’s a spotting mistake game.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0C0150-FDB9-4F27-B08F-164029792740}"/>
              </a:ext>
            </a:extLst>
          </p:cNvPr>
          <p:cNvSpPr/>
          <p:nvPr/>
        </p:nvSpPr>
        <p:spPr>
          <a:xfrm>
            <a:off x="1870840" y="1513489"/>
            <a:ext cx="3657600" cy="328973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D834C1-B34A-4D70-A875-0C52D6CF7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572"/>
            <a:ext cx="12268438" cy="674764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95E2853-8918-489F-A9E2-FA39A3147F3F}"/>
              </a:ext>
            </a:extLst>
          </p:cNvPr>
          <p:cNvSpPr/>
          <p:nvPr/>
        </p:nvSpPr>
        <p:spPr>
          <a:xfrm>
            <a:off x="1862555" y="291662"/>
            <a:ext cx="3476700" cy="8565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Individual work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BC823E-6E1E-42A3-9AF0-47576F954289}"/>
              </a:ext>
            </a:extLst>
          </p:cNvPr>
          <p:cNvSpPr/>
          <p:nvPr/>
        </p:nvSpPr>
        <p:spPr>
          <a:xfrm>
            <a:off x="6096000" y="1513489"/>
            <a:ext cx="4435366" cy="32897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70C0"/>
                </a:solidFill>
              </a:rPr>
              <a:t>Ask students answer the questions one by one  in front of the class.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0C0150-FDB9-4F27-B08F-164029792740}"/>
              </a:ext>
            </a:extLst>
          </p:cNvPr>
          <p:cNvSpPr/>
          <p:nvPr/>
        </p:nvSpPr>
        <p:spPr>
          <a:xfrm>
            <a:off x="1870840" y="1513489"/>
            <a:ext cx="3657600" cy="328973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61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D834C1-B34A-4D70-A875-0C52D6CF7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572"/>
            <a:ext cx="12268438" cy="674764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95E2853-8918-489F-A9E2-FA39A3147F3F}"/>
              </a:ext>
            </a:extLst>
          </p:cNvPr>
          <p:cNvSpPr/>
          <p:nvPr/>
        </p:nvSpPr>
        <p:spPr>
          <a:xfrm>
            <a:off x="1862555" y="291662"/>
            <a:ext cx="3476700" cy="8565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Home work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BC823E-6E1E-42A3-9AF0-47576F954289}"/>
              </a:ext>
            </a:extLst>
          </p:cNvPr>
          <p:cNvSpPr/>
          <p:nvPr/>
        </p:nvSpPr>
        <p:spPr>
          <a:xfrm>
            <a:off x="2291255" y="1655379"/>
            <a:ext cx="6099197" cy="26959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70C0"/>
                </a:solidFill>
              </a:rPr>
              <a:t>Write four sentences about your friend in your exercise book.</a:t>
            </a:r>
            <a:endParaRPr lang="en-US" sz="3600" b="1"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B5CA88-B1AC-44B3-A2CF-B1A11B3760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662" y="183931"/>
            <a:ext cx="3045566" cy="195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78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44D159-7761-478A-AC70-C1A47E77F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5A1C24-86EC-44C4-87F9-CB3790D2D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820" y="2611821"/>
            <a:ext cx="4743450" cy="3505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C7D27F9-387C-4242-BEA9-A69D6FF9239F}"/>
              </a:ext>
            </a:extLst>
          </p:cNvPr>
          <p:cNvSpPr/>
          <p:nvPr/>
        </p:nvSpPr>
        <p:spPr>
          <a:xfrm>
            <a:off x="325821" y="210206"/>
            <a:ext cx="6968357" cy="7041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Goodbye.See</a:t>
            </a:r>
            <a:r>
              <a:rPr lang="en-GB" sz="3200" b="1" dirty="0">
                <a:solidFill>
                  <a:srgbClr val="7030A0"/>
                </a:solidFill>
              </a:rPr>
              <a:t> you in the next class.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272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7893FF-9B6E-4915-8699-2420CBD43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07" y="0"/>
            <a:ext cx="11915986" cy="65479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4521E8F-384E-413F-92C9-C8CEA31136E1}"/>
              </a:ext>
            </a:extLst>
          </p:cNvPr>
          <p:cNvSpPr/>
          <p:nvPr/>
        </p:nvSpPr>
        <p:spPr>
          <a:xfrm>
            <a:off x="641132" y="3951891"/>
            <a:ext cx="3016468" cy="221768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1B8BB9F9-BB2D-446E-9CA5-1EE86B8BDF14}"/>
              </a:ext>
            </a:extLst>
          </p:cNvPr>
          <p:cNvSpPr/>
          <p:nvPr/>
        </p:nvSpPr>
        <p:spPr>
          <a:xfrm>
            <a:off x="336331" y="1627789"/>
            <a:ext cx="3563007" cy="1535825"/>
          </a:xfrm>
          <a:prstGeom prst="rightArrow">
            <a:avLst/>
          </a:prstGeom>
          <a:solidFill>
            <a:srgbClr val="D335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Presented by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8376F3-9F07-410F-B487-B7C53C1914ED}"/>
              </a:ext>
            </a:extLst>
          </p:cNvPr>
          <p:cNvSpPr/>
          <p:nvPr/>
        </p:nvSpPr>
        <p:spPr>
          <a:xfrm>
            <a:off x="5192111" y="882869"/>
            <a:ext cx="6253656" cy="35840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solidFill>
                  <a:srgbClr val="002060"/>
                </a:solidFill>
              </a:rPr>
              <a:t>Mst</a:t>
            </a:r>
            <a:r>
              <a:rPr lang="en-GB" sz="2800" b="1" dirty="0">
                <a:solidFill>
                  <a:srgbClr val="002060"/>
                </a:solidFill>
              </a:rPr>
              <a:t> Mowsumi Akter</a:t>
            </a:r>
          </a:p>
          <a:p>
            <a:pPr algn="ctr"/>
            <a:r>
              <a:rPr lang="en-GB" sz="2800" b="1" dirty="0">
                <a:solidFill>
                  <a:srgbClr val="002060"/>
                </a:solidFill>
              </a:rPr>
              <a:t>Assistant Teacher</a:t>
            </a:r>
          </a:p>
          <a:p>
            <a:pPr algn="ctr"/>
            <a:r>
              <a:rPr lang="en-GB" sz="2800" b="1" dirty="0" err="1">
                <a:solidFill>
                  <a:srgbClr val="002060"/>
                </a:solidFill>
              </a:rPr>
              <a:t>Mashora</a:t>
            </a:r>
            <a:r>
              <a:rPr lang="en-GB" sz="2800" b="1" dirty="0">
                <a:solidFill>
                  <a:srgbClr val="002060"/>
                </a:solidFill>
              </a:rPr>
              <a:t> </a:t>
            </a:r>
            <a:r>
              <a:rPr lang="en-GB" sz="2800" b="1" dirty="0" err="1">
                <a:solidFill>
                  <a:srgbClr val="002060"/>
                </a:solidFill>
              </a:rPr>
              <a:t>GPS,Burichong,Cumilla</a:t>
            </a:r>
            <a:endParaRPr lang="en-GB" sz="2800" b="1" dirty="0">
              <a:solidFill>
                <a:srgbClr val="002060"/>
              </a:solidFill>
            </a:endParaRPr>
          </a:p>
          <a:p>
            <a:pPr algn="ctr"/>
            <a:r>
              <a:rPr lang="en-GB" sz="2800" b="1" dirty="0">
                <a:solidFill>
                  <a:srgbClr val="002060"/>
                </a:solidFill>
              </a:rPr>
              <a:t>Email:Mowsumi.akter342@gmail.com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459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5FA430-F1BE-4015-834C-930EFBC8F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35" y="157655"/>
            <a:ext cx="11792606" cy="65374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16E6605-5C81-43AC-A64F-CF81338FCE30}"/>
              </a:ext>
            </a:extLst>
          </p:cNvPr>
          <p:cNvSpPr/>
          <p:nvPr/>
        </p:nvSpPr>
        <p:spPr>
          <a:xfrm>
            <a:off x="1671147" y="1836683"/>
            <a:ext cx="4088524" cy="4303986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2DEBB83-97D2-4BEC-8D36-6D25ED848800}"/>
              </a:ext>
            </a:extLst>
          </p:cNvPr>
          <p:cNvSpPr/>
          <p:nvPr/>
        </p:nvSpPr>
        <p:spPr>
          <a:xfrm>
            <a:off x="6032938" y="1836683"/>
            <a:ext cx="4246180" cy="43039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0070C0"/>
                </a:solidFill>
              </a:rPr>
              <a:t>Subject :English</a:t>
            </a:r>
          </a:p>
          <a:p>
            <a:pPr algn="ctr"/>
            <a:r>
              <a:rPr lang="en-GB" sz="3200" b="1" dirty="0">
                <a:solidFill>
                  <a:srgbClr val="0070C0"/>
                </a:solidFill>
              </a:rPr>
              <a:t>Unit:2</a:t>
            </a:r>
          </a:p>
          <a:p>
            <a:pPr algn="ctr"/>
            <a:r>
              <a:rPr lang="en-GB" sz="3200" b="1" dirty="0">
                <a:solidFill>
                  <a:srgbClr val="0070C0"/>
                </a:solidFill>
              </a:rPr>
              <a:t>Lesson:5</a:t>
            </a:r>
          </a:p>
          <a:p>
            <a:pPr algn="ctr"/>
            <a:r>
              <a:rPr lang="en-GB" sz="3200" b="1" dirty="0">
                <a:solidFill>
                  <a:srgbClr val="0070C0"/>
                </a:solidFill>
              </a:rPr>
              <a:t>Time:45 minutes </a:t>
            </a:r>
          </a:p>
          <a:p>
            <a:pPr algn="ctr"/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8" name="Arrow: Left-Right 7">
            <a:extLst>
              <a:ext uri="{FF2B5EF4-FFF2-40B4-BE49-F238E27FC236}">
                <a16:creationId xmlns:a16="http://schemas.microsoft.com/office/drawing/2014/main" id="{95756DF3-55CC-4C9B-B044-630AD7179748}"/>
              </a:ext>
            </a:extLst>
          </p:cNvPr>
          <p:cNvSpPr/>
          <p:nvPr/>
        </p:nvSpPr>
        <p:spPr>
          <a:xfrm>
            <a:off x="262759" y="525518"/>
            <a:ext cx="5465379" cy="1030014"/>
          </a:xfrm>
          <a:prstGeom prst="leftRightArrow">
            <a:avLst/>
          </a:prstGeom>
          <a:solidFill>
            <a:schemeClr val="accent5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002060"/>
                </a:solidFill>
              </a:rPr>
              <a:t>Subject Identity</a:t>
            </a:r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817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E3BEEC-7702-4D52-A637-C480DF01E2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81" y="168165"/>
            <a:ext cx="11582587" cy="64862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166A90E-BBB7-4D6C-ADE5-B6EDFAF149EA}"/>
              </a:ext>
            </a:extLst>
          </p:cNvPr>
          <p:cNvSpPr/>
          <p:nvPr/>
        </p:nvSpPr>
        <p:spPr>
          <a:xfrm>
            <a:off x="756745" y="557049"/>
            <a:ext cx="4162097" cy="72521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FF0000"/>
                </a:solidFill>
              </a:rPr>
              <a:t>Warm up activities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5" name="Hello Song">
            <a:hlinkClick r:id="" action="ppaction://media"/>
            <a:extLst>
              <a:ext uri="{FF2B5EF4-FFF2-40B4-BE49-F238E27FC236}">
                <a16:creationId xmlns:a16="http://schemas.microsoft.com/office/drawing/2014/main" id="{38615BB6-B0A7-4615-AA7D-EDB1B3AEE6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22869" y="2311400"/>
            <a:ext cx="406400" cy="4064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D29DD9A-32E1-4365-AFE8-E707EE78477F}"/>
              </a:ext>
            </a:extLst>
          </p:cNvPr>
          <p:cNvSpPr/>
          <p:nvPr/>
        </p:nvSpPr>
        <p:spPr>
          <a:xfrm>
            <a:off x="6176579" y="1140373"/>
            <a:ext cx="4943365" cy="4566743"/>
          </a:xfrm>
          <a:prstGeom prst="round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0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D834C1-B34A-4D70-A875-0C52D6CF7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572"/>
            <a:ext cx="12268438" cy="674764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95E2853-8918-489F-A9E2-FA39A3147F3F}"/>
              </a:ext>
            </a:extLst>
          </p:cNvPr>
          <p:cNvSpPr/>
          <p:nvPr/>
        </p:nvSpPr>
        <p:spPr>
          <a:xfrm>
            <a:off x="1944414" y="233855"/>
            <a:ext cx="8809892" cy="99585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002060"/>
                </a:solidFill>
              </a:rPr>
              <a:t>Learning </a:t>
            </a:r>
            <a:r>
              <a:rPr lang="en-GB" sz="3200" b="1" dirty="0" err="1">
                <a:solidFill>
                  <a:srgbClr val="002060"/>
                </a:solidFill>
              </a:rPr>
              <a:t>outcomes:By</a:t>
            </a:r>
            <a:r>
              <a:rPr lang="en-GB" sz="3200" b="1" dirty="0">
                <a:solidFill>
                  <a:srgbClr val="002060"/>
                </a:solidFill>
              </a:rPr>
              <a:t> the end of the lesson students will be better understand to: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584805-E95A-4373-AA15-4153824C9B53}"/>
              </a:ext>
            </a:extLst>
          </p:cNvPr>
          <p:cNvSpPr/>
          <p:nvPr/>
        </p:nvSpPr>
        <p:spPr>
          <a:xfrm>
            <a:off x="2259724" y="1700048"/>
            <a:ext cx="8597462" cy="345790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002060"/>
                </a:solidFill>
              </a:rPr>
              <a:t>4.2.Reading aloud simple sentences with proper </a:t>
            </a:r>
            <a:r>
              <a:rPr lang="en-GB" sz="3200" b="1" dirty="0" err="1">
                <a:solidFill>
                  <a:srgbClr val="002060"/>
                </a:solidFill>
              </a:rPr>
              <a:t>stress,intonation</a:t>
            </a:r>
            <a:r>
              <a:rPr lang="en-GB" sz="3200" b="1" dirty="0">
                <a:solidFill>
                  <a:srgbClr val="002060"/>
                </a:solidFill>
              </a:rPr>
              <a:t> and punctuation.</a:t>
            </a:r>
          </a:p>
          <a:p>
            <a:pPr algn="ctr"/>
            <a:endParaRPr lang="en-GB" sz="3200" b="1" dirty="0">
              <a:solidFill>
                <a:srgbClr val="002060"/>
              </a:solidFill>
            </a:endParaRPr>
          </a:p>
          <a:p>
            <a:pPr algn="ctr"/>
            <a:r>
              <a:rPr lang="en-GB" sz="3200" b="1" dirty="0">
                <a:solidFill>
                  <a:srgbClr val="002060"/>
                </a:solidFill>
              </a:rPr>
              <a:t>   5.1. Understanding simple texts for specific information.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9FFC4E53-CE3D-4DA0-BFD5-F5213C34F0BB}"/>
              </a:ext>
            </a:extLst>
          </p:cNvPr>
          <p:cNvSpPr/>
          <p:nvPr/>
        </p:nvSpPr>
        <p:spPr>
          <a:xfrm>
            <a:off x="2427890" y="2175641"/>
            <a:ext cx="641131" cy="5150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A21B1FC1-8362-4390-87FF-76A3139583CA}"/>
              </a:ext>
            </a:extLst>
          </p:cNvPr>
          <p:cNvSpPr/>
          <p:nvPr/>
        </p:nvSpPr>
        <p:spPr>
          <a:xfrm>
            <a:off x="2396359" y="3666796"/>
            <a:ext cx="641131" cy="5150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97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D834C1-B34A-4D70-A875-0C52D6CF7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572"/>
            <a:ext cx="12268438" cy="674764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4A2D6D3-C97A-449F-BD40-F6F271A66EE0}"/>
              </a:ext>
            </a:extLst>
          </p:cNvPr>
          <p:cNvGrpSpPr/>
          <p:nvPr/>
        </p:nvGrpSpPr>
        <p:grpSpPr>
          <a:xfrm>
            <a:off x="2753068" y="1707929"/>
            <a:ext cx="7328576" cy="4487919"/>
            <a:chOff x="2973785" y="1140370"/>
            <a:chExt cx="7328576" cy="448791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2AD63BA-D407-477D-9986-D19892E9A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3785" y="1140370"/>
              <a:ext cx="3762704" cy="4487917"/>
            </a:xfrm>
            <a:prstGeom prst="rect">
              <a:avLst/>
            </a:prstGeom>
            <a:ln w="127000" cap="sq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797781B-052F-4399-86A9-888201462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3766" y="1140371"/>
              <a:ext cx="3428595" cy="4487918"/>
            </a:xfrm>
            <a:prstGeom prst="rect">
              <a:avLst/>
            </a:prstGeom>
            <a:ln w="127000" cap="sq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95E2853-8918-489F-A9E2-FA39A3147F3F}"/>
              </a:ext>
            </a:extLst>
          </p:cNvPr>
          <p:cNvSpPr/>
          <p:nvPr/>
        </p:nvSpPr>
        <p:spPr>
          <a:xfrm>
            <a:off x="2020210" y="183931"/>
            <a:ext cx="8061434" cy="8565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002060"/>
                </a:solidFill>
              </a:rPr>
              <a:t>Let’s see the picture and say who are they?</a:t>
            </a:r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52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D834C1-B34A-4D70-A875-0C52D6CF7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572"/>
            <a:ext cx="12268438" cy="674764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4A2D6D3-C97A-449F-BD40-F6F271A66EE0}"/>
              </a:ext>
            </a:extLst>
          </p:cNvPr>
          <p:cNvGrpSpPr/>
          <p:nvPr/>
        </p:nvGrpSpPr>
        <p:grpSpPr>
          <a:xfrm>
            <a:off x="2753068" y="1707929"/>
            <a:ext cx="7328576" cy="4487919"/>
            <a:chOff x="2973785" y="1140370"/>
            <a:chExt cx="7328576" cy="448791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2AD63BA-D407-477D-9986-D19892E9A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3785" y="1140370"/>
              <a:ext cx="3762704" cy="4487917"/>
            </a:xfrm>
            <a:prstGeom prst="rect">
              <a:avLst/>
            </a:prstGeom>
            <a:ln w="127000" cap="sq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797781B-052F-4399-86A9-888201462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3766" y="1140371"/>
              <a:ext cx="3428595" cy="4487918"/>
            </a:xfrm>
            <a:prstGeom prst="rect">
              <a:avLst/>
            </a:prstGeom>
            <a:ln w="127000" cap="sq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95E2853-8918-489F-A9E2-FA39A3147F3F}"/>
              </a:ext>
            </a:extLst>
          </p:cNvPr>
          <p:cNvSpPr/>
          <p:nvPr/>
        </p:nvSpPr>
        <p:spPr>
          <a:xfrm>
            <a:off x="2020210" y="183931"/>
            <a:ext cx="4632839" cy="8565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002060"/>
                </a:solidFill>
              </a:rPr>
              <a:t>Lesson Declaration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F8FBDE-9E98-4F73-9D8E-EB4FA4F1FA3B}"/>
              </a:ext>
            </a:extLst>
          </p:cNvPr>
          <p:cNvSpPr/>
          <p:nvPr/>
        </p:nvSpPr>
        <p:spPr>
          <a:xfrm>
            <a:off x="2753068" y="1707929"/>
            <a:ext cx="3762704" cy="448791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0070C0"/>
                </a:solidFill>
              </a:rPr>
              <a:t>My friend</a:t>
            </a:r>
          </a:p>
          <a:p>
            <a:pPr algn="ctr"/>
            <a:r>
              <a:rPr lang="en-GB" sz="3200" b="1" dirty="0" err="1">
                <a:solidFill>
                  <a:srgbClr val="0070C0"/>
                </a:solidFill>
              </a:rPr>
              <a:t>Activity:A,B</a:t>
            </a:r>
            <a:endParaRPr lang="en-GB" sz="3200" b="1" dirty="0">
              <a:solidFill>
                <a:srgbClr val="0070C0"/>
              </a:solidFill>
            </a:endParaRPr>
          </a:p>
          <a:p>
            <a:pPr algn="ctr"/>
            <a:r>
              <a:rPr lang="en-GB" sz="3200" b="1" dirty="0">
                <a:solidFill>
                  <a:srgbClr val="0070C0"/>
                </a:solidFill>
              </a:rPr>
              <a:t>Page:29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6D7DC3-E2C8-4B8F-B526-7146C7E9C388}"/>
              </a:ext>
            </a:extLst>
          </p:cNvPr>
          <p:cNvSpPr/>
          <p:nvPr/>
        </p:nvSpPr>
        <p:spPr>
          <a:xfrm>
            <a:off x="6668172" y="1707928"/>
            <a:ext cx="3413472" cy="4487917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13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D834C1-B34A-4D70-A875-0C52D6CF7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572"/>
            <a:ext cx="12268438" cy="674764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95E2853-8918-489F-A9E2-FA39A3147F3F}"/>
              </a:ext>
            </a:extLst>
          </p:cNvPr>
          <p:cNvSpPr/>
          <p:nvPr/>
        </p:nvSpPr>
        <p:spPr>
          <a:xfrm>
            <a:off x="325821" y="183931"/>
            <a:ext cx="3825766" cy="8355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Let’s read the text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BC823E-6E1E-42A3-9AF0-47576F954289}"/>
              </a:ext>
            </a:extLst>
          </p:cNvPr>
          <p:cNvSpPr/>
          <p:nvPr/>
        </p:nvSpPr>
        <p:spPr>
          <a:xfrm>
            <a:off x="6074979" y="1019503"/>
            <a:ext cx="5118538" cy="44038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I am </a:t>
            </a:r>
            <a:r>
              <a:rPr lang="en-GB" sz="3200" b="1" dirty="0" err="1">
                <a:solidFill>
                  <a:srgbClr val="7030A0"/>
                </a:solidFill>
              </a:rPr>
              <a:t>Sunil.I</a:t>
            </a:r>
            <a:r>
              <a:rPr lang="en-GB" sz="3200" b="1" dirty="0">
                <a:solidFill>
                  <a:srgbClr val="7030A0"/>
                </a:solidFill>
              </a:rPr>
              <a:t> am eight years </a:t>
            </a:r>
            <a:r>
              <a:rPr lang="en-GB" sz="3200" b="1" dirty="0" err="1">
                <a:solidFill>
                  <a:srgbClr val="7030A0"/>
                </a:solidFill>
              </a:rPr>
              <a:t>old.I</a:t>
            </a:r>
            <a:r>
              <a:rPr lang="en-GB" sz="3200" b="1" dirty="0">
                <a:solidFill>
                  <a:srgbClr val="7030A0"/>
                </a:solidFill>
              </a:rPr>
              <a:t> have many </a:t>
            </a:r>
            <a:r>
              <a:rPr lang="en-GB" sz="3200" b="1" dirty="0" err="1">
                <a:solidFill>
                  <a:srgbClr val="7030A0"/>
                </a:solidFill>
              </a:rPr>
              <a:t>friends,but</a:t>
            </a:r>
            <a:r>
              <a:rPr lang="en-GB" sz="3200" b="1" dirty="0">
                <a:solidFill>
                  <a:srgbClr val="7030A0"/>
                </a:solidFill>
              </a:rPr>
              <a:t> Sunil is my best </a:t>
            </a:r>
            <a:r>
              <a:rPr lang="en-GB" sz="3200" b="1" dirty="0" err="1">
                <a:solidFill>
                  <a:srgbClr val="7030A0"/>
                </a:solidFill>
              </a:rPr>
              <a:t>friend.He</a:t>
            </a:r>
            <a:r>
              <a:rPr lang="en-GB" sz="3200" b="1" dirty="0">
                <a:solidFill>
                  <a:srgbClr val="7030A0"/>
                </a:solidFill>
              </a:rPr>
              <a:t> is also eight years </a:t>
            </a:r>
            <a:r>
              <a:rPr lang="en-GB" sz="3200" b="1" dirty="0" err="1">
                <a:solidFill>
                  <a:srgbClr val="7030A0"/>
                </a:solidFill>
              </a:rPr>
              <a:t>old.He</a:t>
            </a:r>
            <a:r>
              <a:rPr lang="en-GB" sz="3200" b="1" dirty="0">
                <a:solidFill>
                  <a:srgbClr val="7030A0"/>
                </a:solidFill>
              </a:rPr>
              <a:t> lives near my house and we go to the same </a:t>
            </a:r>
            <a:r>
              <a:rPr lang="en-GB" sz="3200" b="1" dirty="0" err="1">
                <a:solidFill>
                  <a:srgbClr val="7030A0"/>
                </a:solidFill>
              </a:rPr>
              <a:t>school.Rahat</a:t>
            </a:r>
            <a:r>
              <a:rPr lang="en-GB" sz="3200" b="1" dirty="0">
                <a:solidFill>
                  <a:srgbClr val="7030A0"/>
                </a:solidFill>
              </a:rPr>
              <a:t> is good at </a:t>
            </a:r>
            <a:r>
              <a:rPr lang="en-GB" sz="3200" b="1" dirty="0" err="1">
                <a:solidFill>
                  <a:srgbClr val="7030A0"/>
                </a:solidFill>
              </a:rPr>
              <a:t>English.In</a:t>
            </a:r>
            <a:r>
              <a:rPr lang="en-GB" sz="3200" b="1" dirty="0">
                <a:solidFill>
                  <a:srgbClr val="7030A0"/>
                </a:solidFill>
              </a:rPr>
              <a:t> the </a:t>
            </a:r>
            <a:r>
              <a:rPr lang="en-GB" sz="3200" b="1" dirty="0" err="1">
                <a:solidFill>
                  <a:srgbClr val="7030A0"/>
                </a:solidFill>
              </a:rPr>
              <a:t>afternoon,we</a:t>
            </a:r>
            <a:r>
              <a:rPr lang="en-GB" sz="3200" b="1" dirty="0">
                <a:solidFill>
                  <a:srgbClr val="7030A0"/>
                </a:solidFill>
              </a:rPr>
              <a:t> play football.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E19E687-F393-45C9-9928-050A77605E71}"/>
              </a:ext>
            </a:extLst>
          </p:cNvPr>
          <p:cNvSpPr/>
          <p:nvPr/>
        </p:nvSpPr>
        <p:spPr>
          <a:xfrm>
            <a:off x="1681655" y="1135117"/>
            <a:ext cx="3899339" cy="3993931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01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D834C1-B34A-4D70-A875-0C52D6CF7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572"/>
            <a:ext cx="12268438" cy="674764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95E2853-8918-489F-A9E2-FA39A3147F3F}"/>
              </a:ext>
            </a:extLst>
          </p:cNvPr>
          <p:cNvSpPr/>
          <p:nvPr/>
        </p:nvSpPr>
        <p:spPr>
          <a:xfrm>
            <a:off x="2020211" y="183931"/>
            <a:ext cx="2604342" cy="8565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2060"/>
                </a:solidFill>
              </a:rPr>
              <a:t>Pair work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BC823E-6E1E-42A3-9AF0-47576F954289}"/>
              </a:ext>
            </a:extLst>
          </p:cNvPr>
          <p:cNvSpPr/>
          <p:nvPr/>
        </p:nvSpPr>
        <p:spPr>
          <a:xfrm>
            <a:off x="6251429" y="1439918"/>
            <a:ext cx="5089231" cy="35314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70C0"/>
                </a:solidFill>
              </a:rPr>
              <a:t>Read the text practise in pairs and explain the questions from 1 to 4.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0C0150-FDB9-4F27-B08F-164029792740}"/>
              </a:ext>
            </a:extLst>
          </p:cNvPr>
          <p:cNvSpPr/>
          <p:nvPr/>
        </p:nvSpPr>
        <p:spPr>
          <a:xfrm>
            <a:off x="2020211" y="1439918"/>
            <a:ext cx="3657600" cy="35314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57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246</Words>
  <Application>Microsoft Office PowerPoint</Application>
  <PresentationFormat>Widescreen</PresentationFormat>
  <Paragraphs>34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Mst. Mowsumi Akter</dc:creator>
  <cp:lastModifiedBy>Mst. Mowsumi Akter</cp:lastModifiedBy>
  <cp:revision>15</cp:revision>
  <dcterms:created xsi:type="dcterms:W3CDTF">2026-04-01T08:43:25Z</dcterms:created>
  <dcterms:modified xsi:type="dcterms:W3CDTF">2026-04-02T07:20:57Z</dcterms:modified>
</cp:coreProperties>
</file>