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26"/>
  </p:notesMasterIdLst>
  <p:sldIdLst>
    <p:sldId id="336" r:id="rId2"/>
    <p:sldId id="344" r:id="rId3"/>
    <p:sldId id="338" r:id="rId4"/>
    <p:sldId id="293" r:id="rId5"/>
    <p:sldId id="291" r:id="rId6"/>
    <p:sldId id="290" r:id="rId7"/>
    <p:sldId id="287" r:id="rId8"/>
    <p:sldId id="337" r:id="rId9"/>
    <p:sldId id="289" r:id="rId10"/>
    <p:sldId id="329" r:id="rId11"/>
    <p:sldId id="331" r:id="rId12"/>
    <p:sldId id="332" r:id="rId13"/>
    <p:sldId id="341" r:id="rId14"/>
    <p:sldId id="334" r:id="rId15"/>
    <p:sldId id="309" r:id="rId16"/>
    <p:sldId id="310" r:id="rId17"/>
    <p:sldId id="340" r:id="rId18"/>
    <p:sldId id="317" r:id="rId19"/>
    <p:sldId id="313" r:id="rId20"/>
    <p:sldId id="345" r:id="rId21"/>
    <p:sldId id="297" r:id="rId22"/>
    <p:sldId id="311" r:id="rId23"/>
    <p:sldId id="319" r:id="rId24"/>
    <p:sldId id="29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C8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43" autoAdjust="0"/>
    <p:restoredTop sz="94660"/>
  </p:normalViewPr>
  <p:slideViewPr>
    <p:cSldViewPr snapToGrid="0">
      <p:cViewPr varScale="1">
        <p:scale>
          <a:sx n="63" d="100"/>
          <a:sy n="63" d="100"/>
        </p:scale>
        <p:origin x="5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35790-6324-40BA-B3F0-1D38D809428D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D2B52-F155-4FC2-AD5F-2BDC56E96A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8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395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46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58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5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1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09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06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234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7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023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9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22FE201-F45B-4B12-BCD1-5B0ABF9E1DC6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4E5279D-C518-47DA-A2FB-C8DB77CFE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16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 descr="Welcome GIFs &amp; Greeting Images - Apps on Google Play">
            <a:extLst>
              <a:ext uri="{FF2B5EF4-FFF2-40B4-BE49-F238E27FC236}">
                <a16:creationId xmlns:a16="http://schemas.microsoft.com/office/drawing/2014/main" id="{7A5E086D-486C-0B1B-241A-5D7B8E3386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7A402BE-B521-ADC2-B4AC-FD9AEB8B9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70" y="443575"/>
            <a:ext cx="11596660" cy="566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83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ully">
            <a:extLst>
              <a:ext uri="{FF2B5EF4-FFF2-40B4-BE49-F238E27FC236}">
                <a16:creationId xmlns:a16="http://schemas.microsoft.com/office/drawing/2014/main" id="{50087013-4647-0F00-C9B4-7C53D7301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6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97312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D2EA5E-EA4A-4248-20BD-EECEFB852FF5}"/>
              </a:ext>
            </a:extLst>
          </p:cNvPr>
          <p:cNvSpPr txBox="1"/>
          <p:nvPr/>
        </p:nvSpPr>
        <p:spPr>
          <a:xfrm>
            <a:off x="1188720" y="1330960"/>
            <a:ext cx="963168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/>
              <a:t>Unit-9</a:t>
            </a:r>
          </a:p>
          <a:p>
            <a:pPr algn="ctr"/>
            <a:r>
              <a:rPr lang="en-US" sz="6600" b="1" dirty="0"/>
              <a:t>Lesson-4</a:t>
            </a:r>
          </a:p>
          <a:p>
            <a:pPr algn="ctr"/>
            <a:r>
              <a:rPr lang="en-US" sz="6600" b="1" dirty="0"/>
              <a:t>Say No to Bullying</a:t>
            </a:r>
          </a:p>
        </p:txBody>
      </p:sp>
    </p:spTree>
    <p:extLst>
      <p:ext uri="{BB962C8B-B14F-4D97-AF65-F5344CB8AC3E}">
        <p14:creationId xmlns:p14="http://schemas.microsoft.com/office/powerpoint/2010/main" val="2607212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31BF9-6755-B176-DA26-6451E0D1A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B60E99-2193-25A3-5FA3-B205F18F0AAB}"/>
              </a:ext>
            </a:extLst>
          </p:cNvPr>
          <p:cNvSpPr txBox="1"/>
          <p:nvPr/>
        </p:nvSpPr>
        <p:spPr>
          <a:xfrm>
            <a:off x="330666" y="952260"/>
            <a:ext cx="11125200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7030A0"/>
                </a:solidFill>
                <a:latin typeface="Arial Black" panose="020B0A04020102020204" pitchFamily="34" charset="0"/>
              </a:rPr>
              <a:t>Learning Objectives</a:t>
            </a:r>
          </a:p>
          <a:p>
            <a:endParaRPr lang="en-US" sz="3200" dirty="0"/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US" sz="3200" dirty="0"/>
              <a:t>Define Bullying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US" sz="3200" dirty="0"/>
              <a:t>Categorize Physical Bullying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US" sz="3200" dirty="0"/>
              <a:t>Identify Verbal and Social Bullying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US" sz="3200" dirty="0"/>
              <a:t>Recognize Cyberbullying</a:t>
            </a:r>
          </a:p>
          <a:p>
            <a:pPr marL="514350" indent="-514350">
              <a:buFont typeface="Wingdings" panose="05000000000000000000" pitchFamily="2" charset="2"/>
              <a:buChar char="§"/>
            </a:pPr>
            <a:r>
              <a:rPr lang="en-US" sz="3200" dirty="0"/>
              <a:t>Analyze Psychological Effects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3200" dirty="0"/>
              <a:t>Differentiate Between Physical and Social Harm</a:t>
            </a:r>
          </a:p>
        </p:txBody>
      </p:sp>
    </p:spTree>
    <p:extLst>
      <p:ext uri="{BB962C8B-B14F-4D97-AF65-F5344CB8AC3E}">
        <p14:creationId xmlns:p14="http://schemas.microsoft.com/office/powerpoint/2010/main" val="2027187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492D6-7AC5-77F1-1068-3BB4CC1008ED}"/>
              </a:ext>
            </a:extLst>
          </p:cNvPr>
          <p:cNvSpPr txBox="1"/>
          <p:nvPr/>
        </p:nvSpPr>
        <p:spPr>
          <a:xfrm>
            <a:off x="1690576" y="372139"/>
            <a:ext cx="8272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What is Bullying?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2DF2D9-252A-F699-73FC-FC6D6C4B1069}"/>
              </a:ext>
            </a:extLst>
          </p:cNvPr>
          <p:cNvSpPr txBox="1"/>
          <p:nvPr/>
        </p:nvSpPr>
        <p:spPr>
          <a:xfrm>
            <a:off x="95693" y="2321004"/>
            <a:ext cx="121973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Bullying is repeated aggressive behavior intended to hurt another person, either physically, Mentally, emotionally and  Socially.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607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616A2B-DA8D-65EE-9B38-D05DE4E06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09"/>
            <a:ext cx="12192000" cy="665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64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3ADC5B-79DE-163C-039E-D75A3ED5D7B4}"/>
              </a:ext>
            </a:extLst>
          </p:cNvPr>
          <p:cNvSpPr txBox="1"/>
          <p:nvPr/>
        </p:nvSpPr>
        <p:spPr>
          <a:xfrm>
            <a:off x="642983" y="501848"/>
            <a:ext cx="1090603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7030A0"/>
                </a:solidFill>
              </a:rPr>
              <a:t>Types of Bullying</a:t>
            </a:r>
          </a:p>
          <a:p>
            <a:pPr algn="just">
              <a:buNone/>
            </a:pPr>
            <a:endParaRPr lang="en-US" sz="1600" b="1" dirty="0"/>
          </a:p>
          <a:p>
            <a:pPr algn="just"/>
            <a:r>
              <a:rPr lang="en-US" sz="2800" b="1" dirty="0"/>
              <a:t>Physical bullying</a:t>
            </a:r>
            <a:r>
              <a:rPr lang="en-US" sz="2800" dirty="0"/>
              <a:t> – hitting, kicking, pinching, pushing, damaging property, Spitting, Taking or breaking someone's things, Making mean facial or hand gestures</a:t>
            </a:r>
          </a:p>
          <a:p>
            <a:pPr algn="just"/>
            <a:r>
              <a:rPr lang="en-US" sz="2800" b="1" dirty="0"/>
              <a:t>Verbal bullying</a:t>
            </a:r>
            <a:r>
              <a:rPr lang="en-US" sz="2800" dirty="0"/>
              <a:t> – name-calling, insults, teasing, threats, Inappropriate sexual comments, Taunting, threatening to cause harm</a:t>
            </a:r>
          </a:p>
          <a:p>
            <a:r>
              <a:rPr lang="en-US" sz="2800" b="1" dirty="0"/>
              <a:t>Social bullying</a:t>
            </a:r>
            <a:r>
              <a:rPr lang="en-US" sz="2800" dirty="0"/>
              <a:t> – spreading rumors, excluding someone, embarrassing them in public, Leaving someone out on purpose, Telling other children not to be friends with someone, </a:t>
            </a:r>
          </a:p>
          <a:p>
            <a:pPr algn="just"/>
            <a:r>
              <a:rPr lang="en-US" sz="2800" b="1" dirty="0"/>
              <a:t>Cyberbullying</a:t>
            </a:r>
            <a:r>
              <a:rPr lang="en-US" sz="2800" dirty="0"/>
              <a:t> – using digital platforms to harass, threaten, or humiliate.</a:t>
            </a:r>
          </a:p>
        </p:txBody>
      </p:sp>
    </p:spTree>
    <p:extLst>
      <p:ext uri="{BB962C8B-B14F-4D97-AF65-F5344CB8AC3E}">
        <p14:creationId xmlns:p14="http://schemas.microsoft.com/office/powerpoint/2010/main" val="121257518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E3BF91-0394-B012-9ABB-D41331F3844D}"/>
              </a:ext>
            </a:extLst>
          </p:cNvPr>
          <p:cNvSpPr txBox="1"/>
          <p:nvPr/>
        </p:nvSpPr>
        <p:spPr>
          <a:xfrm>
            <a:off x="843643" y="397401"/>
            <a:ext cx="10504713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400" b="1" dirty="0">
                <a:solidFill>
                  <a:srgbClr val="7030A0"/>
                </a:solidFill>
              </a:rPr>
              <a:t>Effects of Bullying</a:t>
            </a:r>
          </a:p>
          <a:p>
            <a:pPr algn="ctr">
              <a:buNone/>
            </a:pPr>
            <a:endParaRPr lang="en-US" sz="4000" b="1" dirty="0">
              <a:solidFill>
                <a:srgbClr val="7030A0"/>
              </a:solidFill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Low self-esteem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Anxiety or depression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Poor academic or work performance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Physical health problems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Self-Harm or Suicidal thoughts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Fear &amp; Insecurity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Dropouts from School or College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Lack of Participation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Sleep Disturbances or insomnia 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Criminal Tendencies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sz="2800" dirty="0"/>
              <a:t>Aggressive Behavior</a:t>
            </a:r>
          </a:p>
        </p:txBody>
      </p:sp>
    </p:spTree>
    <p:extLst>
      <p:ext uri="{BB962C8B-B14F-4D97-AF65-F5344CB8AC3E}">
        <p14:creationId xmlns:p14="http://schemas.microsoft.com/office/powerpoint/2010/main" val="3297735414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8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C144E9-8AC4-04EC-CFBB-1CEFAD70F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01" y="254305"/>
            <a:ext cx="11338197" cy="634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4517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9F01B1-D14A-C50C-9648-3B847CCE9BE6}"/>
              </a:ext>
            </a:extLst>
          </p:cNvPr>
          <p:cNvSpPr txBox="1"/>
          <p:nvPr/>
        </p:nvSpPr>
        <p:spPr>
          <a:xfrm>
            <a:off x="656561" y="428178"/>
            <a:ext cx="10433197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solidFill>
                  <a:srgbClr val="7030A0"/>
                </a:solidFill>
              </a:rPr>
              <a:t>Solution of Bullying</a:t>
            </a:r>
          </a:p>
          <a:p>
            <a:pPr>
              <a:buNone/>
            </a:pPr>
            <a:endParaRPr lang="en-US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Implementing Anti-Bullying Policies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Raising Awareness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Teacher and Staff Training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Encouraging Student Participation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Strengthening Disciplinary Action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Engaging Parents and Guardians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Promoting a Positive School Culture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Utilizing Media and Technology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Legal and Institutional Support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200" dirty="0"/>
              <a:t>Research and Monitoring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13774854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255AAF-36B9-3E9E-03F9-23DD81BC1148}"/>
              </a:ext>
            </a:extLst>
          </p:cNvPr>
          <p:cNvSpPr txBox="1"/>
          <p:nvPr/>
        </p:nvSpPr>
        <p:spPr>
          <a:xfrm>
            <a:off x="816428" y="807107"/>
            <a:ext cx="1061357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/>
              <a:t>Conclusion</a:t>
            </a:r>
          </a:p>
          <a:p>
            <a:pPr algn="ctr">
              <a:buNone/>
            </a:pPr>
            <a:endParaRPr lang="en-US" sz="3600" b="1" dirty="0"/>
          </a:p>
          <a:p>
            <a:pPr algn="just"/>
            <a:r>
              <a:rPr lang="en-US" sz="3600" dirty="0"/>
              <a:t>Bullying is not just “harmless fun” — it has </a:t>
            </a:r>
            <a:r>
              <a:rPr lang="en-US" sz="3600" b="1" dirty="0"/>
              <a:t>long-term consequences</a:t>
            </a:r>
            <a:r>
              <a:rPr lang="en-US" sz="3600" dirty="0"/>
              <a:t> for individuals and society. Addressing it in Bangladesh requires </a:t>
            </a:r>
            <a:r>
              <a:rPr lang="en-US" sz="3600" b="1" dirty="0"/>
              <a:t>awareness</a:t>
            </a:r>
            <a:r>
              <a:rPr lang="en-US" sz="3600" dirty="0"/>
              <a:t>, </a:t>
            </a:r>
            <a:r>
              <a:rPr lang="en-US" sz="3600" b="1" dirty="0"/>
              <a:t>education</a:t>
            </a:r>
            <a:r>
              <a:rPr lang="en-US" sz="3600" dirty="0"/>
              <a:t>, </a:t>
            </a:r>
            <a:r>
              <a:rPr lang="en-US" sz="3600" b="1" dirty="0"/>
              <a:t>strong school policies</a:t>
            </a:r>
            <a:r>
              <a:rPr lang="en-US" sz="3600" dirty="0"/>
              <a:t>, and </a:t>
            </a:r>
            <a:r>
              <a:rPr lang="en-US" sz="3600" b="1" dirty="0"/>
              <a:t>mental health support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10539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2CB5EE-66D2-85E1-DD1D-29D5324C6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5D1888-9FA8-BF79-FF3B-F73973AD6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049" y="1443588"/>
            <a:ext cx="6088112" cy="34018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F29323-1D90-F685-F084-83B9D562A7E3}"/>
              </a:ext>
            </a:extLst>
          </p:cNvPr>
          <p:cNvSpPr txBox="1"/>
          <p:nvPr/>
        </p:nvSpPr>
        <p:spPr>
          <a:xfrm>
            <a:off x="4295408" y="0"/>
            <a:ext cx="67383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mpact" panose="020B0806030902050204" pitchFamily="34" charset="0"/>
              </a:rPr>
              <a:t>Presented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rPr>
              <a:t> by </a:t>
            </a:r>
          </a:p>
        </p:txBody>
      </p:sp>
    </p:spTree>
    <p:extLst>
      <p:ext uri="{BB962C8B-B14F-4D97-AF65-F5344CB8AC3E}">
        <p14:creationId xmlns:p14="http://schemas.microsoft.com/office/powerpoint/2010/main" val="322733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96F83E-F1CD-EA68-CB55-BB4B4CCDE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40" y="213360"/>
            <a:ext cx="11907520" cy="624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008708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y Questions&quot; Images – Browse 476 Stock Photos, Vectors, and ...">
            <a:extLst>
              <a:ext uri="{FF2B5EF4-FFF2-40B4-BE49-F238E27FC236}">
                <a16:creationId xmlns:a16="http://schemas.microsoft.com/office/drawing/2014/main" id="{3B59F193-EC58-567F-FB4B-0B92E0FB0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38" y="1093651"/>
            <a:ext cx="10665204" cy="397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231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4EFA64E-250B-EDD4-02C0-ED2FA681D84C}"/>
              </a:ext>
            </a:extLst>
          </p:cNvPr>
          <p:cNvSpPr txBox="1"/>
          <p:nvPr/>
        </p:nvSpPr>
        <p:spPr>
          <a:xfrm>
            <a:off x="489856" y="675305"/>
            <a:ext cx="11255829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/>
              <a:t>Home Work</a:t>
            </a:r>
          </a:p>
          <a:p>
            <a:pPr algn="just"/>
            <a:endParaRPr lang="en-US" sz="3600" dirty="0"/>
          </a:p>
          <a:p>
            <a:pPr algn="just"/>
            <a:r>
              <a:rPr lang="en-US" sz="3600" dirty="0"/>
              <a:t>1. What are some of the probable effects of bullying on students? </a:t>
            </a:r>
          </a:p>
          <a:p>
            <a:pPr algn="just"/>
            <a:r>
              <a:rPr lang="en-US" sz="3600" dirty="0"/>
              <a:t>2. Make a list of initiatives that can be done to prevent bullying in college.</a:t>
            </a:r>
          </a:p>
          <a:p>
            <a:pPr algn="just"/>
            <a:r>
              <a:rPr lang="en-US" sz="3600" dirty="0"/>
              <a:t>3. What can you do in your college to stop bullying?</a:t>
            </a:r>
          </a:p>
        </p:txBody>
      </p:sp>
    </p:spTree>
    <p:extLst>
      <p:ext uri="{BB962C8B-B14F-4D97-AF65-F5344CB8AC3E}">
        <p14:creationId xmlns:p14="http://schemas.microsoft.com/office/powerpoint/2010/main" val="3908991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73783F-52D8-0459-D4FF-D11EC1B4695D}"/>
              </a:ext>
            </a:extLst>
          </p:cNvPr>
          <p:cNvSpPr txBox="1"/>
          <p:nvPr/>
        </p:nvSpPr>
        <p:spPr>
          <a:xfrm>
            <a:off x="1251983" y="1149720"/>
            <a:ext cx="10050425" cy="3339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500" b="1" dirty="0">
                <a:solidFill>
                  <a:srgbClr val="7030A0"/>
                </a:solidFill>
              </a:rPr>
              <a:t>NEXT Class</a:t>
            </a:r>
          </a:p>
          <a:p>
            <a:pPr algn="ctr"/>
            <a:r>
              <a:rPr lang="en-US" sz="8800" b="1" dirty="0"/>
              <a:t>Adolescence</a:t>
            </a:r>
            <a:endParaRPr lang="en-US" sz="11500" b="1" dirty="0"/>
          </a:p>
        </p:txBody>
      </p:sp>
    </p:spTree>
    <p:extLst>
      <p:ext uri="{BB962C8B-B14F-4D97-AF65-F5344CB8AC3E}">
        <p14:creationId xmlns:p14="http://schemas.microsoft.com/office/powerpoint/2010/main" val="1117043364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4B2F9BEF-72EE-DC41-256A-F1C1A2A41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085" y="1238109"/>
            <a:ext cx="9731829" cy="414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6352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D4A5DE-437F-1A38-8A38-6EDB6952A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40" y="0"/>
            <a:ext cx="11043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756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630048A6-4815-5907-B5B4-4A5FB48D4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88991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7E1B99D2-23D4-9927-A38B-B466A90E1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98454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igh school students being bullied.">
            <a:extLst>
              <a:ext uri="{FF2B5EF4-FFF2-40B4-BE49-F238E27FC236}">
                <a16:creationId xmlns:a16="http://schemas.microsoft.com/office/drawing/2014/main" id="{8EBBFA29-AC22-7A65-B31A-C8BF19EAD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68949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elping your kids deal with meanness means giving them tools to address the problem themselves.">
            <a:extLst>
              <a:ext uri="{FF2B5EF4-FFF2-40B4-BE49-F238E27FC236}">
                <a16:creationId xmlns:a16="http://schemas.microsoft.com/office/drawing/2014/main" id="{72A46C10-B0F6-1E07-4071-34CAAB3B3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9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2730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50243A-BBD8-F125-53B3-68BE41BC8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160" y="395621"/>
            <a:ext cx="8839200" cy="606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5425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Office_Bully">
            <a:extLst>
              <a:ext uri="{FF2B5EF4-FFF2-40B4-BE49-F238E27FC236}">
                <a16:creationId xmlns:a16="http://schemas.microsoft.com/office/drawing/2014/main" id="{0A36DC11-D6E5-4CBB-74DF-41BC616A5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59866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1709</TotalTime>
  <Words>313</Words>
  <Application>Microsoft Office PowerPoint</Application>
  <PresentationFormat>Widescreen</PresentationFormat>
  <Paragraphs>55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Black</vt:lpstr>
      <vt:lpstr>Calibri</vt:lpstr>
      <vt:lpstr>Gill Sans MT</vt:lpstr>
      <vt:lpstr>Impact</vt:lpstr>
      <vt:lpstr>Wingdings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Roman Rahman</dc:creator>
  <cp:lastModifiedBy>Safia Sultana</cp:lastModifiedBy>
  <cp:revision>249</cp:revision>
  <dcterms:created xsi:type="dcterms:W3CDTF">2023-10-14T16:36:00Z</dcterms:created>
  <dcterms:modified xsi:type="dcterms:W3CDTF">2026-07-12T17:27:31Z</dcterms:modified>
</cp:coreProperties>
</file>