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5" r:id="rId4"/>
    <p:sldId id="262" r:id="rId5"/>
    <p:sldId id="269" r:id="rId6"/>
    <p:sldId id="258" r:id="rId7"/>
    <p:sldId id="266" r:id="rId8"/>
    <p:sldId id="260" r:id="rId9"/>
    <p:sldId id="267" r:id="rId10"/>
    <p:sldId id="261" r:id="rId11"/>
    <p:sldId id="273" r:id="rId12"/>
    <p:sldId id="270" r:id="rId13"/>
    <p:sldId id="268" r:id="rId14"/>
    <p:sldId id="271"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3C8DDD-8B15-4E77-9075-755839C12A62}"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2814838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3C8DDD-8B15-4E77-9075-755839C12A62}"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3800974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3C8DDD-8B15-4E77-9075-755839C12A62}"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3686260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3C8DDD-8B15-4E77-9075-755839C12A62}"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3963617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3C8DDD-8B15-4E77-9075-755839C12A62}"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264516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3C8DDD-8B15-4E77-9075-755839C12A62}"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1022196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3C8DDD-8B15-4E77-9075-755839C12A62}"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2430135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3C8DDD-8B15-4E77-9075-755839C12A62}" type="datetimeFigureOut">
              <a:rPr lang="en-US" smtClean="0"/>
              <a:t>7/12/2026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3064884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3C8DDD-8B15-4E77-9075-755839C12A62}" type="datetimeFigureOut">
              <a:rPr lang="en-US" smtClean="0"/>
              <a:t>7/12/2026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394721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3C8DDD-8B15-4E77-9075-755839C12A62}"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9204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3C8DDD-8B15-4E77-9075-755839C12A62}"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B6760-E20C-4B83-8B16-AFFC5858C851}" type="slidenum">
              <a:rPr lang="en-US" smtClean="0"/>
              <a:t>‹#›</a:t>
            </a:fld>
            <a:endParaRPr lang="en-US"/>
          </a:p>
        </p:txBody>
      </p:sp>
    </p:spTree>
    <p:extLst>
      <p:ext uri="{BB962C8B-B14F-4D97-AF65-F5344CB8AC3E}">
        <p14:creationId xmlns:p14="http://schemas.microsoft.com/office/powerpoint/2010/main" val="18632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C8DDD-8B15-4E77-9075-755839C12A62}" type="datetimeFigureOut">
              <a:rPr lang="en-US" smtClean="0"/>
              <a:t>7/12/2026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2B6760-E20C-4B83-8B16-AFFC5858C851}" type="slidenum">
              <a:rPr lang="en-US" smtClean="0"/>
              <a:t>‹#›</a:t>
            </a:fld>
            <a:endParaRPr lang="en-US"/>
          </a:p>
        </p:txBody>
      </p:sp>
    </p:spTree>
    <p:extLst>
      <p:ext uri="{BB962C8B-B14F-4D97-AF65-F5344CB8AC3E}">
        <p14:creationId xmlns:p14="http://schemas.microsoft.com/office/powerpoint/2010/main" val="167349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nasrindakua@gmail.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76200"/>
            <a:ext cx="9144000" cy="6827222"/>
            <a:chOff x="0" y="76200"/>
            <a:chExt cx="9144000" cy="6827222"/>
          </a:xfrm>
        </p:grpSpPr>
        <p:grpSp>
          <p:nvGrpSpPr>
            <p:cNvPr id="8" name="Group 7"/>
            <p:cNvGrpSpPr/>
            <p:nvPr/>
          </p:nvGrpSpPr>
          <p:grpSpPr>
            <a:xfrm>
              <a:off x="0" y="814316"/>
              <a:ext cx="9144000" cy="6089106"/>
              <a:chOff x="0" y="814316"/>
              <a:chExt cx="9144000" cy="6089106"/>
            </a:xfrm>
          </p:grpSpPr>
          <p:pic>
            <p:nvPicPr>
              <p:cNvPr id="1028" name="Picture 4" descr="Keep Flowers Fresh | How to keep flower fresh naturally dgtl - Anandabaz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2600"/>
                <a:ext cx="9144000" cy="470224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52600" y="814316"/>
                <a:ext cx="5655715" cy="923330"/>
              </a:xfrm>
              <a:prstGeom prst="rect">
                <a:avLst/>
              </a:prstGeom>
              <a:solidFill>
                <a:srgbClr val="FF0000"/>
              </a:solidFill>
            </p:spPr>
            <p:txBody>
              <a:bodyPr wrap="none">
                <a:spAutoFit/>
              </a:bodyPr>
              <a:lstStyle/>
              <a:p>
                <a:r>
                  <a:rPr lang="ar-SA" sz="5400" dirty="0">
                    <a:latin typeface="NikoshBAN" pitchFamily="2" charset="0"/>
                  </a:rPr>
                  <a:t>مَرْحَبًا بِكُمْ فِي دَرْسِ الْيَوْمِ</a:t>
                </a:r>
                <a:endParaRPr lang="en-US" sz="5400" dirty="0">
                  <a:latin typeface="NikoshBAN" pitchFamily="2" charset="0"/>
                  <a:cs typeface="NikoshBAN" pitchFamily="2" charset="0"/>
                </a:endParaRPr>
              </a:p>
            </p:txBody>
          </p:sp>
          <p:sp>
            <p:nvSpPr>
              <p:cNvPr id="5" name="Rectangle 4"/>
              <p:cNvSpPr/>
              <p:nvPr/>
            </p:nvSpPr>
            <p:spPr>
              <a:xfrm>
                <a:off x="0" y="6564868"/>
                <a:ext cx="6858000" cy="338554"/>
              </a:xfrm>
              <a:prstGeom prst="rect">
                <a:avLst/>
              </a:prstGeom>
            </p:spPr>
            <p:txBody>
              <a:bodyPr wrap="square">
                <a:spAutoFit/>
              </a:bodyPr>
              <a:lstStyle/>
              <a:p>
                <a:r>
                  <a:rPr lang="en-US" sz="1600" dirty="0" err="1">
                    <a:latin typeface="NikoshBAN" pitchFamily="2" charset="0"/>
                    <a:cs typeface="NikoshBAN" pitchFamily="2" charset="0"/>
                  </a:rPr>
                  <a:t>জামিলাতুন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নেছা</a:t>
                </a:r>
                <a:r>
                  <a:rPr lang="en-US" sz="1600" dirty="0">
                    <a:latin typeface="NikoshBAN" pitchFamily="2" charset="0"/>
                    <a:cs typeface="NikoshBAN" pitchFamily="2" charset="0"/>
                  </a:rPr>
                  <a:t> , </a:t>
                </a:r>
                <a:r>
                  <a:rPr lang="en-US" sz="1600" dirty="0" err="1">
                    <a:latin typeface="NikoshBAN" pitchFamily="2" charset="0"/>
                    <a:cs typeface="NikoshBAN" pitchFamily="2" charset="0"/>
                  </a:rPr>
                  <a:t>সহকারী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মৌলভী</a:t>
                </a:r>
                <a:r>
                  <a:rPr lang="en-US" sz="1600" dirty="0">
                    <a:latin typeface="NikoshBAN" pitchFamily="2" charset="0"/>
                    <a:cs typeface="NikoshBAN" pitchFamily="2" charset="0"/>
                  </a:rPr>
                  <a:t>, </a:t>
                </a:r>
                <a:r>
                  <a:rPr lang="en-US" sz="1600" dirty="0" err="1">
                    <a:latin typeface="NikoshBAN" pitchFamily="2" charset="0"/>
                    <a:cs typeface="NikoshBAN" pitchFamily="2" charset="0"/>
                  </a:rPr>
                  <a:t>ছড়ারকুটি</a:t>
                </a:r>
                <a:r>
                  <a:rPr lang="en-US" sz="1600" dirty="0">
                    <a:latin typeface="NikoshBAN" pitchFamily="2" charset="0"/>
                    <a:cs typeface="NikoshBAN" pitchFamily="2" charset="0"/>
                  </a:rPr>
                  <a:t> </a:t>
                </a:r>
                <a:r>
                  <a:rPr lang="en-US" sz="1600" dirty="0" err="1">
                    <a:latin typeface="NikoshBAN" pitchFamily="2" charset="0"/>
                    <a:cs typeface="NikoshBAN" pitchFamily="2" charset="0"/>
                  </a:rPr>
                  <a:t>আল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ওয়াহেদীয়া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দ্বি-মুখী</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দাখিল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মাদ্রাসা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সুন্দরগঞ্জ</a:t>
                </a:r>
                <a:r>
                  <a:rPr lang="en-US" sz="1600" dirty="0">
                    <a:latin typeface="NikoshBAN" pitchFamily="2" charset="0"/>
                    <a:cs typeface="NikoshBAN" pitchFamily="2" charset="0"/>
                  </a:rPr>
                  <a:t>, </a:t>
                </a:r>
                <a:r>
                  <a:rPr lang="en-US" sz="1600" dirty="0" err="1">
                    <a:latin typeface="NikoshBAN" pitchFamily="2" charset="0"/>
                    <a:cs typeface="NikoshBAN" pitchFamily="2" charset="0"/>
                  </a:rPr>
                  <a:t>গাইবান্ধা</a:t>
                </a:r>
                <a:r>
                  <a:rPr lang="en-US" sz="1600" dirty="0">
                    <a:latin typeface="NikoshBAN" pitchFamily="2" charset="0"/>
                    <a:cs typeface="NikoshBAN" pitchFamily="2" charset="0"/>
                  </a:rPr>
                  <a:t>।</a:t>
                </a:r>
              </a:p>
            </p:txBody>
          </p:sp>
          <p:sp>
            <p:nvSpPr>
              <p:cNvPr id="7" name="TextBox 6"/>
              <p:cNvSpPr txBox="1"/>
              <p:nvPr/>
            </p:nvSpPr>
            <p:spPr>
              <a:xfrm>
                <a:off x="8617080" y="6488668"/>
                <a:ext cx="184731" cy="369332"/>
              </a:xfrm>
              <a:prstGeom prst="rect">
                <a:avLst/>
              </a:prstGeom>
              <a:noFill/>
            </p:spPr>
            <p:txBody>
              <a:bodyPr wrap="none" rtlCol="0">
                <a:spAutoFit/>
              </a:bodyPr>
              <a:lstStyle/>
              <a:p>
                <a:endParaRPr lang="en-US" dirty="0">
                  <a:latin typeface="NikoshBAN" pitchFamily="2" charset="0"/>
                  <a:cs typeface="NikoshBAN" pitchFamily="2" charset="0"/>
                </a:endParaRPr>
              </a:p>
            </p:txBody>
          </p:sp>
        </p:grpSp>
        <p:sp>
          <p:nvSpPr>
            <p:cNvPr id="3" name="Rectangle 2"/>
            <p:cNvSpPr/>
            <p:nvPr/>
          </p:nvSpPr>
          <p:spPr>
            <a:xfrm>
              <a:off x="1224417" y="76200"/>
              <a:ext cx="6712080" cy="6619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b="1" dirty="0">
                  <a:latin typeface="NikoshBAN" pitchFamily="2" charset="0"/>
                </a:rPr>
                <a:t>بِسْمِ اللَّهِ الرَّحْمَنِ الرَّحِيمِ</a:t>
              </a:r>
              <a:endParaRPr lang="en-US" sz="4400" b="1" dirty="0">
                <a:latin typeface="NikoshBAN" pitchFamily="2" charset="0"/>
                <a:cs typeface="NikoshBAN" pitchFamily="2" charset="0"/>
              </a:endParaRPr>
            </a:p>
          </p:txBody>
        </p:sp>
      </p:grpSp>
    </p:spTree>
    <p:extLst>
      <p:ext uri="{BB962C8B-B14F-4D97-AF65-F5344CB8AC3E}">
        <p14:creationId xmlns:p14="http://schemas.microsoft.com/office/powerpoint/2010/main" val="109128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57200"/>
            <a:ext cx="90678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7200" y="3352800"/>
            <a:ext cx="8458200" cy="1631216"/>
          </a:xfrm>
          <a:prstGeom prst="rect">
            <a:avLst/>
          </a:prstGeom>
        </p:spPr>
        <p:txBody>
          <a:bodyPr wrap="square">
            <a:spAutoFit/>
          </a:bodyPr>
          <a:lstStyle/>
          <a:p>
            <a:r>
              <a:rPr lang="bn-BD" sz="2000" dirty="0">
                <a:latin typeface="NikoshBAN" pitchFamily="2" charset="0"/>
                <a:cs typeface="NikoshBAN" pitchFamily="2" charset="0"/>
              </a:rPr>
              <a:t>কে (তিনি) যিনি জমিনকে করেছেন বসতি স্থাপনের উপযোগী এবং তার মধ্যে প্রবাহিত করেছেন নদনদী ও স্থাপন করেছেন পর্বতমালা এবং দুই সমুদ্রের মাঝে সৃষ্টি করেছেন অন্তরায়? আল্লাহর সাথে অন্য কোনো ইলাহ আছে কি? বরং তাদের অধিকাংশই জানে না (৬১)। কে (তিনি) যিনি বিপদগ্রস্তের ডাকে সাড়া দেন যখন সে তাঁকে ডাকে এবং বিপদাপদ দূর করেন এবং তোমাদেরকে পৃথিবীতে স্থলাভিষিক্ত করেন? আল্লাহর সাথে অন্য কোনো ইলাহ আছে কি? তোমরা অতি সামান্যই উপদেশ গ্রহণ কর (৬২)﴾।</a:t>
            </a:r>
            <a:endParaRPr lang="en-US" sz="2000" dirty="0"/>
          </a:p>
        </p:txBody>
      </p:sp>
    </p:spTree>
    <p:extLst>
      <p:ext uri="{BB962C8B-B14F-4D97-AF65-F5344CB8AC3E}">
        <p14:creationId xmlns:p14="http://schemas.microsoft.com/office/powerpoint/2010/main" val="25191761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2220480" cy="584775"/>
          </a:xfrm>
          <a:prstGeom prst="rect">
            <a:avLst/>
          </a:prstGeom>
        </p:spPr>
        <p:txBody>
          <a:bodyPr wrap="none">
            <a:spAutoFit/>
          </a:bodyPr>
          <a:lstStyle/>
          <a:p>
            <a:r>
              <a:rPr lang="ar-SA" sz="3200" b="1" dirty="0"/>
              <a:t>الْوَاجِبُ الْمَنْزِلِيُّ</a:t>
            </a:r>
            <a:endParaRPr lang="en-US" sz="3200" dirty="0"/>
          </a:p>
        </p:txBody>
      </p:sp>
      <p:sp>
        <p:nvSpPr>
          <p:cNvPr id="3" name="TextBox 2"/>
          <p:cNvSpPr txBox="1"/>
          <p:nvPr/>
        </p:nvSpPr>
        <p:spPr>
          <a:xfrm>
            <a:off x="2743200" y="2590800"/>
            <a:ext cx="2971800" cy="954107"/>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bn-BD" sz="2800" dirty="0" smtClean="0">
                <a:latin typeface="NikoshBAN" pitchFamily="2" charset="0"/>
                <a:cs typeface="NikoshBAN" pitchFamily="2" charset="0"/>
              </a:rPr>
              <a:t>আজকের পাঠ থেকে প্রত্যেকে  শব্দার্থ লিখবে।</a:t>
            </a:r>
            <a:endParaRPr lang="en-US" sz="2800" dirty="0">
              <a:latin typeface="NikoshBAN" pitchFamily="2" charset="0"/>
              <a:cs typeface="NikoshBAN" pitchFamily="2" charset="0"/>
            </a:endParaRPr>
          </a:p>
        </p:txBody>
      </p:sp>
      <p:cxnSp>
        <p:nvCxnSpPr>
          <p:cNvPr id="7" name="Straight Arrow Connector 6"/>
          <p:cNvCxnSpPr/>
          <p:nvPr/>
        </p:nvCxnSpPr>
        <p:spPr>
          <a:xfrm flipH="1" flipV="1">
            <a:off x="2667000" y="1846997"/>
            <a:ext cx="304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429000" y="1846997"/>
            <a:ext cx="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947615" y="1846997"/>
            <a:ext cx="0" cy="6277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498075" y="1846997"/>
            <a:ext cx="0" cy="6687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029200" y="1906137"/>
            <a:ext cx="152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5550090" y="1894763"/>
            <a:ext cx="152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715000" y="2515738"/>
            <a:ext cx="685800" cy="750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715000" y="2986585"/>
            <a:ext cx="990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791200" y="3200400"/>
            <a:ext cx="9144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791200" y="3544907"/>
            <a:ext cx="660210" cy="4071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446594" y="3713229"/>
            <a:ext cx="268406" cy="5539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999914" y="3630304"/>
            <a:ext cx="145292" cy="713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498075" y="3630304"/>
            <a:ext cx="5403" cy="804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325504" y="3584691"/>
            <a:ext cx="0" cy="895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2667000" y="3630304"/>
            <a:ext cx="324134" cy="713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920319" y="3505200"/>
            <a:ext cx="0" cy="9297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H="1">
            <a:off x="1828800" y="3271432"/>
            <a:ext cx="685800" cy="3588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a:off x="2057400" y="3568396"/>
            <a:ext cx="609600" cy="7673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flipV="1">
            <a:off x="1600200" y="2764190"/>
            <a:ext cx="1066800" cy="3036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flipV="1">
            <a:off x="1828800" y="2135874"/>
            <a:ext cx="838200" cy="4549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3628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6200" y="0"/>
            <a:ext cx="8839200" cy="6247177"/>
            <a:chOff x="76200" y="0"/>
            <a:chExt cx="8839200" cy="6247177"/>
          </a:xfrm>
        </p:grpSpPr>
        <p:sp>
          <p:nvSpPr>
            <p:cNvPr id="2" name="Rectangle 1"/>
            <p:cNvSpPr/>
            <p:nvPr/>
          </p:nvSpPr>
          <p:spPr>
            <a:xfrm>
              <a:off x="76200" y="0"/>
              <a:ext cx="4572000" cy="5909310"/>
            </a:xfrm>
            <a:prstGeom prst="rect">
              <a:avLst/>
            </a:prstGeom>
          </p:spPr>
          <p:txBody>
            <a:bodyPr>
              <a:spAutoFit/>
            </a:bodyPr>
            <a:lstStyle/>
            <a:p>
              <a:r>
                <a:rPr lang="bn-IN" b="1" dirty="0">
                  <a:latin typeface="NikoshBAN" pitchFamily="2" charset="0"/>
                  <a:cs typeface="NikoshBAN" pitchFamily="2" charset="0"/>
                </a:rPr>
                <a:t>প্রথম অনুচ্ছেদ</a:t>
              </a:r>
              <a:endParaRPr lang="en-US" dirty="0">
                <a:latin typeface="NikoshBAN" pitchFamily="2" charset="0"/>
                <a:cs typeface="NikoshBAN" pitchFamily="2" charset="0"/>
              </a:endParaRPr>
            </a:p>
            <a:p>
              <a:pPr lvl="0"/>
              <a:r>
                <a:rPr lang="ar-SA" b="1" dirty="0">
                  <a:latin typeface="NikoshBAN" pitchFamily="2" charset="0"/>
                </a:rPr>
                <a:t>إِنَّ</a:t>
              </a:r>
              <a:r>
                <a:rPr lang="en-US" b="1" dirty="0">
                  <a:latin typeface="NikoshBAN" pitchFamily="2" charset="0"/>
                  <a:cs typeface="NikoshBAN" pitchFamily="2" charset="0"/>
                </a:rPr>
                <a:t> (</a:t>
              </a:r>
              <a:r>
                <a:rPr lang="bn-IN" b="1" dirty="0">
                  <a:latin typeface="NikoshBAN" pitchFamily="2" charset="0"/>
                  <a:cs typeface="NikoshBAN" pitchFamily="2" charset="0"/>
                </a:rPr>
                <a:t>ইন্না):</a:t>
              </a:r>
              <a:r>
                <a:rPr lang="bn-IN" dirty="0">
                  <a:latin typeface="NikoshBAN" pitchFamily="2" charset="0"/>
                  <a:cs typeface="NikoshBAN" pitchFamily="2" charset="0"/>
                </a:rPr>
                <a:t> নিশ্চয়ই</a:t>
              </a:r>
              <a:endParaRPr lang="en-US" dirty="0">
                <a:latin typeface="NikoshBAN" pitchFamily="2" charset="0"/>
                <a:cs typeface="NikoshBAN" pitchFamily="2" charset="0"/>
              </a:endParaRPr>
            </a:p>
            <a:p>
              <a:pPr lvl="0"/>
              <a:r>
                <a:rPr lang="ar-SA" b="1" dirty="0">
                  <a:latin typeface="NikoshBAN" pitchFamily="2" charset="0"/>
                </a:rPr>
                <a:t>اللهَ</a:t>
              </a:r>
              <a:r>
                <a:rPr lang="en-US" b="1" dirty="0">
                  <a:latin typeface="NikoshBAN" pitchFamily="2" charset="0"/>
                  <a:cs typeface="NikoshBAN" pitchFamily="2" charset="0"/>
                </a:rPr>
                <a:t> (</a:t>
              </a:r>
              <a:r>
                <a:rPr lang="bn-IN" b="1" dirty="0">
                  <a:latin typeface="NikoshBAN" pitchFamily="2" charset="0"/>
                  <a:cs typeface="NikoshBAN" pitchFamily="2" charset="0"/>
                </a:rPr>
                <a:t>আল্লাহু):</a:t>
              </a:r>
              <a:r>
                <a:rPr lang="bn-IN" dirty="0">
                  <a:latin typeface="NikoshBAN" pitchFamily="2" charset="0"/>
                  <a:cs typeface="NikoshBAN" pitchFamily="2" charset="0"/>
                </a:rPr>
                <a:t> আল্লাহ</a:t>
              </a:r>
              <a:endParaRPr lang="en-US" dirty="0">
                <a:latin typeface="NikoshBAN" pitchFamily="2" charset="0"/>
                <a:cs typeface="NikoshBAN" pitchFamily="2" charset="0"/>
              </a:endParaRPr>
            </a:p>
            <a:p>
              <a:pPr lvl="0"/>
              <a:r>
                <a:rPr lang="ar-SA" b="1" dirty="0">
                  <a:latin typeface="NikoshBAN" pitchFamily="2" charset="0"/>
                </a:rPr>
                <a:t>سُبْحَانَهُ</a:t>
              </a:r>
              <a:r>
                <a:rPr lang="en-US" b="1" dirty="0">
                  <a:latin typeface="NikoshBAN" pitchFamily="2" charset="0"/>
                  <a:cs typeface="NikoshBAN" pitchFamily="2" charset="0"/>
                </a:rPr>
                <a:t> (</a:t>
              </a:r>
              <a:r>
                <a:rPr lang="bn-IN" b="1" dirty="0">
                  <a:latin typeface="NikoshBAN" pitchFamily="2" charset="0"/>
                  <a:cs typeface="NikoshBAN" pitchFamily="2" charset="0"/>
                </a:rPr>
                <a:t>সুবহানাহু):</a:t>
              </a:r>
              <a:r>
                <a:rPr lang="bn-IN" dirty="0">
                  <a:latin typeface="NikoshBAN" pitchFamily="2" charset="0"/>
                  <a:cs typeface="NikoshBAN" pitchFamily="2" charset="0"/>
                </a:rPr>
                <a:t> তিনি পবিত্র</a:t>
              </a:r>
              <a:endParaRPr lang="en-US" dirty="0">
                <a:latin typeface="NikoshBAN" pitchFamily="2" charset="0"/>
                <a:cs typeface="NikoshBAN" pitchFamily="2" charset="0"/>
              </a:endParaRPr>
            </a:p>
            <a:p>
              <a:pPr lvl="0"/>
              <a:r>
                <a:rPr lang="ar-SA" b="1" dirty="0">
                  <a:latin typeface="NikoshBAN" pitchFamily="2" charset="0"/>
                </a:rPr>
                <a:t>وَتَعَالَى</a:t>
              </a:r>
              <a:r>
                <a:rPr lang="en-US" b="1" dirty="0">
                  <a:latin typeface="NikoshBAN" pitchFamily="2" charset="0"/>
                  <a:cs typeface="NikoshBAN" pitchFamily="2" charset="0"/>
                </a:rPr>
                <a:t> (</a:t>
              </a:r>
              <a:r>
                <a:rPr lang="bn-IN" b="1" dirty="0">
                  <a:latin typeface="NikoshBAN" pitchFamily="2" charset="0"/>
                  <a:cs typeface="NikoshBAN" pitchFamily="2" charset="0"/>
                </a:rPr>
                <a:t>ওয়া তাআলা):</a:t>
              </a:r>
              <a:r>
                <a:rPr lang="bn-IN" dirty="0">
                  <a:latin typeface="NikoshBAN" pitchFamily="2" charset="0"/>
                  <a:cs typeface="NikoshBAN" pitchFamily="2" charset="0"/>
                </a:rPr>
                <a:t> এবং তিনি মহান/উচ্চতর</a:t>
              </a:r>
              <a:endParaRPr lang="en-US" dirty="0">
                <a:latin typeface="NikoshBAN" pitchFamily="2" charset="0"/>
                <a:cs typeface="NikoshBAN" pitchFamily="2" charset="0"/>
              </a:endParaRPr>
            </a:p>
            <a:p>
              <a:pPr lvl="0"/>
              <a:r>
                <a:rPr lang="ar-SA" b="1" dirty="0">
                  <a:latin typeface="NikoshBAN" pitchFamily="2" charset="0"/>
                </a:rPr>
                <a:t>خَلَقَ</a:t>
              </a:r>
              <a:r>
                <a:rPr lang="en-US" b="1" dirty="0">
                  <a:latin typeface="NikoshBAN" pitchFamily="2" charset="0"/>
                  <a:cs typeface="NikoshBAN" pitchFamily="2" charset="0"/>
                </a:rPr>
                <a:t> (</a:t>
              </a:r>
              <a:r>
                <a:rPr lang="bn-IN" b="1" dirty="0">
                  <a:latin typeface="NikoshBAN" pitchFamily="2" charset="0"/>
                  <a:cs typeface="NikoshBAN" pitchFamily="2" charset="0"/>
                </a:rPr>
                <a:t>খালাকা):</a:t>
              </a:r>
              <a:r>
                <a:rPr lang="bn-IN" dirty="0">
                  <a:latin typeface="NikoshBAN" pitchFamily="2" charset="0"/>
                  <a:cs typeface="NikoshBAN" pitchFamily="2" charset="0"/>
                </a:rPr>
                <a:t> সৃষ্টি করেছেন</a:t>
              </a:r>
              <a:endParaRPr lang="en-US" dirty="0">
                <a:latin typeface="NikoshBAN" pitchFamily="2" charset="0"/>
                <a:cs typeface="NikoshBAN" pitchFamily="2" charset="0"/>
              </a:endParaRPr>
            </a:p>
            <a:p>
              <a:pPr lvl="0"/>
              <a:r>
                <a:rPr lang="ar-SA" b="1" dirty="0">
                  <a:latin typeface="NikoshBAN" pitchFamily="2" charset="0"/>
                </a:rPr>
                <a:t>الْخَلْقَ</a:t>
              </a:r>
              <a:r>
                <a:rPr lang="en-US" b="1" dirty="0">
                  <a:latin typeface="NikoshBAN" pitchFamily="2" charset="0"/>
                  <a:cs typeface="NikoshBAN" pitchFamily="2" charset="0"/>
                </a:rPr>
                <a:t> (</a:t>
              </a:r>
              <a:r>
                <a:rPr lang="bn-IN" b="1" dirty="0">
                  <a:latin typeface="NikoshBAN" pitchFamily="2" charset="0"/>
                  <a:cs typeface="NikoshBAN" pitchFamily="2" charset="0"/>
                </a:rPr>
                <a:t>আল-খালকা):</a:t>
              </a:r>
              <a:r>
                <a:rPr lang="bn-IN" dirty="0">
                  <a:latin typeface="NikoshBAN" pitchFamily="2" charset="0"/>
                  <a:cs typeface="NikoshBAN" pitchFamily="2" charset="0"/>
                </a:rPr>
                <a:t> মাখলুক বা সৃষ্টিজগতকে</a:t>
              </a:r>
              <a:endParaRPr lang="en-US" dirty="0">
                <a:latin typeface="NikoshBAN" pitchFamily="2" charset="0"/>
                <a:cs typeface="NikoshBAN" pitchFamily="2" charset="0"/>
              </a:endParaRPr>
            </a:p>
            <a:p>
              <a:pPr lvl="0"/>
              <a:r>
                <a:rPr lang="ar-SA" b="1" dirty="0">
                  <a:latin typeface="NikoshBAN" pitchFamily="2" charset="0"/>
                </a:rPr>
                <a:t>وَجَعَلَ</a:t>
              </a:r>
              <a:r>
                <a:rPr lang="en-US" b="1" dirty="0">
                  <a:latin typeface="NikoshBAN" pitchFamily="2" charset="0"/>
                  <a:cs typeface="NikoshBAN" pitchFamily="2" charset="0"/>
                </a:rPr>
                <a:t> (</a:t>
              </a:r>
              <a:r>
                <a:rPr lang="bn-IN" b="1" dirty="0">
                  <a:latin typeface="NikoshBAN" pitchFamily="2" charset="0"/>
                  <a:cs typeface="NikoshBAN" pitchFamily="2" charset="0"/>
                </a:rPr>
                <a:t>ওয়া জাআলা):</a:t>
              </a:r>
              <a:r>
                <a:rPr lang="bn-IN" dirty="0">
                  <a:latin typeface="NikoshBAN" pitchFamily="2" charset="0"/>
                  <a:cs typeface="NikoshBAN" pitchFamily="2" charset="0"/>
                </a:rPr>
                <a:t> এবং তিনি করেছেন/বানিয়েছেন</a:t>
              </a:r>
              <a:endParaRPr lang="en-US" dirty="0">
                <a:latin typeface="NikoshBAN" pitchFamily="2" charset="0"/>
                <a:cs typeface="NikoshBAN" pitchFamily="2" charset="0"/>
              </a:endParaRPr>
            </a:p>
            <a:p>
              <a:pPr lvl="0"/>
              <a:r>
                <a:rPr lang="ar-SA" b="1" dirty="0">
                  <a:latin typeface="NikoshBAN" pitchFamily="2" charset="0"/>
                </a:rPr>
                <a:t>لَهُمْ</a:t>
              </a:r>
              <a:r>
                <a:rPr lang="en-US" b="1" dirty="0">
                  <a:latin typeface="NikoshBAN" pitchFamily="2" charset="0"/>
                  <a:cs typeface="NikoshBAN" pitchFamily="2" charset="0"/>
                </a:rPr>
                <a:t> (</a:t>
              </a:r>
              <a:r>
                <a:rPr lang="bn-IN" b="1" dirty="0">
                  <a:latin typeface="NikoshBAN" pitchFamily="2" charset="0"/>
                  <a:cs typeface="NikoshBAN" pitchFamily="2" charset="0"/>
                </a:rPr>
                <a:t>লাহুম):</a:t>
              </a:r>
              <a:r>
                <a:rPr lang="bn-IN" dirty="0">
                  <a:latin typeface="NikoshBAN" pitchFamily="2" charset="0"/>
                  <a:cs typeface="NikoshBAN" pitchFamily="2" charset="0"/>
                </a:rPr>
                <a:t> তাদের জন্য</a:t>
              </a:r>
              <a:endParaRPr lang="en-US" dirty="0">
                <a:latin typeface="NikoshBAN" pitchFamily="2" charset="0"/>
                <a:cs typeface="NikoshBAN" pitchFamily="2" charset="0"/>
              </a:endParaRPr>
            </a:p>
            <a:p>
              <a:pPr lvl="0"/>
              <a:r>
                <a:rPr lang="ar-SA" b="1" dirty="0">
                  <a:latin typeface="NikoshBAN" pitchFamily="2" charset="0"/>
                </a:rPr>
                <a:t>نِعَمًا</a:t>
              </a:r>
              <a:r>
                <a:rPr lang="en-US" b="1" dirty="0">
                  <a:latin typeface="NikoshBAN" pitchFamily="2" charset="0"/>
                  <a:cs typeface="NikoshBAN" pitchFamily="2" charset="0"/>
                </a:rPr>
                <a:t> (</a:t>
              </a:r>
              <a:r>
                <a:rPr lang="bn-IN" b="1" dirty="0">
                  <a:latin typeface="NikoshBAN" pitchFamily="2" charset="0"/>
                  <a:cs typeface="NikoshBAN" pitchFamily="2" charset="0"/>
                </a:rPr>
                <a:t>নিআমান):</a:t>
              </a:r>
              <a:r>
                <a:rPr lang="bn-IN" dirty="0">
                  <a:latin typeface="NikoshBAN" pitchFamily="2" charset="0"/>
                  <a:cs typeface="NikoshBAN" pitchFamily="2" charset="0"/>
                </a:rPr>
                <a:t> নিয়ামত বা অনুগ্রহসমূহ</a:t>
              </a:r>
              <a:endParaRPr lang="en-US" dirty="0">
                <a:latin typeface="NikoshBAN" pitchFamily="2" charset="0"/>
                <a:cs typeface="NikoshBAN" pitchFamily="2" charset="0"/>
              </a:endParaRPr>
            </a:p>
            <a:p>
              <a:pPr lvl="0"/>
              <a:r>
                <a:rPr lang="ar-SA" b="1" dirty="0">
                  <a:latin typeface="NikoshBAN" pitchFamily="2" charset="0"/>
                </a:rPr>
                <a:t>كَثِيرَةً</a:t>
              </a:r>
              <a:r>
                <a:rPr lang="en-US" b="1" dirty="0">
                  <a:latin typeface="NikoshBAN" pitchFamily="2" charset="0"/>
                  <a:cs typeface="NikoshBAN" pitchFamily="2" charset="0"/>
                </a:rPr>
                <a:t> (</a:t>
              </a:r>
              <a:r>
                <a:rPr lang="bn-IN" b="1" dirty="0">
                  <a:latin typeface="NikoshBAN" pitchFamily="2" charset="0"/>
                  <a:cs typeface="NikoshBAN" pitchFamily="2" charset="0"/>
                </a:rPr>
                <a:t>কাসীরাতান):</a:t>
              </a:r>
              <a:r>
                <a:rPr lang="bn-IN" dirty="0">
                  <a:latin typeface="NikoshBAN" pitchFamily="2" charset="0"/>
                  <a:cs typeface="NikoshBAN" pitchFamily="2" charset="0"/>
                </a:rPr>
                <a:t> অনেক</a:t>
              </a:r>
              <a:endParaRPr lang="en-US" dirty="0">
                <a:latin typeface="NikoshBAN" pitchFamily="2" charset="0"/>
                <a:cs typeface="NikoshBAN" pitchFamily="2" charset="0"/>
              </a:endParaRPr>
            </a:p>
            <a:p>
              <a:pPr lvl="0"/>
              <a:r>
                <a:rPr lang="ar-SA" b="1" dirty="0">
                  <a:latin typeface="NikoshBAN" pitchFamily="2" charset="0"/>
                </a:rPr>
                <a:t>لِيَبْقَى</a:t>
              </a:r>
              <a:r>
                <a:rPr lang="en-US" b="1" dirty="0">
                  <a:latin typeface="NikoshBAN" pitchFamily="2" charset="0"/>
                  <a:cs typeface="NikoshBAN" pitchFamily="2" charset="0"/>
                </a:rPr>
                <a:t> (</a:t>
              </a:r>
              <a:r>
                <a:rPr lang="bn-IN" b="1" dirty="0">
                  <a:latin typeface="NikoshBAN" pitchFamily="2" charset="0"/>
                  <a:cs typeface="NikoshBAN" pitchFamily="2" charset="0"/>
                </a:rPr>
                <a:t>লিয়াবকা):</a:t>
              </a:r>
              <a:r>
                <a:rPr lang="bn-IN" dirty="0">
                  <a:latin typeface="NikoshBAN" pitchFamily="2" charset="0"/>
                  <a:cs typeface="NikoshBAN" pitchFamily="2" charset="0"/>
                </a:rPr>
                <a:t> যাতে টিকে থাকতে পারে</a:t>
              </a:r>
              <a:endParaRPr lang="en-US" dirty="0">
                <a:latin typeface="NikoshBAN" pitchFamily="2" charset="0"/>
                <a:cs typeface="NikoshBAN" pitchFamily="2" charset="0"/>
              </a:endParaRPr>
            </a:p>
            <a:p>
              <a:pPr lvl="0"/>
              <a:r>
                <a:rPr lang="ar-SA" b="1" dirty="0">
                  <a:latin typeface="NikoshBAN" pitchFamily="2" charset="0"/>
                </a:rPr>
                <a:t>فِي</a:t>
              </a:r>
              <a:r>
                <a:rPr lang="en-US" b="1" dirty="0">
                  <a:latin typeface="NikoshBAN" pitchFamily="2" charset="0"/>
                  <a:cs typeface="NikoshBAN" pitchFamily="2" charset="0"/>
                </a:rPr>
                <a:t> (</a:t>
              </a:r>
              <a:r>
                <a:rPr lang="bn-IN" b="1" dirty="0">
                  <a:latin typeface="NikoshBAN" pitchFamily="2" charset="0"/>
                  <a:cs typeface="NikoshBAN" pitchFamily="2" charset="0"/>
                </a:rPr>
                <a:t>ফী):</a:t>
              </a:r>
              <a:r>
                <a:rPr lang="bn-IN" dirty="0">
                  <a:latin typeface="NikoshBAN" pitchFamily="2" charset="0"/>
                  <a:cs typeface="NikoshBAN" pitchFamily="2" charset="0"/>
                </a:rPr>
                <a:t> মধ্যে</a:t>
              </a:r>
              <a:endParaRPr lang="en-US" dirty="0">
                <a:latin typeface="NikoshBAN" pitchFamily="2" charset="0"/>
                <a:cs typeface="NikoshBAN" pitchFamily="2" charset="0"/>
              </a:endParaRPr>
            </a:p>
            <a:p>
              <a:pPr lvl="0"/>
              <a:r>
                <a:rPr lang="ar-SA" b="1" dirty="0">
                  <a:latin typeface="NikoshBAN" pitchFamily="2" charset="0"/>
                </a:rPr>
                <a:t>الدُّنْيَا</a:t>
              </a:r>
              <a:r>
                <a:rPr lang="en-US" b="1" dirty="0">
                  <a:latin typeface="NikoshBAN" pitchFamily="2" charset="0"/>
                  <a:cs typeface="NikoshBAN" pitchFamily="2" charset="0"/>
                </a:rPr>
                <a:t> (</a:t>
              </a:r>
              <a:r>
                <a:rPr lang="bn-IN" b="1" dirty="0">
                  <a:latin typeface="NikoshBAN" pitchFamily="2" charset="0"/>
                  <a:cs typeface="NikoshBAN" pitchFamily="2" charset="0"/>
                </a:rPr>
                <a:t>আদ-দুনয়া):</a:t>
              </a:r>
              <a:r>
                <a:rPr lang="bn-IN" dirty="0">
                  <a:latin typeface="NikoshBAN" pitchFamily="2" charset="0"/>
                  <a:cs typeface="NikoshBAN" pitchFamily="2" charset="0"/>
                </a:rPr>
                <a:t> এই পৃথিবী</a:t>
              </a:r>
              <a:endParaRPr lang="en-US" dirty="0">
                <a:latin typeface="NikoshBAN" pitchFamily="2" charset="0"/>
                <a:cs typeface="NikoshBAN" pitchFamily="2" charset="0"/>
              </a:endParaRPr>
            </a:p>
            <a:p>
              <a:pPr lvl="0"/>
              <a:r>
                <a:rPr lang="ar-SA" b="1" dirty="0">
                  <a:latin typeface="NikoshBAN" pitchFamily="2" charset="0"/>
                </a:rPr>
                <a:t>بِالْيُسْرِ</a:t>
              </a:r>
              <a:r>
                <a:rPr lang="en-US" b="1" dirty="0">
                  <a:latin typeface="NikoshBAN" pitchFamily="2" charset="0"/>
                  <a:cs typeface="NikoshBAN" pitchFamily="2" charset="0"/>
                </a:rPr>
                <a:t> (</a:t>
              </a:r>
              <a:r>
                <a:rPr lang="bn-IN" b="1" dirty="0">
                  <a:latin typeface="NikoshBAN" pitchFamily="2" charset="0"/>
                  <a:cs typeface="NikoshBAN" pitchFamily="2" charset="0"/>
                </a:rPr>
                <a:t>বিল-ইউসরি):</a:t>
              </a:r>
              <a:r>
                <a:rPr lang="bn-IN" dirty="0">
                  <a:latin typeface="NikoshBAN" pitchFamily="2" charset="0"/>
                  <a:cs typeface="NikoshBAN" pitchFamily="2" charset="0"/>
                </a:rPr>
                <a:t> স্বাচ্ছন্দ্যে</a:t>
              </a:r>
              <a:endParaRPr lang="en-US" dirty="0">
                <a:latin typeface="NikoshBAN" pitchFamily="2" charset="0"/>
                <a:cs typeface="NikoshBAN" pitchFamily="2" charset="0"/>
              </a:endParaRPr>
            </a:p>
            <a:p>
              <a:pPr lvl="0"/>
              <a:r>
                <a:rPr lang="ar-SA" b="1" dirty="0">
                  <a:latin typeface="NikoshBAN" pitchFamily="2" charset="0"/>
                </a:rPr>
                <a:t>وَالسُّهُولَةِ</a:t>
              </a:r>
              <a:r>
                <a:rPr lang="en-US" b="1" dirty="0">
                  <a:latin typeface="NikoshBAN" pitchFamily="2" charset="0"/>
                  <a:cs typeface="NikoshBAN" pitchFamily="2" charset="0"/>
                </a:rPr>
                <a:t> (</a:t>
              </a:r>
              <a:r>
                <a:rPr lang="bn-IN" b="1" dirty="0">
                  <a:latin typeface="NikoshBAN" pitchFamily="2" charset="0"/>
                  <a:cs typeface="NikoshBAN" pitchFamily="2" charset="0"/>
                </a:rPr>
                <a:t>ওয়াস-সুহূলাতি):</a:t>
              </a:r>
              <a:r>
                <a:rPr lang="bn-IN" dirty="0">
                  <a:latin typeface="NikoshBAN" pitchFamily="2" charset="0"/>
                  <a:cs typeface="NikoshBAN" pitchFamily="2" charset="0"/>
                </a:rPr>
                <a:t> ও সহজতায়</a:t>
              </a:r>
              <a:endParaRPr lang="en-US" dirty="0">
                <a:latin typeface="NikoshBAN" pitchFamily="2" charset="0"/>
                <a:cs typeface="NikoshBAN" pitchFamily="2" charset="0"/>
              </a:endParaRPr>
            </a:p>
            <a:p>
              <a:r>
                <a:rPr lang="bn-IN" b="1" dirty="0">
                  <a:latin typeface="NikoshBAN" pitchFamily="2" charset="0"/>
                  <a:cs typeface="NikoshBAN" pitchFamily="2" charset="0"/>
                </a:rPr>
                <a:t>দ্বিতীয় অনুচ্ছেদ (পৃথিবী ও নদী)</a:t>
              </a:r>
              <a:endParaRPr lang="en-US" dirty="0">
                <a:latin typeface="NikoshBAN" pitchFamily="2" charset="0"/>
                <a:cs typeface="NikoshBAN" pitchFamily="2" charset="0"/>
              </a:endParaRPr>
            </a:p>
            <a:p>
              <a:pPr lvl="0"/>
              <a:r>
                <a:rPr lang="ar-SA" b="1" dirty="0">
                  <a:latin typeface="NikoshBAN" pitchFamily="2" charset="0"/>
                </a:rPr>
                <a:t>فَمِنَ</a:t>
              </a:r>
              <a:r>
                <a:rPr lang="en-US" b="1" dirty="0">
                  <a:latin typeface="NikoshBAN" pitchFamily="2" charset="0"/>
                  <a:cs typeface="NikoshBAN" pitchFamily="2" charset="0"/>
                </a:rPr>
                <a:t> (</a:t>
              </a:r>
              <a:r>
                <a:rPr lang="bn-IN" b="1" dirty="0">
                  <a:latin typeface="NikoshBAN" pitchFamily="2" charset="0"/>
                  <a:cs typeface="NikoshBAN" pitchFamily="2" charset="0"/>
                </a:rPr>
                <a:t>ফামিনাল):</a:t>
              </a:r>
              <a:r>
                <a:rPr lang="bn-IN" dirty="0">
                  <a:latin typeface="NikoshBAN" pitchFamily="2" charset="0"/>
                  <a:cs typeface="NikoshBAN" pitchFamily="2" charset="0"/>
                </a:rPr>
                <a:t> আর নিয়ামতের মধ্যে অন্যতম হলো</a:t>
              </a:r>
              <a:endParaRPr lang="en-US" dirty="0">
                <a:latin typeface="NikoshBAN" pitchFamily="2" charset="0"/>
                <a:cs typeface="NikoshBAN" pitchFamily="2" charset="0"/>
              </a:endParaRPr>
            </a:p>
            <a:p>
              <a:pPr lvl="0"/>
              <a:r>
                <a:rPr lang="ar-SA" b="1" dirty="0">
                  <a:latin typeface="NikoshBAN" pitchFamily="2" charset="0"/>
                </a:rPr>
                <a:t>النِّعَمِ</a:t>
              </a:r>
              <a:r>
                <a:rPr lang="en-US" b="1" dirty="0">
                  <a:latin typeface="NikoshBAN" pitchFamily="2" charset="0"/>
                  <a:cs typeface="NikoshBAN" pitchFamily="2" charset="0"/>
                </a:rPr>
                <a:t> (</a:t>
              </a:r>
              <a:r>
                <a:rPr lang="bn-IN" b="1" dirty="0">
                  <a:latin typeface="NikoshBAN" pitchFamily="2" charset="0"/>
                  <a:cs typeface="NikoshBAN" pitchFamily="2" charset="0"/>
                </a:rPr>
                <a:t>আন-নিআমি):</a:t>
              </a:r>
              <a:r>
                <a:rPr lang="bn-IN" dirty="0">
                  <a:latin typeface="NikoshBAN" pitchFamily="2" charset="0"/>
                  <a:cs typeface="NikoshBAN" pitchFamily="2" charset="0"/>
                </a:rPr>
                <a:t> নিয়ামতসমূহ</a:t>
              </a:r>
              <a:endParaRPr lang="en-US" dirty="0">
                <a:latin typeface="NikoshBAN" pitchFamily="2" charset="0"/>
                <a:cs typeface="NikoshBAN" pitchFamily="2" charset="0"/>
              </a:endParaRPr>
            </a:p>
            <a:p>
              <a:pPr lvl="0"/>
              <a:r>
                <a:rPr lang="ar-SA" b="1" dirty="0">
                  <a:latin typeface="NikoshBAN" pitchFamily="2" charset="0"/>
                </a:rPr>
                <a:t>أَنَّهُ</a:t>
              </a:r>
              <a:r>
                <a:rPr lang="en-US" b="1" dirty="0">
                  <a:latin typeface="NikoshBAN" pitchFamily="2" charset="0"/>
                  <a:cs typeface="NikoshBAN" pitchFamily="2" charset="0"/>
                </a:rPr>
                <a:t> (</a:t>
              </a:r>
              <a:r>
                <a:rPr lang="bn-IN" b="1" dirty="0">
                  <a:latin typeface="NikoshBAN" pitchFamily="2" charset="0"/>
                  <a:cs typeface="NikoshBAN" pitchFamily="2" charset="0"/>
                </a:rPr>
                <a:t>আন্নাহু):</a:t>
              </a:r>
              <a:r>
                <a:rPr lang="bn-IN" dirty="0">
                  <a:latin typeface="NikoshBAN" pitchFamily="2" charset="0"/>
                  <a:cs typeface="NikoshBAN" pitchFamily="2" charset="0"/>
                </a:rPr>
                <a:t> যে তিনি</a:t>
              </a:r>
              <a:endParaRPr lang="en-US" dirty="0">
                <a:latin typeface="NikoshBAN" pitchFamily="2" charset="0"/>
                <a:cs typeface="NikoshBAN" pitchFamily="2" charset="0"/>
              </a:endParaRPr>
            </a:p>
            <a:p>
              <a:pPr lvl="0"/>
              <a:r>
                <a:rPr lang="ar-SA" b="1" dirty="0">
                  <a:latin typeface="NikoshBAN" pitchFamily="2" charset="0"/>
                </a:rPr>
                <a:t>جَعَلَ</a:t>
              </a:r>
              <a:r>
                <a:rPr lang="en-US" b="1" dirty="0">
                  <a:latin typeface="NikoshBAN" pitchFamily="2" charset="0"/>
                  <a:cs typeface="NikoshBAN" pitchFamily="2" charset="0"/>
                </a:rPr>
                <a:t> (</a:t>
              </a:r>
              <a:r>
                <a:rPr lang="bn-IN" b="1" dirty="0">
                  <a:latin typeface="NikoshBAN" pitchFamily="2" charset="0"/>
                  <a:cs typeface="NikoshBAN" pitchFamily="2" charset="0"/>
                </a:rPr>
                <a:t>জাআলা):</a:t>
              </a:r>
              <a:r>
                <a:rPr lang="bn-IN" dirty="0">
                  <a:latin typeface="NikoshBAN" pitchFamily="2" charset="0"/>
                  <a:cs typeface="NikoshBAN" pitchFamily="2" charset="0"/>
                </a:rPr>
                <a:t> বানিয়েছেন</a:t>
              </a:r>
              <a:endParaRPr lang="en-US" dirty="0">
                <a:latin typeface="NikoshBAN" pitchFamily="2" charset="0"/>
                <a:cs typeface="NikoshBAN" pitchFamily="2" charset="0"/>
              </a:endParaRPr>
            </a:p>
          </p:txBody>
        </p:sp>
        <p:sp>
          <p:nvSpPr>
            <p:cNvPr id="3" name="Rectangle 2"/>
            <p:cNvSpPr/>
            <p:nvPr/>
          </p:nvSpPr>
          <p:spPr>
            <a:xfrm>
              <a:off x="4343400" y="60868"/>
              <a:ext cx="4572000" cy="6186309"/>
            </a:xfrm>
            <a:prstGeom prst="rect">
              <a:avLst/>
            </a:prstGeom>
          </p:spPr>
          <p:txBody>
            <a:bodyPr>
              <a:spAutoFit/>
            </a:bodyPr>
            <a:lstStyle/>
            <a:p>
              <a:r>
                <a:rPr lang="ar-SA" b="1" dirty="0">
                  <a:latin typeface="NikoshBAN" pitchFamily="2" charset="0"/>
                </a:rPr>
                <a:t>لَهُمُ</a:t>
              </a:r>
              <a:r>
                <a:rPr lang="en-US" b="1" dirty="0">
                  <a:latin typeface="NikoshBAN" pitchFamily="2" charset="0"/>
                  <a:cs typeface="NikoshBAN" pitchFamily="2" charset="0"/>
                </a:rPr>
                <a:t> (</a:t>
              </a:r>
              <a:r>
                <a:rPr lang="bn-IN" b="1" dirty="0">
                  <a:latin typeface="NikoshBAN" pitchFamily="2" charset="0"/>
                  <a:cs typeface="NikoshBAN" pitchFamily="2" charset="0"/>
                </a:rPr>
                <a:t>লাহুমু):</a:t>
              </a:r>
              <a:r>
                <a:rPr lang="bn-IN" dirty="0">
                  <a:latin typeface="NikoshBAN" pitchFamily="2" charset="0"/>
                  <a:cs typeface="NikoshBAN" pitchFamily="2" charset="0"/>
                </a:rPr>
                <a:t> তাদের জন্য</a:t>
              </a:r>
              <a:endParaRPr lang="en-US" dirty="0">
                <a:latin typeface="NikoshBAN" pitchFamily="2" charset="0"/>
                <a:cs typeface="NikoshBAN" pitchFamily="2" charset="0"/>
              </a:endParaRPr>
            </a:p>
            <a:p>
              <a:pPr lvl="0"/>
              <a:r>
                <a:rPr lang="ar-SA" b="1" dirty="0">
                  <a:latin typeface="NikoshBAN" pitchFamily="2" charset="0"/>
                </a:rPr>
                <a:t>الْأَرْضَ</a:t>
              </a:r>
              <a:r>
                <a:rPr lang="en-US" b="1" dirty="0">
                  <a:latin typeface="NikoshBAN" pitchFamily="2" charset="0"/>
                  <a:cs typeface="NikoshBAN" pitchFamily="2" charset="0"/>
                </a:rPr>
                <a:t> (</a:t>
              </a:r>
              <a:r>
                <a:rPr lang="bn-IN" b="1" dirty="0">
                  <a:latin typeface="NikoshBAN" pitchFamily="2" charset="0"/>
                  <a:cs typeface="NikoshBAN" pitchFamily="2" charset="0"/>
                </a:rPr>
                <a:t>আল-আরদা):</a:t>
              </a:r>
              <a:r>
                <a:rPr lang="bn-IN" dirty="0">
                  <a:latin typeface="NikoshBAN" pitchFamily="2" charset="0"/>
                  <a:cs typeface="NikoshBAN" pitchFamily="2" charset="0"/>
                </a:rPr>
                <a:t> পৃথিবী/ভূমি</a:t>
              </a:r>
              <a:endParaRPr lang="en-US" dirty="0">
                <a:latin typeface="NikoshBAN" pitchFamily="2" charset="0"/>
                <a:cs typeface="NikoshBAN" pitchFamily="2" charset="0"/>
              </a:endParaRPr>
            </a:p>
            <a:p>
              <a:pPr lvl="0"/>
              <a:r>
                <a:rPr lang="ar-SA" b="1" dirty="0">
                  <a:latin typeface="NikoshBAN" pitchFamily="2" charset="0"/>
                </a:rPr>
                <a:t>لِاسْتِقْرَارِ</a:t>
              </a:r>
              <a:r>
                <a:rPr lang="en-US" b="1" dirty="0">
                  <a:latin typeface="NikoshBAN" pitchFamily="2" charset="0"/>
                  <a:cs typeface="NikoshBAN" pitchFamily="2" charset="0"/>
                </a:rPr>
                <a:t> (</a:t>
              </a:r>
              <a:r>
                <a:rPr lang="bn-IN" b="1" dirty="0">
                  <a:latin typeface="NikoshBAN" pitchFamily="2" charset="0"/>
                  <a:cs typeface="NikoshBAN" pitchFamily="2" charset="0"/>
                </a:rPr>
                <a:t>লিসতিক্রারি):</a:t>
              </a:r>
              <a:r>
                <a:rPr lang="bn-IN" dirty="0">
                  <a:latin typeface="NikoshBAN" pitchFamily="2" charset="0"/>
                  <a:cs typeface="NikoshBAN" pitchFamily="2" charset="0"/>
                </a:rPr>
                <a:t> বসবাসের জন্য</a:t>
              </a:r>
              <a:endParaRPr lang="en-US" dirty="0">
                <a:latin typeface="NikoshBAN" pitchFamily="2" charset="0"/>
                <a:cs typeface="NikoshBAN" pitchFamily="2" charset="0"/>
              </a:endParaRPr>
            </a:p>
            <a:p>
              <a:pPr lvl="0"/>
              <a:r>
                <a:rPr lang="ar-SA" b="1" dirty="0">
                  <a:latin typeface="NikoshBAN" pitchFamily="2" charset="0"/>
                </a:rPr>
                <a:t>الْعِبَادِ</a:t>
              </a:r>
              <a:r>
                <a:rPr lang="en-US" b="1" dirty="0">
                  <a:latin typeface="NikoshBAN" pitchFamily="2" charset="0"/>
                  <a:cs typeface="NikoshBAN" pitchFamily="2" charset="0"/>
                </a:rPr>
                <a:t> (</a:t>
              </a:r>
              <a:r>
                <a:rPr lang="bn-IN" b="1" dirty="0">
                  <a:latin typeface="NikoshBAN" pitchFamily="2" charset="0"/>
                  <a:cs typeface="NikoshBAN" pitchFamily="2" charset="0"/>
                </a:rPr>
                <a:t>আল-ইবাদি):</a:t>
              </a:r>
              <a:r>
                <a:rPr lang="bn-IN" dirty="0">
                  <a:latin typeface="NikoshBAN" pitchFamily="2" charset="0"/>
                  <a:cs typeface="NikoshBAN" pitchFamily="2" charset="0"/>
                </a:rPr>
                <a:t> বান্দাদের</a:t>
              </a:r>
              <a:endParaRPr lang="en-US" dirty="0">
                <a:latin typeface="NikoshBAN" pitchFamily="2" charset="0"/>
                <a:cs typeface="NikoshBAN" pitchFamily="2" charset="0"/>
              </a:endParaRPr>
            </a:p>
            <a:p>
              <a:pPr lvl="0"/>
              <a:r>
                <a:rPr lang="ar-SA" b="1" dirty="0">
                  <a:latin typeface="NikoshBAN" pitchFamily="2" charset="0"/>
                </a:rPr>
                <a:t>عَلَيْهَا</a:t>
              </a:r>
              <a:r>
                <a:rPr lang="en-US" b="1" dirty="0">
                  <a:latin typeface="NikoshBAN" pitchFamily="2" charset="0"/>
                  <a:cs typeface="NikoshBAN" pitchFamily="2" charset="0"/>
                </a:rPr>
                <a:t> (</a:t>
              </a:r>
              <a:r>
                <a:rPr lang="bn-IN" b="1" dirty="0">
                  <a:latin typeface="NikoshBAN" pitchFamily="2" charset="0"/>
                  <a:cs typeface="NikoshBAN" pitchFamily="2" charset="0"/>
                </a:rPr>
                <a:t>আলাইহা):</a:t>
              </a:r>
              <a:r>
                <a:rPr lang="bn-IN" dirty="0">
                  <a:latin typeface="NikoshBAN" pitchFamily="2" charset="0"/>
                  <a:cs typeface="NikoshBAN" pitchFamily="2" charset="0"/>
                </a:rPr>
                <a:t> তার উপর</a:t>
              </a:r>
              <a:endParaRPr lang="en-US" dirty="0">
                <a:latin typeface="NikoshBAN" pitchFamily="2" charset="0"/>
                <a:cs typeface="NikoshBAN" pitchFamily="2" charset="0"/>
              </a:endParaRPr>
            </a:p>
            <a:p>
              <a:pPr lvl="0"/>
              <a:r>
                <a:rPr lang="ar-SA" b="1" dirty="0">
                  <a:latin typeface="NikoshBAN" pitchFamily="2" charset="0"/>
                </a:rPr>
                <a:t>وَجَعَلَ</a:t>
              </a:r>
              <a:r>
                <a:rPr lang="en-US" b="1" dirty="0">
                  <a:latin typeface="NikoshBAN" pitchFamily="2" charset="0"/>
                  <a:cs typeface="NikoshBAN" pitchFamily="2" charset="0"/>
                </a:rPr>
                <a:t> (</a:t>
              </a:r>
              <a:r>
                <a:rPr lang="bn-IN" b="1" dirty="0">
                  <a:latin typeface="NikoshBAN" pitchFamily="2" charset="0"/>
                  <a:cs typeface="NikoshBAN" pitchFamily="2" charset="0"/>
                </a:rPr>
                <a:t>ওয়া জাআলা):</a:t>
              </a:r>
              <a:r>
                <a:rPr lang="bn-IN" dirty="0">
                  <a:latin typeface="NikoshBAN" pitchFamily="2" charset="0"/>
                  <a:cs typeface="NikoshBAN" pitchFamily="2" charset="0"/>
                </a:rPr>
                <a:t> এবং বানিয়েছেন</a:t>
              </a:r>
              <a:endParaRPr lang="en-US" dirty="0">
                <a:latin typeface="NikoshBAN" pitchFamily="2" charset="0"/>
                <a:cs typeface="NikoshBAN" pitchFamily="2" charset="0"/>
              </a:endParaRPr>
            </a:p>
            <a:p>
              <a:pPr lvl="0"/>
              <a:r>
                <a:rPr lang="ar-SA" b="1" dirty="0">
                  <a:latin typeface="NikoshBAN" pitchFamily="2" charset="0"/>
                </a:rPr>
                <a:t>فِي</a:t>
              </a:r>
              <a:r>
                <a:rPr lang="en-US" b="1" dirty="0">
                  <a:latin typeface="NikoshBAN" pitchFamily="2" charset="0"/>
                  <a:cs typeface="NikoshBAN" pitchFamily="2" charset="0"/>
                </a:rPr>
                <a:t> (</a:t>
              </a:r>
              <a:r>
                <a:rPr lang="bn-IN" b="1" dirty="0">
                  <a:latin typeface="NikoshBAN" pitchFamily="2" charset="0"/>
                  <a:cs typeface="NikoshBAN" pitchFamily="2" charset="0"/>
                </a:rPr>
                <a:t>ফী):</a:t>
              </a:r>
              <a:r>
                <a:rPr lang="bn-IN" dirty="0">
                  <a:latin typeface="NikoshBAN" pitchFamily="2" charset="0"/>
                  <a:cs typeface="NikoshBAN" pitchFamily="2" charset="0"/>
                </a:rPr>
                <a:t> মধ্যে</a:t>
              </a:r>
              <a:endParaRPr lang="en-US" dirty="0">
                <a:latin typeface="NikoshBAN" pitchFamily="2" charset="0"/>
                <a:cs typeface="NikoshBAN" pitchFamily="2" charset="0"/>
              </a:endParaRPr>
            </a:p>
            <a:p>
              <a:pPr lvl="0"/>
              <a:r>
                <a:rPr lang="ar-SA" b="1" dirty="0">
                  <a:latin typeface="NikoshBAN" pitchFamily="2" charset="0"/>
                </a:rPr>
                <a:t>خِلَالِ</a:t>
              </a:r>
              <a:r>
                <a:rPr lang="en-US" b="1" dirty="0">
                  <a:latin typeface="NikoshBAN" pitchFamily="2" charset="0"/>
                  <a:cs typeface="NikoshBAN" pitchFamily="2" charset="0"/>
                </a:rPr>
                <a:t> (</a:t>
              </a:r>
              <a:r>
                <a:rPr lang="bn-IN" b="1" dirty="0">
                  <a:latin typeface="NikoshBAN" pitchFamily="2" charset="0"/>
                  <a:cs typeface="NikoshBAN" pitchFamily="2" charset="0"/>
                </a:rPr>
                <a:t>খিলালি):</a:t>
              </a:r>
              <a:r>
                <a:rPr lang="bn-IN" dirty="0">
                  <a:latin typeface="NikoshBAN" pitchFamily="2" charset="0"/>
                  <a:cs typeface="NikoshBAN" pitchFamily="2" charset="0"/>
                </a:rPr>
                <a:t> মাঝে/অভ্যন্তরে</a:t>
              </a:r>
              <a:endParaRPr lang="en-US" dirty="0">
                <a:latin typeface="NikoshBAN" pitchFamily="2" charset="0"/>
                <a:cs typeface="NikoshBAN" pitchFamily="2" charset="0"/>
              </a:endParaRPr>
            </a:p>
            <a:p>
              <a:pPr lvl="0"/>
              <a:r>
                <a:rPr lang="ar-SA" b="1" dirty="0">
                  <a:latin typeface="NikoshBAN" pitchFamily="2" charset="0"/>
                </a:rPr>
                <a:t>الْأَرْضِ</a:t>
              </a:r>
              <a:r>
                <a:rPr lang="en-US" b="1" dirty="0">
                  <a:latin typeface="NikoshBAN" pitchFamily="2" charset="0"/>
                  <a:cs typeface="NikoshBAN" pitchFamily="2" charset="0"/>
                </a:rPr>
                <a:t> (</a:t>
              </a:r>
              <a:r>
                <a:rPr lang="bn-IN" b="1" dirty="0">
                  <a:latin typeface="NikoshBAN" pitchFamily="2" charset="0"/>
                  <a:cs typeface="NikoshBAN" pitchFamily="2" charset="0"/>
                </a:rPr>
                <a:t>আল-আরদি):</a:t>
              </a:r>
              <a:r>
                <a:rPr lang="bn-IN" dirty="0">
                  <a:latin typeface="NikoshBAN" pitchFamily="2" charset="0"/>
                  <a:cs typeface="NikoshBAN" pitchFamily="2" charset="0"/>
                </a:rPr>
                <a:t> ভূমির</a:t>
              </a:r>
              <a:endParaRPr lang="en-US" dirty="0">
                <a:latin typeface="NikoshBAN" pitchFamily="2" charset="0"/>
                <a:cs typeface="NikoshBAN" pitchFamily="2" charset="0"/>
              </a:endParaRPr>
            </a:p>
            <a:p>
              <a:pPr lvl="0"/>
              <a:r>
                <a:rPr lang="ar-SA" b="1" dirty="0">
                  <a:latin typeface="NikoshBAN" pitchFamily="2" charset="0"/>
                </a:rPr>
                <a:t>أَنْهَارًا</a:t>
              </a:r>
              <a:r>
                <a:rPr lang="en-US" b="1" dirty="0">
                  <a:latin typeface="NikoshBAN" pitchFamily="2" charset="0"/>
                  <a:cs typeface="NikoshBAN" pitchFamily="2" charset="0"/>
                </a:rPr>
                <a:t> (</a:t>
              </a:r>
              <a:r>
                <a:rPr lang="bn-IN" b="1" dirty="0">
                  <a:latin typeface="NikoshBAN" pitchFamily="2" charset="0"/>
                  <a:cs typeface="NikoshBAN" pitchFamily="2" charset="0"/>
                </a:rPr>
                <a:t>আনহারান):</a:t>
              </a:r>
              <a:r>
                <a:rPr lang="bn-IN" dirty="0">
                  <a:latin typeface="NikoshBAN" pitchFamily="2" charset="0"/>
                  <a:cs typeface="NikoshBAN" pitchFamily="2" charset="0"/>
                </a:rPr>
                <a:t> নদীসমূহ</a:t>
              </a:r>
              <a:endParaRPr lang="en-US" dirty="0">
                <a:latin typeface="NikoshBAN" pitchFamily="2" charset="0"/>
                <a:cs typeface="NikoshBAN" pitchFamily="2" charset="0"/>
              </a:endParaRPr>
            </a:p>
            <a:p>
              <a:pPr lvl="0"/>
              <a:r>
                <a:rPr lang="ar-SA" b="1" dirty="0">
                  <a:latin typeface="NikoshBAN" pitchFamily="2" charset="0"/>
                </a:rPr>
                <a:t>لِيَنْتَفِعَ</a:t>
              </a:r>
              <a:r>
                <a:rPr lang="en-US" b="1" dirty="0">
                  <a:latin typeface="NikoshBAN" pitchFamily="2" charset="0"/>
                  <a:cs typeface="NikoshBAN" pitchFamily="2" charset="0"/>
                </a:rPr>
                <a:t> (</a:t>
              </a:r>
              <a:r>
                <a:rPr lang="bn-IN" b="1" dirty="0">
                  <a:latin typeface="NikoshBAN" pitchFamily="2" charset="0"/>
                  <a:cs typeface="NikoshBAN" pitchFamily="2" charset="0"/>
                </a:rPr>
                <a:t>লিয়ান্তাফিআ):</a:t>
              </a:r>
              <a:r>
                <a:rPr lang="bn-IN" dirty="0">
                  <a:latin typeface="NikoshBAN" pitchFamily="2" charset="0"/>
                  <a:cs typeface="NikoshBAN" pitchFamily="2" charset="0"/>
                </a:rPr>
                <a:t> যেন উপকৃত হয়</a:t>
              </a:r>
              <a:endParaRPr lang="en-US" dirty="0">
                <a:latin typeface="NikoshBAN" pitchFamily="2" charset="0"/>
                <a:cs typeface="NikoshBAN" pitchFamily="2" charset="0"/>
              </a:endParaRPr>
            </a:p>
            <a:p>
              <a:pPr lvl="0"/>
              <a:r>
                <a:rPr lang="ar-SA" b="1" dirty="0">
                  <a:latin typeface="NikoshBAN" pitchFamily="2" charset="0"/>
                </a:rPr>
                <a:t>بِهَا</a:t>
              </a:r>
              <a:r>
                <a:rPr lang="en-US" b="1" dirty="0">
                  <a:latin typeface="NikoshBAN" pitchFamily="2" charset="0"/>
                  <a:cs typeface="NikoshBAN" pitchFamily="2" charset="0"/>
                </a:rPr>
                <a:t> (</a:t>
              </a:r>
              <a:r>
                <a:rPr lang="bn-IN" b="1" dirty="0">
                  <a:latin typeface="NikoshBAN" pitchFamily="2" charset="0"/>
                  <a:cs typeface="NikoshBAN" pitchFamily="2" charset="0"/>
                </a:rPr>
                <a:t>বিহা):</a:t>
              </a:r>
              <a:r>
                <a:rPr lang="bn-IN" dirty="0">
                  <a:latin typeface="NikoshBAN" pitchFamily="2" charset="0"/>
                  <a:cs typeface="NikoshBAN" pitchFamily="2" charset="0"/>
                </a:rPr>
                <a:t> তা দ্বারা</a:t>
              </a:r>
              <a:endParaRPr lang="en-US" dirty="0">
                <a:latin typeface="NikoshBAN" pitchFamily="2" charset="0"/>
                <a:cs typeface="NikoshBAN" pitchFamily="2" charset="0"/>
              </a:endParaRPr>
            </a:p>
            <a:p>
              <a:pPr lvl="0"/>
              <a:r>
                <a:rPr lang="ar-SA" b="1" dirty="0">
                  <a:latin typeface="NikoshBAN" pitchFamily="2" charset="0"/>
                </a:rPr>
                <a:t>النَّاسُ</a:t>
              </a:r>
              <a:r>
                <a:rPr lang="en-US" b="1" dirty="0">
                  <a:latin typeface="NikoshBAN" pitchFamily="2" charset="0"/>
                  <a:cs typeface="NikoshBAN" pitchFamily="2" charset="0"/>
                </a:rPr>
                <a:t> (</a:t>
              </a:r>
              <a:r>
                <a:rPr lang="bn-IN" b="1" dirty="0">
                  <a:latin typeface="NikoshBAN" pitchFamily="2" charset="0"/>
                  <a:cs typeface="NikoshBAN" pitchFamily="2" charset="0"/>
                </a:rPr>
                <a:t>আন-নাসু):</a:t>
              </a:r>
              <a:r>
                <a:rPr lang="bn-IN" dirty="0">
                  <a:latin typeface="NikoshBAN" pitchFamily="2" charset="0"/>
                  <a:cs typeface="NikoshBAN" pitchFamily="2" charset="0"/>
                </a:rPr>
                <a:t> মানুষ</a:t>
              </a:r>
              <a:endParaRPr lang="en-US" dirty="0">
                <a:latin typeface="NikoshBAN" pitchFamily="2" charset="0"/>
                <a:cs typeface="NikoshBAN" pitchFamily="2" charset="0"/>
              </a:endParaRPr>
            </a:p>
            <a:p>
              <a:pPr lvl="0"/>
              <a:r>
                <a:rPr lang="ar-SA" b="1" dirty="0">
                  <a:latin typeface="NikoshBAN" pitchFamily="2" charset="0"/>
                </a:rPr>
                <a:t>فِي</a:t>
              </a:r>
              <a:r>
                <a:rPr lang="en-US" b="1" dirty="0">
                  <a:latin typeface="NikoshBAN" pitchFamily="2" charset="0"/>
                  <a:cs typeface="NikoshBAN" pitchFamily="2" charset="0"/>
                </a:rPr>
                <a:t> (</a:t>
              </a:r>
              <a:r>
                <a:rPr lang="bn-IN" b="1" dirty="0">
                  <a:latin typeface="NikoshBAN" pitchFamily="2" charset="0"/>
                  <a:cs typeface="NikoshBAN" pitchFamily="2" charset="0"/>
                </a:rPr>
                <a:t>ফী):</a:t>
              </a:r>
              <a:r>
                <a:rPr lang="bn-IN" dirty="0">
                  <a:latin typeface="NikoshBAN" pitchFamily="2" charset="0"/>
                  <a:cs typeface="NikoshBAN" pitchFamily="2" charset="0"/>
                </a:rPr>
                <a:t> ক্ষেত্রে</a:t>
              </a:r>
              <a:endParaRPr lang="en-US" dirty="0">
                <a:latin typeface="NikoshBAN" pitchFamily="2" charset="0"/>
                <a:cs typeface="NikoshBAN" pitchFamily="2" charset="0"/>
              </a:endParaRPr>
            </a:p>
            <a:p>
              <a:pPr lvl="0"/>
              <a:r>
                <a:rPr lang="ar-SA" b="1" dirty="0">
                  <a:latin typeface="NikoshBAN" pitchFamily="2" charset="0"/>
                </a:rPr>
                <a:t>زُرُوعِهِمْ</a:t>
              </a:r>
              <a:r>
                <a:rPr lang="en-US" b="1" dirty="0">
                  <a:latin typeface="NikoshBAN" pitchFamily="2" charset="0"/>
                  <a:cs typeface="NikoshBAN" pitchFamily="2" charset="0"/>
                </a:rPr>
                <a:t> (</a:t>
              </a:r>
              <a:r>
                <a:rPr lang="bn-IN" b="1" dirty="0">
                  <a:latin typeface="NikoshBAN" pitchFamily="2" charset="0"/>
                  <a:cs typeface="NikoshBAN" pitchFamily="2" charset="0"/>
                </a:rPr>
                <a:t>যুরুইহিম):</a:t>
              </a:r>
              <a:r>
                <a:rPr lang="bn-IN" dirty="0">
                  <a:latin typeface="NikoshBAN" pitchFamily="2" charset="0"/>
                  <a:cs typeface="NikoshBAN" pitchFamily="2" charset="0"/>
                </a:rPr>
                <a:t> তাদের চাষাবাদ</a:t>
              </a:r>
              <a:endParaRPr lang="en-US" dirty="0">
                <a:latin typeface="NikoshBAN" pitchFamily="2" charset="0"/>
                <a:cs typeface="NikoshBAN" pitchFamily="2" charset="0"/>
              </a:endParaRPr>
            </a:p>
            <a:p>
              <a:pPr lvl="0"/>
              <a:r>
                <a:rPr lang="ar-SA" b="1" dirty="0">
                  <a:latin typeface="NikoshBAN" pitchFamily="2" charset="0"/>
                </a:rPr>
                <a:t>وَأَشْجَارِهِمْ</a:t>
              </a:r>
              <a:r>
                <a:rPr lang="en-US" b="1" dirty="0">
                  <a:latin typeface="NikoshBAN" pitchFamily="2" charset="0"/>
                  <a:cs typeface="NikoshBAN" pitchFamily="2" charset="0"/>
                </a:rPr>
                <a:t> (</a:t>
              </a:r>
              <a:r>
                <a:rPr lang="bn-IN" b="1" dirty="0">
                  <a:latin typeface="NikoshBAN" pitchFamily="2" charset="0"/>
                  <a:cs typeface="NikoshBAN" pitchFamily="2" charset="0"/>
                </a:rPr>
                <a:t>ওয়া আশজারিহিম):</a:t>
              </a:r>
              <a:r>
                <a:rPr lang="bn-IN" dirty="0">
                  <a:latin typeface="NikoshBAN" pitchFamily="2" charset="0"/>
                  <a:cs typeface="NikoshBAN" pitchFamily="2" charset="0"/>
                </a:rPr>
                <a:t> ও তাদের গাছপালা</a:t>
              </a:r>
              <a:endParaRPr lang="en-US" dirty="0">
                <a:latin typeface="NikoshBAN" pitchFamily="2" charset="0"/>
                <a:cs typeface="NikoshBAN" pitchFamily="2" charset="0"/>
              </a:endParaRPr>
            </a:p>
            <a:p>
              <a:pPr lvl="0"/>
              <a:r>
                <a:rPr lang="ar-SA" b="1" dirty="0">
                  <a:latin typeface="NikoshBAN" pitchFamily="2" charset="0"/>
                </a:rPr>
                <a:t>وَشِرْبِهِمْ</a:t>
              </a:r>
              <a:r>
                <a:rPr lang="en-US" b="1" dirty="0">
                  <a:latin typeface="NikoshBAN" pitchFamily="2" charset="0"/>
                  <a:cs typeface="NikoshBAN" pitchFamily="2" charset="0"/>
                </a:rPr>
                <a:t> (</a:t>
              </a:r>
              <a:r>
                <a:rPr lang="bn-IN" b="1" dirty="0">
                  <a:latin typeface="NikoshBAN" pitchFamily="2" charset="0"/>
                  <a:cs typeface="NikoshBAN" pitchFamily="2" charset="0"/>
                </a:rPr>
                <a:t>ওয়া শিরবিহিম):</a:t>
              </a:r>
              <a:r>
                <a:rPr lang="bn-IN" dirty="0">
                  <a:latin typeface="NikoshBAN" pitchFamily="2" charset="0"/>
                  <a:cs typeface="NikoshBAN" pitchFamily="2" charset="0"/>
                </a:rPr>
                <a:t> ও তাদের পান করা</a:t>
              </a:r>
              <a:endParaRPr lang="en-US" dirty="0">
                <a:latin typeface="NikoshBAN" pitchFamily="2" charset="0"/>
                <a:cs typeface="NikoshBAN" pitchFamily="2" charset="0"/>
              </a:endParaRPr>
            </a:p>
            <a:p>
              <a:pPr lvl="0"/>
              <a:r>
                <a:rPr lang="ar-SA" b="1" dirty="0">
                  <a:latin typeface="NikoshBAN" pitchFamily="2" charset="0"/>
                </a:rPr>
                <a:t>وَشِرْبِ</a:t>
              </a:r>
              <a:r>
                <a:rPr lang="en-US" b="1" dirty="0">
                  <a:latin typeface="NikoshBAN" pitchFamily="2" charset="0"/>
                  <a:cs typeface="NikoshBAN" pitchFamily="2" charset="0"/>
                </a:rPr>
                <a:t> (</a:t>
              </a:r>
              <a:r>
                <a:rPr lang="bn-IN" b="1" dirty="0">
                  <a:latin typeface="NikoshBAN" pitchFamily="2" charset="0"/>
                  <a:cs typeface="NikoshBAN" pitchFamily="2" charset="0"/>
                </a:rPr>
                <a:t>ওয়া শিরবি):</a:t>
              </a:r>
              <a:r>
                <a:rPr lang="bn-IN" dirty="0">
                  <a:latin typeface="NikoshBAN" pitchFamily="2" charset="0"/>
                  <a:cs typeface="NikoshBAN" pitchFamily="2" charset="0"/>
                </a:rPr>
                <a:t> ও পান করা</a:t>
              </a:r>
              <a:endParaRPr lang="en-US" dirty="0">
                <a:latin typeface="NikoshBAN" pitchFamily="2" charset="0"/>
                <a:cs typeface="NikoshBAN" pitchFamily="2" charset="0"/>
              </a:endParaRPr>
            </a:p>
            <a:p>
              <a:pPr lvl="0"/>
              <a:r>
                <a:rPr lang="ar-SA" b="1" dirty="0">
                  <a:latin typeface="NikoshBAN" pitchFamily="2" charset="0"/>
                </a:rPr>
                <a:t>مَوَاشِيهِمْ</a:t>
              </a:r>
              <a:r>
                <a:rPr lang="en-US" b="1" dirty="0">
                  <a:latin typeface="NikoshBAN" pitchFamily="2" charset="0"/>
                  <a:cs typeface="NikoshBAN" pitchFamily="2" charset="0"/>
                </a:rPr>
                <a:t> (</a:t>
              </a:r>
              <a:r>
                <a:rPr lang="bn-IN" b="1" dirty="0">
                  <a:latin typeface="NikoshBAN" pitchFamily="2" charset="0"/>
                  <a:cs typeface="NikoshBAN" pitchFamily="2" charset="0"/>
                </a:rPr>
                <a:t>মাওয়াশিহিম):</a:t>
              </a:r>
              <a:r>
                <a:rPr lang="bn-IN" dirty="0">
                  <a:latin typeface="NikoshBAN" pitchFamily="2" charset="0"/>
                  <a:cs typeface="NikoshBAN" pitchFamily="2" charset="0"/>
                </a:rPr>
                <a:t> তাদের গবাদি পশু</a:t>
              </a:r>
              <a:endParaRPr lang="en-US" dirty="0">
                <a:latin typeface="NikoshBAN" pitchFamily="2" charset="0"/>
                <a:cs typeface="NikoshBAN" pitchFamily="2" charset="0"/>
              </a:endParaRPr>
            </a:p>
            <a:p>
              <a:r>
                <a:rPr lang="bn-IN" b="1" dirty="0">
                  <a:latin typeface="NikoshBAN" pitchFamily="2" charset="0"/>
                  <a:cs typeface="NikoshBAN" pitchFamily="2" charset="0"/>
                </a:rPr>
                <a:t>তৃতীয় অনুচ্ছেদ (পাহাড় ও সাগর)</a:t>
              </a:r>
              <a:endParaRPr lang="en-US" dirty="0">
                <a:latin typeface="NikoshBAN" pitchFamily="2" charset="0"/>
                <a:cs typeface="NikoshBAN" pitchFamily="2" charset="0"/>
              </a:endParaRPr>
            </a:p>
            <a:p>
              <a:pPr lvl="0"/>
              <a:r>
                <a:rPr lang="ar-SA" b="1" dirty="0">
                  <a:latin typeface="NikoshBAN" pitchFamily="2" charset="0"/>
                </a:rPr>
                <a:t>وَجَعَلَ</a:t>
              </a:r>
              <a:r>
                <a:rPr lang="en-US" b="1" dirty="0">
                  <a:latin typeface="NikoshBAN" pitchFamily="2" charset="0"/>
                  <a:cs typeface="NikoshBAN" pitchFamily="2" charset="0"/>
                </a:rPr>
                <a:t> (</a:t>
              </a:r>
              <a:r>
                <a:rPr lang="bn-IN" b="1" dirty="0">
                  <a:latin typeface="NikoshBAN" pitchFamily="2" charset="0"/>
                  <a:cs typeface="NikoshBAN" pitchFamily="2" charset="0"/>
                </a:rPr>
                <a:t>ওয়া জাআলা):</a:t>
              </a:r>
              <a:r>
                <a:rPr lang="bn-IN" dirty="0">
                  <a:latin typeface="NikoshBAN" pitchFamily="2" charset="0"/>
                  <a:cs typeface="NikoshBAN" pitchFamily="2" charset="0"/>
                </a:rPr>
                <a:t> এবং বানিয়েছেন</a:t>
              </a:r>
              <a:endParaRPr lang="en-US" dirty="0">
                <a:latin typeface="NikoshBAN" pitchFamily="2" charset="0"/>
                <a:cs typeface="NikoshBAN" pitchFamily="2" charset="0"/>
              </a:endParaRPr>
            </a:p>
            <a:p>
              <a:pPr lvl="0"/>
              <a:r>
                <a:rPr lang="ar-SA" b="1" dirty="0">
                  <a:latin typeface="NikoshBAN" pitchFamily="2" charset="0"/>
                </a:rPr>
                <a:t>فِي الْأَرْضِ</a:t>
              </a:r>
              <a:r>
                <a:rPr lang="en-US" b="1" dirty="0">
                  <a:latin typeface="NikoshBAN" pitchFamily="2" charset="0"/>
                  <a:cs typeface="NikoshBAN" pitchFamily="2" charset="0"/>
                </a:rPr>
                <a:t> (</a:t>
              </a:r>
              <a:r>
                <a:rPr lang="bn-IN" b="1" dirty="0">
                  <a:latin typeface="NikoshBAN" pitchFamily="2" charset="0"/>
                  <a:cs typeface="NikoshBAN" pitchFamily="2" charset="0"/>
                </a:rPr>
                <a:t>ফিল আরদি):</a:t>
              </a:r>
              <a:r>
                <a:rPr lang="bn-IN" dirty="0">
                  <a:latin typeface="NikoshBAN" pitchFamily="2" charset="0"/>
                  <a:cs typeface="NikoshBAN" pitchFamily="2" charset="0"/>
                </a:rPr>
                <a:t> ভূমিতে</a:t>
              </a:r>
              <a:endParaRPr lang="en-US" dirty="0">
                <a:latin typeface="NikoshBAN" pitchFamily="2" charset="0"/>
                <a:cs typeface="NikoshBAN" pitchFamily="2" charset="0"/>
              </a:endParaRPr>
            </a:p>
          </p:txBody>
        </p:sp>
      </p:grpSp>
    </p:spTree>
    <p:extLst>
      <p:ext uri="{BB962C8B-B14F-4D97-AF65-F5344CB8AC3E}">
        <p14:creationId xmlns:p14="http://schemas.microsoft.com/office/powerpoint/2010/main" val="25756134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152400"/>
            <a:ext cx="8839200" cy="5846028"/>
            <a:chOff x="0" y="152400"/>
            <a:chExt cx="8839200" cy="5846028"/>
          </a:xfrm>
        </p:grpSpPr>
        <p:sp>
          <p:nvSpPr>
            <p:cNvPr id="2" name="Rectangle 1"/>
            <p:cNvSpPr/>
            <p:nvPr/>
          </p:nvSpPr>
          <p:spPr>
            <a:xfrm>
              <a:off x="5257800" y="1905000"/>
              <a:ext cx="3581400" cy="4093428"/>
            </a:xfrm>
            <a:prstGeom prst="rect">
              <a:avLst/>
            </a:prstGeom>
          </p:spPr>
          <p:txBody>
            <a:bodyPr wrap="square">
              <a:spAutoFit/>
            </a:bodyPr>
            <a:lstStyle/>
            <a:p>
              <a:pPr lvl="0"/>
              <a:r>
                <a:rPr lang="ar-SA" sz="2000" b="1" dirty="0" smtClean="0">
                  <a:latin typeface="NikoshBAN" pitchFamily="2" charset="0"/>
                </a:rPr>
                <a:t>يَمْنَعُ</a:t>
              </a:r>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a:t>
              </a:r>
              <a:r>
                <a:rPr lang="bn-IN" sz="2000" b="1" dirty="0">
                  <a:latin typeface="NikoshBAN" pitchFamily="2" charset="0"/>
                  <a:cs typeface="NikoshBAN" pitchFamily="2" charset="0"/>
                </a:rPr>
                <a:t>ইয়ামনাউ):</a:t>
              </a:r>
              <a:r>
                <a:rPr lang="bn-IN" sz="2000" dirty="0">
                  <a:latin typeface="NikoshBAN" pitchFamily="2" charset="0"/>
                  <a:cs typeface="NikoshBAN" pitchFamily="2" charset="0"/>
                </a:rPr>
                <a:t> যা বাধা দেয়</a:t>
              </a:r>
              <a:endParaRPr lang="en-US" sz="2000" dirty="0">
                <a:latin typeface="NikoshBAN" pitchFamily="2" charset="0"/>
                <a:cs typeface="NikoshBAN" pitchFamily="2" charset="0"/>
              </a:endParaRPr>
            </a:p>
            <a:p>
              <a:pPr lvl="0"/>
              <a:r>
                <a:rPr lang="ar-SA" sz="2000" b="1" dirty="0">
                  <a:latin typeface="NikoshBAN" pitchFamily="2" charset="0"/>
                </a:rPr>
                <a:t>مِنْ اِخْتِلَاطِهِمَا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মিন ইখতিলাতিহিমা):</a:t>
              </a:r>
              <a:r>
                <a:rPr lang="bn-IN" sz="2000" dirty="0">
                  <a:latin typeface="NikoshBAN" pitchFamily="2" charset="0"/>
                  <a:cs typeface="NikoshBAN" pitchFamily="2" charset="0"/>
                </a:rPr>
                <a:t> তাদের মিশ্রণ হওয়া থেকে</a:t>
              </a:r>
              <a:endParaRPr lang="en-US" sz="2000" dirty="0">
                <a:latin typeface="NikoshBAN" pitchFamily="2" charset="0"/>
                <a:cs typeface="NikoshBAN" pitchFamily="2" charset="0"/>
              </a:endParaRPr>
            </a:p>
            <a:p>
              <a:pPr lvl="0"/>
              <a:r>
                <a:rPr lang="ar-SA" sz="2000" b="1" dirty="0">
                  <a:latin typeface="NikoshBAN" pitchFamily="2" charset="0"/>
                </a:rPr>
                <a:t>فَتَفُوتُ</a:t>
              </a:r>
              <a:r>
                <a:rPr lang="en-US" sz="2000" b="1" dirty="0">
                  <a:latin typeface="NikoshBAN" pitchFamily="2" charset="0"/>
                  <a:cs typeface="NikoshBAN" pitchFamily="2" charset="0"/>
                </a:rPr>
                <a:t> (</a:t>
              </a:r>
              <a:r>
                <a:rPr lang="bn-IN" sz="2000" b="1" dirty="0">
                  <a:latin typeface="NikoshBAN" pitchFamily="2" charset="0"/>
                  <a:cs typeface="NikoshBAN" pitchFamily="2" charset="0"/>
                </a:rPr>
                <a:t>ফাতাফূতু):</a:t>
              </a:r>
              <a:r>
                <a:rPr lang="bn-IN" sz="2000" dirty="0">
                  <a:latin typeface="NikoshBAN" pitchFamily="2" charset="0"/>
                  <a:cs typeface="NikoshBAN" pitchFamily="2" charset="0"/>
                </a:rPr>
                <a:t> ফলে হারিয়ে যায়</a:t>
              </a:r>
              <a:endParaRPr lang="en-US" sz="2000" dirty="0">
                <a:latin typeface="NikoshBAN" pitchFamily="2" charset="0"/>
                <a:cs typeface="NikoshBAN" pitchFamily="2" charset="0"/>
              </a:endParaRPr>
            </a:p>
            <a:p>
              <a:pPr lvl="0"/>
              <a:r>
                <a:rPr lang="ar-SA" sz="2000" b="1" dirty="0">
                  <a:latin typeface="NikoshBAN" pitchFamily="2" charset="0"/>
                </a:rPr>
                <a:t>الْمَنْفَعَةُ</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আল-মানফাআতু):</a:t>
              </a:r>
              <a:r>
                <a:rPr lang="bn-IN" sz="2000" dirty="0">
                  <a:latin typeface="NikoshBAN" pitchFamily="2" charset="0"/>
                  <a:cs typeface="NikoshBAN" pitchFamily="2" charset="0"/>
                </a:rPr>
                <a:t> উপকারিতা</a:t>
              </a:r>
              <a:endParaRPr lang="en-US" sz="2000" dirty="0">
                <a:latin typeface="NikoshBAN" pitchFamily="2" charset="0"/>
                <a:cs typeface="NikoshBAN" pitchFamily="2" charset="0"/>
              </a:endParaRPr>
            </a:p>
            <a:p>
              <a:pPr lvl="0"/>
              <a:r>
                <a:rPr lang="ar-SA" sz="2000" b="1" dirty="0">
                  <a:latin typeface="NikoshBAN" pitchFamily="2" charset="0"/>
                </a:rPr>
                <a:t>الْمَقْصُودَةُ</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আল-মাকসূদাতু):</a:t>
              </a:r>
              <a:r>
                <a:rPr lang="bn-IN" sz="2000" dirty="0">
                  <a:latin typeface="NikoshBAN" pitchFamily="2" charset="0"/>
                  <a:cs typeface="NikoshBAN" pitchFamily="2" charset="0"/>
                </a:rPr>
                <a:t> যা উদ্দেশ্য ছিল</a:t>
              </a:r>
              <a:endParaRPr lang="en-US" sz="2000" dirty="0">
                <a:latin typeface="NikoshBAN" pitchFamily="2" charset="0"/>
                <a:cs typeface="NikoshBAN" pitchFamily="2" charset="0"/>
              </a:endParaRPr>
            </a:p>
            <a:p>
              <a:pPr lvl="0"/>
              <a:r>
                <a:rPr lang="ar-SA" sz="2000" b="1" dirty="0">
                  <a:latin typeface="NikoshBAN" pitchFamily="2" charset="0"/>
                </a:rPr>
                <a:t>مِنْ كُلٍّ</a:t>
              </a:r>
              <a:r>
                <a:rPr lang="en-US" sz="2000" b="1" dirty="0">
                  <a:latin typeface="NikoshBAN" pitchFamily="2" charset="0"/>
                  <a:cs typeface="NikoshBAN" pitchFamily="2" charset="0"/>
                </a:rPr>
                <a:t> (</a:t>
              </a:r>
              <a:r>
                <a:rPr lang="bn-IN" sz="2000" b="1" dirty="0">
                  <a:latin typeface="NikoshBAN" pitchFamily="2" charset="0"/>
                  <a:cs typeface="NikoshBAN" pitchFamily="2" charset="0"/>
                </a:rPr>
                <a:t>মিন কুল্লিন):</a:t>
              </a:r>
              <a:r>
                <a:rPr lang="bn-IN" sz="2000" dirty="0">
                  <a:latin typeface="NikoshBAN" pitchFamily="2" charset="0"/>
                  <a:cs typeface="NikoshBAN" pitchFamily="2" charset="0"/>
                </a:rPr>
                <a:t> উভয়ের প্রত্যেকটি থেকে</a:t>
              </a:r>
              <a:endParaRPr lang="en-US" sz="2000" dirty="0">
                <a:latin typeface="NikoshBAN" pitchFamily="2" charset="0"/>
                <a:cs typeface="NikoshBAN" pitchFamily="2" charset="0"/>
              </a:endParaRPr>
            </a:p>
            <a:p>
              <a:pPr lvl="0"/>
              <a:r>
                <a:rPr lang="ar-SA" sz="2000" b="1" dirty="0">
                  <a:latin typeface="NikoshBAN" pitchFamily="2" charset="0"/>
                </a:rPr>
                <a:t>مِنْهُمَا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মিনহুমা):</a:t>
              </a:r>
              <a:r>
                <a:rPr lang="bn-IN" sz="2000" dirty="0">
                  <a:latin typeface="NikoshBAN" pitchFamily="2" charset="0"/>
                  <a:cs typeface="NikoshBAN" pitchFamily="2" charset="0"/>
                </a:rPr>
                <a:t> তাদের উভয় থেকে</a:t>
              </a:r>
              <a:endParaRPr lang="en-US" sz="2000" dirty="0">
                <a:latin typeface="NikoshBAN" pitchFamily="2" charset="0"/>
                <a:cs typeface="NikoshBAN" pitchFamily="2" charset="0"/>
              </a:endParaRPr>
            </a:p>
            <a:p>
              <a:r>
                <a:rPr lang="bn-IN" sz="2000" b="1" dirty="0">
                  <a:latin typeface="NikoshBAN" pitchFamily="2" charset="0"/>
                  <a:cs typeface="NikoshBAN" pitchFamily="2" charset="0"/>
                </a:rPr>
                <a:t>চতুর্থ অনুচ্ছেদ (আল্লাহর ক্ষমতা ও ইবাদত)</a:t>
              </a:r>
              <a:endParaRPr lang="en-US" sz="2000" dirty="0">
                <a:latin typeface="NikoshBAN" pitchFamily="2" charset="0"/>
                <a:cs typeface="NikoshBAN" pitchFamily="2" charset="0"/>
              </a:endParaRPr>
            </a:p>
            <a:p>
              <a:r>
                <a:rPr lang="ar-SA" sz="2000" b="1" dirty="0">
                  <a:latin typeface="NikoshBAN" pitchFamily="2" charset="0"/>
                </a:rPr>
                <a:t>وَمِنْ نِعَمِهِ</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 মিন নিআমিহি):</a:t>
              </a:r>
              <a:r>
                <a:rPr lang="bn-IN" sz="2000" dirty="0">
                  <a:latin typeface="NikoshBAN" pitchFamily="2" charset="0"/>
                  <a:cs typeface="NikoshBAN" pitchFamily="2" charset="0"/>
                </a:rPr>
                <a:t> এবং তাঁর নিয়ামতসমূহের </a:t>
              </a:r>
              <a:endParaRPr lang="en-US" sz="2000" dirty="0">
                <a:latin typeface="NikoshBAN" pitchFamily="2" charset="0"/>
                <a:cs typeface="NikoshBAN" pitchFamily="2" charset="0"/>
              </a:endParaRPr>
            </a:p>
          </p:txBody>
        </p:sp>
        <p:sp>
          <p:nvSpPr>
            <p:cNvPr id="3" name="Rectangle 2"/>
            <p:cNvSpPr/>
            <p:nvPr/>
          </p:nvSpPr>
          <p:spPr>
            <a:xfrm>
              <a:off x="0" y="152400"/>
              <a:ext cx="4876800" cy="5324535"/>
            </a:xfrm>
            <a:prstGeom prst="rect">
              <a:avLst/>
            </a:prstGeom>
          </p:spPr>
          <p:txBody>
            <a:bodyPr wrap="square">
              <a:spAutoFit/>
            </a:bodyPr>
            <a:lstStyle/>
            <a:p>
              <a:pPr lvl="0"/>
              <a:r>
                <a:rPr lang="ar-SA" sz="2000" b="1" dirty="0">
                  <a:latin typeface="NikoshBAN" pitchFamily="2" charset="0"/>
                </a:rPr>
                <a:t>جِبَالًا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জিবালান):</a:t>
              </a:r>
              <a:r>
                <a:rPr lang="bn-IN" sz="2000" dirty="0">
                  <a:latin typeface="NikoshBAN" pitchFamily="2" charset="0"/>
                  <a:cs typeface="NikoshBAN" pitchFamily="2" charset="0"/>
                </a:rPr>
                <a:t> পাহাড়সমূহ</a:t>
              </a:r>
              <a:endParaRPr lang="en-US" sz="2000" dirty="0">
                <a:latin typeface="NikoshBAN" pitchFamily="2" charset="0"/>
                <a:cs typeface="NikoshBAN" pitchFamily="2" charset="0"/>
              </a:endParaRPr>
            </a:p>
            <a:p>
              <a:pPr lvl="0"/>
              <a:r>
                <a:rPr lang="ar-SA" sz="2000" b="1" dirty="0">
                  <a:latin typeface="NikoshBAN" pitchFamily="2" charset="0"/>
                </a:rPr>
                <a:t>تُرْسِيهَا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তুরসীহা):</a:t>
              </a:r>
              <a:r>
                <a:rPr lang="bn-IN" sz="2000" dirty="0">
                  <a:latin typeface="NikoshBAN" pitchFamily="2" charset="0"/>
                  <a:cs typeface="NikoshBAN" pitchFamily="2" charset="0"/>
                </a:rPr>
                <a:t> যা তাকে মজবুত করে</a:t>
              </a:r>
              <a:endParaRPr lang="en-US" sz="2000" dirty="0">
                <a:latin typeface="NikoshBAN" pitchFamily="2" charset="0"/>
                <a:cs typeface="NikoshBAN" pitchFamily="2" charset="0"/>
              </a:endParaRPr>
            </a:p>
            <a:p>
              <a:pPr lvl="0"/>
              <a:r>
                <a:rPr lang="ar-SA" sz="2000" b="1" dirty="0">
                  <a:latin typeface="NikoshBAN" pitchFamily="2" charset="0"/>
                </a:rPr>
                <a:t>وَتُثْبِيتُهَا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 তুসবিতুহা):</a:t>
              </a:r>
              <a:r>
                <a:rPr lang="bn-IN" sz="2000" dirty="0">
                  <a:latin typeface="NikoshBAN" pitchFamily="2" charset="0"/>
                  <a:cs typeface="NikoshBAN" pitchFamily="2" charset="0"/>
                </a:rPr>
                <a:t> এবং তাকে স্থিতিশীল করে</a:t>
              </a:r>
              <a:endParaRPr lang="en-US" sz="2000" dirty="0">
                <a:latin typeface="NikoshBAN" pitchFamily="2" charset="0"/>
                <a:cs typeface="NikoshBAN" pitchFamily="2" charset="0"/>
              </a:endParaRPr>
            </a:p>
            <a:p>
              <a:pPr lvl="0"/>
              <a:r>
                <a:rPr lang="ar-SA" sz="2000" b="1" dirty="0">
                  <a:latin typeface="NikoshBAN" pitchFamily="2" charset="0"/>
                </a:rPr>
                <a:t>لِأَلَّا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লিআল্লা):</a:t>
              </a:r>
              <a:r>
                <a:rPr lang="bn-IN" sz="2000" dirty="0">
                  <a:latin typeface="NikoshBAN" pitchFamily="2" charset="0"/>
                  <a:cs typeface="NikoshBAN" pitchFamily="2" charset="0"/>
                </a:rPr>
                <a:t> যাতে না</a:t>
              </a:r>
              <a:endParaRPr lang="en-US" sz="2000" dirty="0">
                <a:latin typeface="NikoshBAN" pitchFamily="2" charset="0"/>
                <a:cs typeface="NikoshBAN" pitchFamily="2" charset="0"/>
              </a:endParaRPr>
            </a:p>
            <a:p>
              <a:pPr lvl="0"/>
              <a:r>
                <a:rPr lang="ar-SA" sz="2000" b="1" dirty="0">
                  <a:latin typeface="NikoshBAN" pitchFamily="2" charset="0"/>
                </a:rPr>
                <a:t>تَمِيدَ</a:t>
              </a:r>
              <a:r>
                <a:rPr lang="en-US" sz="2000" b="1" dirty="0">
                  <a:latin typeface="NikoshBAN" pitchFamily="2" charset="0"/>
                  <a:cs typeface="NikoshBAN" pitchFamily="2" charset="0"/>
                </a:rPr>
                <a:t> (</a:t>
              </a:r>
              <a:r>
                <a:rPr lang="bn-IN" sz="2000" b="1" dirty="0">
                  <a:latin typeface="NikoshBAN" pitchFamily="2" charset="0"/>
                  <a:cs typeface="NikoshBAN" pitchFamily="2" charset="0"/>
                </a:rPr>
                <a:t>তামীদা):</a:t>
              </a:r>
              <a:r>
                <a:rPr lang="bn-IN" sz="2000" dirty="0">
                  <a:latin typeface="NikoshBAN" pitchFamily="2" charset="0"/>
                  <a:cs typeface="NikoshBAN" pitchFamily="2" charset="0"/>
                </a:rPr>
                <a:t> হেলে পড়া/কাঁপানো</a:t>
              </a:r>
              <a:endParaRPr lang="en-US" sz="2000" dirty="0">
                <a:latin typeface="NikoshBAN" pitchFamily="2" charset="0"/>
                <a:cs typeface="NikoshBAN" pitchFamily="2" charset="0"/>
              </a:endParaRPr>
            </a:p>
            <a:p>
              <a:pPr lvl="0"/>
              <a:r>
                <a:rPr lang="ar-SA" sz="2000" b="1" dirty="0">
                  <a:latin typeface="NikoshBAN" pitchFamily="2" charset="0"/>
                </a:rPr>
                <a:t>وَتَكُونَ</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ওয়াতাকূনা):</a:t>
              </a:r>
              <a:r>
                <a:rPr lang="bn-IN" sz="2000" dirty="0">
                  <a:latin typeface="NikoshBAN" pitchFamily="2" charset="0"/>
                  <a:cs typeface="NikoshBAN" pitchFamily="2" charset="0"/>
                </a:rPr>
                <a:t> এবং যেন হয়</a:t>
              </a:r>
              <a:endParaRPr lang="en-US" sz="2000" dirty="0">
                <a:latin typeface="NikoshBAN" pitchFamily="2" charset="0"/>
                <a:cs typeface="NikoshBAN" pitchFamily="2" charset="0"/>
              </a:endParaRPr>
            </a:p>
            <a:p>
              <a:pPr lvl="0"/>
              <a:r>
                <a:rPr lang="ar-SA" sz="2000" b="1" dirty="0">
                  <a:latin typeface="NikoshBAN" pitchFamily="2" charset="0"/>
                </a:rPr>
                <a:t>أَوْتَادًا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আওতাদান):</a:t>
              </a:r>
              <a:r>
                <a:rPr lang="bn-IN" sz="2000" dirty="0">
                  <a:latin typeface="NikoshBAN" pitchFamily="2" charset="0"/>
                  <a:cs typeface="NikoshBAN" pitchFamily="2" charset="0"/>
                </a:rPr>
                <a:t> পেরেক/খুঁটি</a:t>
              </a:r>
              <a:endParaRPr lang="en-US" sz="2000" dirty="0">
                <a:latin typeface="NikoshBAN" pitchFamily="2" charset="0"/>
                <a:cs typeface="NikoshBAN" pitchFamily="2" charset="0"/>
              </a:endParaRPr>
            </a:p>
            <a:p>
              <a:pPr lvl="0"/>
              <a:r>
                <a:rPr lang="ar-SA" sz="2000" b="1" dirty="0">
                  <a:latin typeface="NikoshBAN" pitchFamily="2" charset="0"/>
                </a:rPr>
                <a:t>لَهَا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লাহা):</a:t>
              </a:r>
              <a:r>
                <a:rPr lang="bn-IN" sz="2000" dirty="0">
                  <a:latin typeface="NikoshBAN" pitchFamily="2" charset="0"/>
                  <a:cs typeface="NikoshBAN" pitchFamily="2" charset="0"/>
                </a:rPr>
                <a:t> তার জন্য</a:t>
              </a:r>
              <a:endParaRPr lang="en-US" sz="2000" dirty="0">
                <a:latin typeface="NikoshBAN" pitchFamily="2" charset="0"/>
                <a:cs typeface="NikoshBAN" pitchFamily="2" charset="0"/>
              </a:endParaRPr>
            </a:p>
            <a:p>
              <a:pPr lvl="0"/>
              <a:r>
                <a:rPr lang="ar-SA" sz="2000" b="1" dirty="0">
                  <a:latin typeface="NikoshBAN" pitchFamily="2" charset="0"/>
                </a:rPr>
                <a:t>لِأَلَّا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লিআল্লা):</a:t>
              </a:r>
              <a:r>
                <a:rPr lang="bn-IN" sz="2000" dirty="0">
                  <a:latin typeface="NikoshBAN" pitchFamily="2" charset="0"/>
                  <a:cs typeface="NikoshBAN" pitchFamily="2" charset="0"/>
                </a:rPr>
                <a:t> যাতে না</a:t>
              </a:r>
              <a:endParaRPr lang="en-US" sz="2000" dirty="0">
                <a:latin typeface="NikoshBAN" pitchFamily="2" charset="0"/>
                <a:cs typeface="NikoshBAN" pitchFamily="2" charset="0"/>
              </a:endParaRPr>
            </a:p>
            <a:p>
              <a:pPr lvl="0"/>
              <a:r>
                <a:rPr lang="ar-SA" sz="2000" b="1" dirty="0">
                  <a:latin typeface="NikoshBAN" pitchFamily="2" charset="0"/>
                </a:rPr>
                <a:t>تَضْطَرِبَ</a:t>
              </a:r>
              <a:r>
                <a:rPr lang="en-US" sz="2000" b="1" dirty="0">
                  <a:latin typeface="NikoshBAN" pitchFamily="2" charset="0"/>
                  <a:cs typeface="NikoshBAN" pitchFamily="2" charset="0"/>
                </a:rPr>
                <a:t> (</a:t>
              </a:r>
              <a:r>
                <a:rPr lang="bn-IN" sz="2000" b="1" dirty="0">
                  <a:latin typeface="NikoshBAN" pitchFamily="2" charset="0"/>
                  <a:cs typeface="NikoshBAN" pitchFamily="2" charset="0"/>
                </a:rPr>
                <a:t>তাদতারিবা):</a:t>
              </a:r>
              <a:r>
                <a:rPr lang="bn-IN" sz="2000" dirty="0">
                  <a:latin typeface="NikoshBAN" pitchFamily="2" charset="0"/>
                  <a:cs typeface="NikoshBAN" pitchFamily="2" charset="0"/>
                </a:rPr>
                <a:t> অস্থির হওয়া/নড়াচড়া করা</a:t>
              </a:r>
              <a:endParaRPr lang="en-US" sz="2000" dirty="0">
                <a:latin typeface="NikoshBAN" pitchFamily="2" charset="0"/>
                <a:cs typeface="NikoshBAN" pitchFamily="2" charset="0"/>
              </a:endParaRPr>
            </a:p>
            <a:p>
              <a:pPr lvl="0"/>
              <a:r>
                <a:rPr lang="ar-SA" sz="2000" b="1" dirty="0">
                  <a:latin typeface="NikoshBAN" pitchFamily="2" charset="0"/>
                </a:rPr>
                <a:t>وَمِنْ نِعَمِهِ</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 মিন নিআমিহি):</a:t>
              </a:r>
              <a:r>
                <a:rPr lang="bn-IN" sz="2000" dirty="0">
                  <a:latin typeface="NikoshBAN" pitchFamily="2" charset="0"/>
                  <a:cs typeface="NikoshBAN" pitchFamily="2" charset="0"/>
                </a:rPr>
                <a:t> আর তার নিয়ামতের মধ্যে অন্যতম হলো</a:t>
              </a:r>
              <a:endParaRPr lang="en-US" sz="2000" dirty="0">
                <a:latin typeface="NikoshBAN" pitchFamily="2" charset="0"/>
                <a:cs typeface="NikoshBAN" pitchFamily="2" charset="0"/>
              </a:endParaRPr>
            </a:p>
            <a:p>
              <a:pPr lvl="0"/>
              <a:r>
                <a:rPr lang="ar-SA" sz="2000" b="1" dirty="0">
                  <a:latin typeface="NikoshBAN" pitchFamily="2" charset="0"/>
                </a:rPr>
                <a:t>تَعَالَى</a:t>
              </a:r>
              <a:r>
                <a:rPr lang="en-US" sz="2000" b="1" dirty="0">
                  <a:latin typeface="NikoshBAN" pitchFamily="2" charset="0"/>
                  <a:cs typeface="NikoshBAN" pitchFamily="2" charset="0"/>
                </a:rPr>
                <a:t> (</a:t>
              </a:r>
              <a:r>
                <a:rPr lang="bn-IN" sz="2000" b="1" dirty="0">
                  <a:latin typeface="NikoshBAN" pitchFamily="2" charset="0"/>
                  <a:cs typeface="NikoshBAN" pitchFamily="2" charset="0"/>
                </a:rPr>
                <a:t>তাআলা):</a:t>
              </a:r>
              <a:r>
                <a:rPr lang="bn-IN" sz="2000" dirty="0">
                  <a:latin typeface="NikoshBAN" pitchFamily="2" charset="0"/>
                  <a:cs typeface="NikoshBAN" pitchFamily="2" charset="0"/>
                </a:rPr>
                <a:t> মহান তিনি</a:t>
              </a:r>
              <a:endParaRPr lang="en-US" sz="2000" dirty="0">
                <a:latin typeface="NikoshBAN" pitchFamily="2" charset="0"/>
                <a:cs typeface="NikoshBAN" pitchFamily="2" charset="0"/>
              </a:endParaRPr>
            </a:p>
            <a:p>
              <a:pPr lvl="0"/>
              <a:r>
                <a:rPr lang="ar-SA" sz="2000" b="1" dirty="0">
                  <a:latin typeface="NikoshBAN" pitchFamily="2" charset="0"/>
                </a:rPr>
                <a:t>أَنَّهُ</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আন্নাহু):</a:t>
              </a:r>
              <a:r>
                <a:rPr lang="bn-IN" sz="2000" dirty="0">
                  <a:latin typeface="NikoshBAN" pitchFamily="2" charset="0"/>
                  <a:cs typeface="NikoshBAN" pitchFamily="2" charset="0"/>
                </a:rPr>
                <a:t> যে তিনি</a:t>
              </a:r>
              <a:endParaRPr lang="en-US" sz="2000" dirty="0">
                <a:latin typeface="NikoshBAN" pitchFamily="2" charset="0"/>
                <a:cs typeface="NikoshBAN" pitchFamily="2" charset="0"/>
              </a:endParaRPr>
            </a:p>
            <a:p>
              <a:pPr lvl="0"/>
              <a:r>
                <a:rPr lang="ar-SA" sz="2000" b="1" dirty="0">
                  <a:latin typeface="NikoshBAN" pitchFamily="2" charset="0"/>
                </a:rPr>
                <a:t>جَعَلَ</a:t>
              </a:r>
              <a:r>
                <a:rPr lang="en-US" sz="2000" b="1" dirty="0">
                  <a:latin typeface="NikoshBAN" pitchFamily="2" charset="0"/>
                  <a:cs typeface="NikoshBAN" pitchFamily="2" charset="0"/>
                </a:rPr>
                <a:t> (</a:t>
              </a:r>
              <a:r>
                <a:rPr lang="bn-IN" sz="2000" b="1" dirty="0">
                  <a:latin typeface="NikoshBAN" pitchFamily="2" charset="0"/>
                  <a:cs typeface="NikoshBAN" pitchFamily="2" charset="0"/>
                </a:rPr>
                <a:t>জাআলা):</a:t>
              </a:r>
              <a:r>
                <a:rPr lang="bn-IN" sz="2000" dirty="0">
                  <a:latin typeface="NikoshBAN" pitchFamily="2" charset="0"/>
                  <a:cs typeface="NikoshBAN" pitchFamily="2" charset="0"/>
                </a:rPr>
                <a:t> স্থাপন করেছেন</a:t>
              </a:r>
              <a:endParaRPr lang="en-US" sz="2000" dirty="0">
                <a:latin typeface="NikoshBAN" pitchFamily="2" charset="0"/>
                <a:cs typeface="NikoshBAN" pitchFamily="2" charset="0"/>
              </a:endParaRPr>
            </a:p>
            <a:p>
              <a:pPr lvl="0"/>
              <a:r>
                <a:rPr lang="ar-SA" sz="2000" b="1" dirty="0">
                  <a:latin typeface="NikoshBAN" pitchFamily="2" charset="0"/>
                </a:rPr>
                <a:t>بَيْنَ</a:t>
              </a:r>
              <a:r>
                <a:rPr lang="en-US" sz="2000" b="1" dirty="0">
                  <a:latin typeface="NikoshBAN" pitchFamily="2" charset="0"/>
                  <a:cs typeface="NikoshBAN" pitchFamily="2" charset="0"/>
                </a:rPr>
                <a:t> (</a:t>
              </a:r>
              <a:r>
                <a:rPr lang="bn-IN" sz="2000" b="1" dirty="0">
                  <a:latin typeface="NikoshBAN" pitchFamily="2" charset="0"/>
                  <a:cs typeface="NikoshBAN" pitchFamily="2" charset="0"/>
                </a:rPr>
                <a:t>বাইনা):</a:t>
              </a:r>
              <a:r>
                <a:rPr lang="bn-IN" sz="2000" dirty="0">
                  <a:latin typeface="NikoshBAN" pitchFamily="2" charset="0"/>
                  <a:cs typeface="NikoshBAN" pitchFamily="2" charset="0"/>
                </a:rPr>
                <a:t> মাঝে</a:t>
              </a:r>
              <a:endParaRPr lang="en-US" sz="2000" dirty="0">
                <a:latin typeface="NikoshBAN" pitchFamily="2" charset="0"/>
                <a:cs typeface="NikoshBAN" pitchFamily="2" charset="0"/>
              </a:endParaRPr>
            </a:p>
            <a:p>
              <a:pPr lvl="0"/>
              <a:r>
                <a:rPr lang="ar-SA" sz="2000" b="1" dirty="0">
                  <a:latin typeface="NikoshBAN" pitchFamily="2" charset="0"/>
                </a:rPr>
                <a:t>الْبَحْرِ</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আল-বাহরি):</a:t>
              </a:r>
              <a:r>
                <a:rPr lang="bn-IN" sz="2000" dirty="0">
                  <a:latin typeface="NikoshBAN" pitchFamily="2" charset="0"/>
                  <a:cs typeface="NikoshBAN" pitchFamily="2" charset="0"/>
                </a:rPr>
                <a:t> </a:t>
              </a:r>
              <a:r>
                <a:rPr lang="bn-IN" sz="2000" dirty="0" smtClean="0">
                  <a:latin typeface="NikoshBAN" pitchFamily="2" charset="0"/>
                  <a:cs typeface="NikoshBAN" pitchFamily="2" charset="0"/>
                </a:rPr>
                <a:t>সমুদ্র</a:t>
              </a:r>
              <a:endParaRPr lang="en-US" sz="2000" dirty="0">
                <a:latin typeface="NikoshBAN" pitchFamily="2" charset="0"/>
                <a:cs typeface="NikoshBAN" pitchFamily="2" charset="0"/>
              </a:endParaRPr>
            </a:p>
          </p:txBody>
        </p:sp>
        <p:sp>
          <p:nvSpPr>
            <p:cNvPr id="4" name="Rectangle 3"/>
            <p:cNvSpPr/>
            <p:nvPr/>
          </p:nvSpPr>
          <p:spPr>
            <a:xfrm>
              <a:off x="5274860" y="274135"/>
              <a:ext cx="3059373" cy="1631216"/>
            </a:xfrm>
            <a:prstGeom prst="rect">
              <a:avLst/>
            </a:prstGeom>
          </p:spPr>
          <p:txBody>
            <a:bodyPr wrap="square">
              <a:spAutoFit/>
            </a:bodyPr>
            <a:lstStyle/>
            <a:p>
              <a:pPr lvl="0"/>
              <a:r>
                <a:rPr lang="ar-SA" sz="2000" b="1" dirty="0">
                  <a:latin typeface="NikoshBAN" pitchFamily="2" charset="0"/>
                </a:rPr>
                <a:t>الْمَالِحِ</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আল-মালিহি):</a:t>
              </a:r>
              <a:r>
                <a:rPr lang="bn-IN" sz="2000" dirty="0">
                  <a:latin typeface="NikoshBAN" pitchFamily="2" charset="0"/>
                  <a:cs typeface="NikoshBAN" pitchFamily="2" charset="0"/>
                </a:rPr>
                <a:t> লবণাক্ত</a:t>
              </a:r>
              <a:endParaRPr lang="en-US" sz="2000" dirty="0">
                <a:latin typeface="NikoshBAN" pitchFamily="2" charset="0"/>
                <a:cs typeface="NikoshBAN" pitchFamily="2" charset="0"/>
              </a:endParaRPr>
            </a:p>
            <a:p>
              <a:pPr lvl="0"/>
              <a:r>
                <a:rPr lang="ar-SA" sz="2000" b="1" dirty="0">
                  <a:latin typeface="NikoshBAN" pitchFamily="2" charset="0"/>
                </a:rPr>
                <a:t>وَالْبَحْرِ</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ওয়াল-বাহরি):</a:t>
              </a:r>
              <a:r>
                <a:rPr lang="bn-IN" sz="2000" dirty="0">
                  <a:latin typeface="NikoshBAN" pitchFamily="2" charset="0"/>
                  <a:cs typeface="NikoshBAN" pitchFamily="2" charset="0"/>
                </a:rPr>
                <a:t> ও সমুদ্র</a:t>
              </a:r>
              <a:endParaRPr lang="en-US" sz="2000" dirty="0">
                <a:latin typeface="NikoshBAN" pitchFamily="2" charset="0"/>
                <a:cs typeface="NikoshBAN" pitchFamily="2" charset="0"/>
              </a:endParaRPr>
            </a:p>
            <a:p>
              <a:pPr lvl="0"/>
              <a:r>
                <a:rPr lang="ar-SA" sz="2000" b="1" dirty="0">
                  <a:latin typeface="NikoshBAN" pitchFamily="2" charset="0"/>
                </a:rPr>
                <a:t>الْعَذْبِ</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আল-আজবি):</a:t>
              </a:r>
              <a:r>
                <a:rPr lang="bn-IN" sz="2000" dirty="0">
                  <a:latin typeface="NikoshBAN" pitchFamily="2" charset="0"/>
                  <a:cs typeface="NikoshBAN" pitchFamily="2" charset="0"/>
                </a:rPr>
                <a:t> মিষ্টি</a:t>
              </a:r>
              <a:endParaRPr lang="en-US" sz="2000" dirty="0">
                <a:latin typeface="NikoshBAN" pitchFamily="2" charset="0"/>
                <a:cs typeface="NikoshBAN" pitchFamily="2" charset="0"/>
              </a:endParaRPr>
            </a:p>
            <a:p>
              <a:pPr lvl="0"/>
              <a:r>
                <a:rPr lang="ar-SA" sz="2000" b="1" dirty="0">
                  <a:latin typeface="NikoshBAN" pitchFamily="2" charset="0"/>
                </a:rPr>
                <a:t>حَاجِزًا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হাজিযান):</a:t>
              </a:r>
              <a:r>
                <a:rPr lang="bn-IN" sz="2000" dirty="0">
                  <a:latin typeface="NikoshBAN" pitchFamily="2" charset="0"/>
                  <a:cs typeface="NikoshBAN" pitchFamily="2" charset="0"/>
                </a:rPr>
                <a:t> বাধা/অন্তরায়</a:t>
              </a:r>
              <a:endParaRPr lang="en-US" sz="2000" dirty="0">
                <a:latin typeface="NikoshBAN" pitchFamily="2" charset="0"/>
                <a:cs typeface="NikoshBAN" pitchFamily="2" charset="0"/>
              </a:endParaRPr>
            </a:p>
            <a:p>
              <a:pPr lvl="0"/>
              <a:r>
                <a:rPr lang="ar-SA" sz="2000" b="1" dirty="0">
                  <a:latin typeface="NikoshBAN" pitchFamily="2" charset="0"/>
                </a:rPr>
                <a:t>يَمْنَعُ</a:t>
              </a:r>
              <a:r>
                <a:rPr lang="en-US" sz="2000" b="1" dirty="0">
                  <a:latin typeface="NikoshBAN" pitchFamily="2" charset="0"/>
                  <a:cs typeface="NikoshBAN" pitchFamily="2" charset="0"/>
                </a:rPr>
                <a:t> (</a:t>
              </a:r>
              <a:r>
                <a:rPr lang="bn-IN" sz="2000" b="1" dirty="0">
                  <a:latin typeface="NikoshBAN" pitchFamily="2" charset="0"/>
                  <a:cs typeface="NikoshBAN" pitchFamily="2" charset="0"/>
                </a:rPr>
                <a:t>ইয়ামনাউ):</a:t>
              </a:r>
              <a:r>
                <a:rPr lang="bn-IN" sz="2000" dirty="0">
                  <a:latin typeface="NikoshBAN" pitchFamily="2" charset="0"/>
                  <a:cs typeface="NikoshBAN" pitchFamily="2" charset="0"/>
                </a:rPr>
                <a:t> যা বাধা দেয়</a:t>
              </a:r>
              <a:endParaRPr lang="en-US" sz="2000" dirty="0">
                <a:latin typeface="NikoshBAN" pitchFamily="2" charset="0"/>
                <a:cs typeface="NikoshBAN" pitchFamily="2" charset="0"/>
              </a:endParaRPr>
            </a:p>
          </p:txBody>
        </p:sp>
      </p:grpSp>
    </p:spTree>
    <p:extLst>
      <p:ext uri="{BB962C8B-B14F-4D97-AF65-F5344CB8AC3E}">
        <p14:creationId xmlns:p14="http://schemas.microsoft.com/office/powerpoint/2010/main" val="36839291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00600" y="990600"/>
            <a:ext cx="3886200" cy="4708981"/>
          </a:xfrm>
          <a:prstGeom prst="rect">
            <a:avLst/>
          </a:prstGeom>
        </p:spPr>
        <p:txBody>
          <a:bodyPr wrap="square">
            <a:spAutoFit/>
          </a:bodyPr>
          <a:lstStyle/>
          <a:p>
            <a:pPr lvl="0"/>
            <a:r>
              <a:rPr lang="ar-SA" sz="2000" b="1" dirty="0" smtClean="0">
                <a:latin typeface="NikoshBAN" pitchFamily="2" charset="0"/>
              </a:rPr>
              <a:t>لَهُمْ</a:t>
            </a:r>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a:t>
            </a:r>
            <a:r>
              <a:rPr lang="bn-IN" sz="2000" b="1" dirty="0">
                <a:latin typeface="NikoshBAN" pitchFamily="2" charset="0"/>
                <a:cs typeface="NikoshBAN" pitchFamily="2" charset="0"/>
              </a:rPr>
              <a:t>লাহুম):</a:t>
            </a:r>
            <a:r>
              <a:rPr lang="bn-IN" sz="2000" dirty="0">
                <a:latin typeface="NikoshBAN" pitchFamily="2" charset="0"/>
                <a:cs typeface="NikoshBAN" pitchFamily="2" charset="0"/>
              </a:rPr>
              <a:t> তাদের জন্য</a:t>
            </a:r>
            <a:endParaRPr lang="en-US" sz="2000" dirty="0">
              <a:latin typeface="NikoshBAN" pitchFamily="2" charset="0"/>
              <a:cs typeface="NikoshBAN" pitchFamily="2" charset="0"/>
            </a:endParaRPr>
          </a:p>
          <a:p>
            <a:pPr lvl="0"/>
            <a:r>
              <a:rPr lang="ar-SA" sz="2000" b="1" dirty="0">
                <a:latin typeface="NikoshBAN" pitchFamily="2" charset="0"/>
              </a:rPr>
              <a:t>بِالرِّزْقِ</a:t>
            </a:r>
            <a:r>
              <a:rPr lang="en-US" sz="2000" b="1" dirty="0">
                <a:latin typeface="NikoshBAN" pitchFamily="2" charset="0"/>
                <a:cs typeface="NikoshBAN" pitchFamily="2" charset="0"/>
              </a:rPr>
              <a:t> (</a:t>
            </a:r>
            <a:r>
              <a:rPr lang="bn-IN" sz="2000" b="1" dirty="0">
                <a:latin typeface="NikoshBAN" pitchFamily="2" charset="0"/>
                <a:cs typeface="NikoshBAN" pitchFamily="2" charset="0"/>
              </a:rPr>
              <a:t>বির-রিজকি):</a:t>
            </a:r>
            <a:r>
              <a:rPr lang="bn-IN" sz="2000" dirty="0">
                <a:latin typeface="NikoshBAN" pitchFamily="2" charset="0"/>
                <a:cs typeface="NikoshBAN" pitchFamily="2" charset="0"/>
              </a:rPr>
              <a:t> রিযিক</a:t>
            </a:r>
            <a:endParaRPr lang="en-US" sz="2000" dirty="0">
              <a:latin typeface="NikoshBAN" pitchFamily="2" charset="0"/>
              <a:cs typeface="NikoshBAN" pitchFamily="2" charset="0"/>
            </a:endParaRPr>
          </a:p>
          <a:p>
            <a:pPr lvl="0"/>
            <a:r>
              <a:rPr lang="ar-SA" sz="2000" b="1" dirty="0">
                <a:latin typeface="NikoshBAN" pitchFamily="2" charset="0"/>
              </a:rPr>
              <a:t>وَيُوصِلُ</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 ইউসিলু):</a:t>
            </a:r>
            <a:r>
              <a:rPr lang="bn-IN" sz="2000" dirty="0">
                <a:latin typeface="NikoshBAN" pitchFamily="2" charset="0"/>
                <a:cs typeface="NikoshBAN" pitchFamily="2" charset="0"/>
              </a:rPr>
              <a:t> এবং পৌঁছিয়ে দেন</a:t>
            </a:r>
            <a:endParaRPr lang="en-US" sz="2000" dirty="0">
              <a:latin typeface="NikoshBAN" pitchFamily="2" charset="0"/>
              <a:cs typeface="NikoshBAN" pitchFamily="2" charset="0"/>
            </a:endParaRPr>
          </a:p>
          <a:p>
            <a:pPr lvl="0"/>
            <a:r>
              <a:rPr lang="ar-SA" sz="2000" b="1" dirty="0">
                <a:latin typeface="NikoshBAN" pitchFamily="2" charset="0"/>
              </a:rPr>
              <a:t>إِلَيْهِمُ</a:t>
            </a:r>
            <a:r>
              <a:rPr lang="en-US" sz="2000" b="1" dirty="0">
                <a:latin typeface="NikoshBAN" pitchFamily="2" charset="0"/>
                <a:cs typeface="NikoshBAN" pitchFamily="2" charset="0"/>
              </a:rPr>
              <a:t> (</a:t>
            </a:r>
            <a:r>
              <a:rPr lang="bn-IN" sz="2000" b="1" dirty="0">
                <a:latin typeface="NikoshBAN" pitchFamily="2" charset="0"/>
                <a:cs typeface="NikoshBAN" pitchFamily="2" charset="0"/>
              </a:rPr>
              <a:t>ইলাইহিমু):</a:t>
            </a:r>
            <a:r>
              <a:rPr lang="bn-IN" sz="2000" dirty="0">
                <a:latin typeface="NikoshBAN" pitchFamily="2" charset="0"/>
                <a:cs typeface="NikoshBAN" pitchFamily="2" charset="0"/>
              </a:rPr>
              <a:t> তাদের কাছে</a:t>
            </a:r>
            <a:endParaRPr lang="en-US" sz="2000" dirty="0">
              <a:latin typeface="NikoshBAN" pitchFamily="2" charset="0"/>
              <a:cs typeface="NikoshBAN" pitchFamily="2" charset="0"/>
            </a:endParaRPr>
          </a:p>
          <a:p>
            <a:pPr lvl="0"/>
            <a:r>
              <a:rPr lang="ar-SA" sz="2000" b="1" dirty="0">
                <a:latin typeface="NikoshBAN" pitchFamily="2" charset="0"/>
              </a:rPr>
              <a:t>النِّعَمَ</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আন-নিআমা):</a:t>
            </a:r>
            <a:r>
              <a:rPr lang="bn-IN" sz="2000" dirty="0">
                <a:latin typeface="NikoshBAN" pitchFamily="2" charset="0"/>
                <a:cs typeface="NikoshBAN" pitchFamily="2" charset="0"/>
              </a:rPr>
              <a:t> নিয়ামতসমূহ</a:t>
            </a:r>
            <a:endParaRPr lang="en-US" sz="2000" dirty="0">
              <a:latin typeface="NikoshBAN" pitchFamily="2" charset="0"/>
              <a:cs typeface="NikoshBAN" pitchFamily="2" charset="0"/>
            </a:endParaRPr>
          </a:p>
          <a:p>
            <a:pPr lvl="0"/>
            <a:r>
              <a:rPr lang="ar-SA" sz="2000" b="1" dirty="0">
                <a:latin typeface="NikoshBAN" pitchFamily="2" charset="0"/>
              </a:rPr>
              <a:t>هَذِهِ</a:t>
            </a:r>
            <a:r>
              <a:rPr lang="en-US" sz="2000" b="1" dirty="0">
                <a:latin typeface="NikoshBAN" pitchFamily="2" charset="0"/>
                <a:cs typeface="NikoshBAN" pitchFamily="2" charset="0"/>
              </a:rPr>
              <a:t> (</a:t>
            </a:r>
            <a:r>
              <a:rPr lang="bn-IN" sz="2000" b="1" dirty="0">
                <a:latin typeface="NikoshBAN" pitchFamily="2" charset="0"/>
                <a:cs typeface="NikoshBAN" pitchFamily="2" charset="0"/>
              </a:rPr>
              <a:t>হাযিহি):</a:t>
            </a:r>
            <a:r>
              <a:rPr lang="bn-IN" sz="2000" dirty="0">
                <a:latin typeface="NikoshBAN" pitchFamily="2" charset="0"/>
                <a:cs typeface="NikoshBAN" pitchFamily="2" charset="0"/>
              </a:rPr>
              <a:t> এই</a:t>
            </a:r>
            <a:endParaRPr lang="en-US" sz="2000" dirty="0">
              <a:latin typeface="NikoshBAN" pitchFamily="2" charset="0"/>
              <a:cs typeface="NikoshBAN" pitchFamily="2" charset="0"/>
            </a:endParaRPr>
          </a:p>
          <a:p>
            <a:pPr lvl="0"/>
            <a:r>
              <a:rPr lang="ar-SA" sz="2000" b="1" dirty="0">
                <a:latin typeface="NikoshBAN" pitchFamily="2" charset="0"/>
              </a:rPr>
              <a:t>النِّعَمُ</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আন-নিআমু):</a:t>
            </a:r>
            <a:r>
              <a:rPr lang="bn-IN" sz="2000" dirty="0">
                <a:latin typeface="NikoshBAN" pitchFamily="2" charset="0"/>
                <a:cs typeface="NikoshBAN" pitchFamily="2" charset="0"/>
              </a:rPr>
              <a:t> নিয়ামতসমূহ</a:t>
            </a:r>
            <a:endParaRPr lang="en-US" sz="2000" dirty="0">
              <a:latin typeface="NikoshBAN" pitchFamily="2" charset="0"/>
              <a:cs typeface="NikoshBAN" pitchFamily="2" charset="0"/>
            </a:endParaRPr>
          </a:p>
          <a:p>
            <a:pPr lvl="0"/>
            <a:r>
              <a:rPr lang="ar-SA" sz="2000" b="1" dirty="0">
                <a:latin typeface="NikoshBAN" pitchFamily="2" charset="0"/>
              </a:rPr>
              <a:t>كُلُّهَا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কুল্লুহা):</a:t>
            </a:r>
            <a:r>
              <a:rPr lang="bn-IN" sz="2000" dirty="0">
                <a:latin typeface="NikoshBAN" pitchFamily="2" charset="0"/>
                <a:cs typeface="NikoshBAN" pitchFamily="2" charset="0"/>
              </a:rPr>
              <a:t> সবটুকু</a:t>
            </a:r>
            <a:endParaRPr lang="en-US" sz="2000" dirty="0">
              <a:latin typeface="NikoshBAN" pitchFamily="2" charset="0"/>
              <a:cs typeface="NikoshBAN" pitchFamily="2" charset="0"/>
            </a:endParaRPr>
          </a:p>
          <a:p>
            <a:pPr lvl="0"/>
            <a:r>
              <a:rPr lang="ar-SA" sz="2000" b="1" dirty="0">
                <a:latin typeface="NikoshBAN" pitchFamily="2" charset="0"/>
              </a:rPr>
              <a:t>مِنَ</a:t>
            </a:r>
            <a:r>
              <a:rPr lang="en-US" sz="2000" b="1" dirty="0">
                <a:latin typeface="NikoshBAN" pitchFamily="2" charset="0"/>
                <a:cs typeface="NikoshBAN" pitchFamily="2" charset="0"/>
              </a:rPr>
              <a:t> (</a:t>
            </a:r>
            <a:r>
              <a:rPr lang="bn-IN" sz="2000" b="1" dirty="0">
                <a:latin typeface="NikoshBAN" pitchFamily="2" charset="0"/>
                <a:cs typeface="NikoshBAN" pitchFamily="2" charset="0"/>
              </a:rPr>
              <a:t>মিনাল):</a:t>
            </a:r>
            <a:r>
              <a:rPr lang="bn-IN" sz="2000" dirty="0">
                <a:latin typeface="NikoshBAN" pitchFamily="2" charset="0"/>
                <a:cs typeface="NikoshBAN" pitchFamily="2" charset="0"/>
              </a:rPr>
              <a:t> আল্লাহর পক্ষ থেকে</a:t>
            </a:r>
            <a:endParaRPr lang="en-US" sz="2000" dirty="0">
              <a:latin typeface="NikoshBAN" pitchFamily="2" charset="0"/>
              <a:cs typeface="NikoshBAN" pitchFamily="2" charset="0"/>
            </a:endParaRPr>
          </a:p>
          <a:p>
            <a:pPr lvl="0"/>
            <a:r>
              <a:rPr lang="ar-SA" sz="2000" b="1" dirty="0">
                <a:latin typeface="NikoshBAN" pitchFamily="2" charset="0"/>
              </a:rPr>
              <a:t>وَلَا يُمْكِنُ</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 লা ইমকুনু):</a:t>
            </a:r>
            <a:r>
              <a:rPr lang="bn-IN" sz="2000" dirty="0">
                <a:latin typeface="NikoshBAN" pitchFamily="2" charset="0"/>
                <a:cs typeface="NikoshBAN" pitchFamily="2" charset="0"/>
              </a:rPr>
              <a:t> এবং সম্ভব নয়</a:t>
            </a:r>
            <a:endParaRPr lang="en-US" sz="2000" dirty="0">
              <a:latin typeface="NikoshBAN" pitchFamily="2" charset="0"/>
              <a:cs typeface="NikoshBAN" pitchFamily="2" charset="0"/>
            </a:endParaRPr>
          </a:p>
          <a:p>
            <a:pPr lvl="0"/>
            <a:r>
              <a:rPr lang="ar-SA" sz="2000" b="1" dirty="0">
                <a:latin typeface="NikoshBAN" pitchFamily="2" charset="0"/>
              </a:rPr>
              <a:t>لِأَحَدٍ</a:t>
            </a:r>
            <a:r>
              <a:rPr lang="en-US" sz="2000" b="1" dirty="0">
                <a:latin typeface="NikoshBAN" pitchFamily="2" charset="0"/>
                <a:cs typeface="NikoshBAN" pitchFamily="2" charset="0"/>
              </a:rPr>
              <a:t> (</a:t>
            </a:r>
            <a:r>
              <a:rPr lang="bn-IN" sz="2000" b="1" dirty="0">
                <a:latin typeface="NikoshBAN" pitchFamily="2" charset="0"/>
                <a:cs typeface="NikoshBAN" pitchFamily="2" charset="0"/>
              </a:rPr>
              <a:t>লিআহাদিন):</a:t>
            </a:r>
            <a:r>
              <a:rPr lang="bn-IN" sz="2000" dirty="0">
                <a:latin typeface="NikoshBAN" pitchFamily="2" charset="0"/>
                <a:cs typeface="NikoshBAN" pitchFamily="2" charset="0"/>
              </a:rPr>
              <a:t> কারও পক্ষে</a:t>
            </a:r>
            <a:endParaRPr lang="en-US" sz="2000" dirty="0">
              <a:latin typeface="NikoshBAN" pitchFamily="2" charset="0"/>
              <a:cs typeface="NikoshBAN" pitchFamily="2" charset="0"/>
            </a:endParaRPr>
          </a:p>
          <a:p>
            <a:pPr lvl="0"/>
            <a:r>
              <a:rPr lang="ar-SA" sz="2000" b="1" dirty="0">
                <a:latin typeface="NikoshBAN" pitchFamily="2" charset="0"/>
              </a:rPr>
              <a:t>إِعْطَاءُ</a:t>
            </a:r>
            <a:r>
              <a:rPr lang="en-US" sz="2000" b="1" dirty="0">
                <a:latin typeface="NikoshBAN" pitchFamily="2" charset="0"/>
                <a:cs typeface="NikoshBAN" pitchFamily="2" charset="0"/>
              </a:rPr>
              <a:t> (</a:t>
            </a:r>
            <a:r>
              <a:rPr lang="bn-IN" sz="2000" b="1" dirty="0">
                <a:latin typeface="NikoshBAN" pitchFamily="2" charset="0"/>
                <a:cs typeface="NikoshBAN" pitchFamily="2" charset="0"/>
              </a:rPr>
              <a:t>ইতাউ):</a:t>
            </a:r>
            <a:r>
              <a:rPr lang="bn-IN" sz="2000" dirty="0">
                <a:latin typeface="NikoshBAN" pitchFamily="2" charset="0"/>
                <a:cs typeface="NikoshBAN" pitchFamily="2" charset="0"/>
              </a:rPr>
              <a:t> দেওয়া</a:t>
            </a:r>
            <a:endParaRPr lang="en-US" sz="2000" dirty="0">
              <a:latin typeface="NikoshBAN" pitchFamily="2" charset="0"/>
              <a:cs typeface="NikoshBAN" pitchFamily="2" charset="0"/>
            </a:endParaRPr>
          </a:p>
          <a:p>
            <a:pPr lvl="0"/>
            <a:r>
              <a:rPr lang="ar-SA" sz="2000" b="1" dirty="0">
                <a:latin typeface="NikoshBAN" pitchFamily="2" charset="0"/>
              </a:rPr>
              <a:t>هَذِهِ</a:t>
            </a:r>
            <a:r>
              <a:rPr lang="en-US" sz="2000" b="1" dirty="0">
                <a:latin typeface="NikoshBAN" pitchFamily="2" charset="0"/>
                <a:cs typeface="NikoshBAN" pitchFamily="2" charset="0"/>
              </a:rPr>
              <a:t> (</a:t>
            </a:r>
            <a:r>
              <a:rPr lang="bn-IN" sz="2000" b="1" dirty="0">
                <a:latin typeface="NikoshBAN" pitchFamily="2" charset="0"/>
                <a:cs typeface="NikoshBAN" pitchFamily="2" charset="0"/>
              </a:rPr>
              <a:t>হাযিহি):</a:t>
            </a:r>
            <a:r>
              <a:rPr lang="bn-IN" sz="2000" dirty="0">
                <a:latin typeface="NikoshBAN" pitchFamily="2" charset="0"/>
                <a:cs typeface="NikoshBAN" pitchFamily="2" charset="0"/>
              </a:rPr>
              <a:t> এই</a:t>
            </a:r>
            <a:endParaRPr lang="en-US" sz="2000" dirty="0">
              <a:latin typeface="NikoshBAN" pitchFamily="2" charset="0"/>
              <a:cs typeface="NikoshBAN" pitchFamily="2" charset="0"/>
            </a:endParaRPr>
          </a:p>
          <a:p>
            <a:pPr lvl="0"/>
            <a:r>
              <a:rPr lang="ar-SA" sz="2000" b="1" dirty="0">
                <a:latin typeface="NikoshBAN" pitchFamily="2" charset="0"/>
              </a:rPr>
              <a:t>النِّعَمِ</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আন-নিআমি):</a:t>
            </a:r>
            <a:r>
              <a:rPr lang="bn-IN" sz="2000" dirty="0">
                <a:latin typeface="NikoshBAN" pitchFamily="2" charset="0"/>
                <a:cs typeface="NikoshBAN" pitchFamily="2" charset="0"/>
              </a:rPr>
              <a:t> নিয়ামতসমূহ</a:t>
            </a:r>
            <a:endParaRPr lang="en-US" sz="2000" dirty="0">
              <a:latin typeface="NikoshBAN" pitchFamily="2" charset="0"/>
              <a:cs typeface="NikoshBAN" pitchFamily="2" charset="0"/>
            </a:endParaRPr>
          </a:p>
          <a:p>
            <a:pPr lvl="0"/>
            <a:r>
              <a:rPr lang="ar-SA" sz="2000" b="1" dirty="0">
                <a:latin typeface="NikoshBAN" pitchFamily="2" charset="0"/>
              </a:rPr>
              <a:t>إِلَّا هُوَ</a:t>
            </a:r>
            <a:r>
              <a:rPr lang="en-US" sz="2000" b="1" dirty="0">
                <a:latin typeface="NikoshBAN" pitchFamily="2" charset="0"/>
                <a:cs typeface="NikoshBAN" pitchFamily="2" charset="0"/>
              </a:rPr>
              <a:t> (</a:t>
            </a:r>
            <a:r>
              <a:rPr lang="bn-IN" sz="2000" b="1" dirty="0">
                <a:latin typeface="NikoshBAN" pitchFamily="2" charset="0"/>
                <a:cs typeface="NikoshBAN" pitchFamily="2" charset="0"/>
              </a:rPr>
              <a:t>ইল্লা হুয়া):</a:t>
            </a:r>
            <a:r>
              <a:rPr lang="bn-IN" sz="2000" dirty="0">
                <a:latin typeface="NikoshBAN" pitchFamily="2" charset="0"/>
                <a:cs typeface="NikoshBAN" pitchFamily="2" charset="0"/>
              </a:rPr>
              <a:t> তিনি ছাড়া</a:t>
            </a:r>
            <a:endParaRPr lang="en-US" sz="2000" dirty="0">
              <a:latin typeface="NikoshBAN" pitchFamily="2" charset="0"/>
              <a:cs typeface="NikoshBAN" pitchFamily="2" charset="0"/>
            </a:endParaRPr>
          </a:p>
        </p:txBody>
      </p:sp>
      <p:sp>
        <p:nvSpPr>
          <p:cNvPr id="4" name="Rectangle 3"/>
          <p:cNvSpPr/>
          <p:nvPr/>
        </p:nvSpPr>
        <p:spPr>
          <a:xfrm>
            <a:off x="228600" y="914400"/>
            <a:ext cx="4191000" cy="4708981"/>
          </a:xfrm>
          <a:prstGeom prst="rect">
            <a:avLst/>
          </a:prstGeom>
        </p:spPr>
        <p:txBody>
          <a:bodyPr wrap="square">
            <a:spAutoFit/>
          </a:bodyPr>
          <a:lstStyle/>
          <a:p>
            <a:pPr lvl="0"/>
            <a:r>
              <a:rPr lang="ar-SA" sz="2000" b="1" dirty="0">
                <a:latin typeface="NikoshBAN" pitchFamily="2" charset="0"/>
              </a:rPr>
              <a:t>وَمِنْ نِعَمِهِ</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 মিন নিআমিহি):</a:t>
            </a:r>
            <a:r>
              <a:rPr lang="bn-IN" sz="2000" dirty="0">
                <a:latin typeface="NikoshBAN" pitchFamily="2" charset="0"/>
                <a:cs typeface="NikoshBAN" pitchFamily="2" charset="0"/>
              </a:rPr>
              <a:t> এবং তাঁর নিয়ামতসমূহের মধ্যে অন্যতম</a:t>
            </a:r>
            <a:endParaRPr lang="en-US" sz="2000" dirty="0">
              <a:latin typeface="NikoshBAN" pitchFamily="2" charset="0"/>
              <a:cs typeface="NikoshBAN" pitchFamily="2" charset="0"/>
            </a:endParaRPr>
          </a:p>
          <a:p>
            <a:pPr lvl="0"/>
            <a:r>
              <a:rPr lang="ar-SA" sz="2000" b="1" dirty="0">
                <a:latin typeface="NikoshBAN" pitchFamily="2" charset="0"/>
              </a:rPr>
              <a:t>أَنَّهُ</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আন্নাহু):</a:t>
            </a:r>
            <a:r>
              <a:rPr lang="bn-IN" sz="2000" dirty="0">
                <a:latin typeface="NikoshBAN" pitchFamily="2" charset="0"/>
                <a:cs typeface="NikoshBAN" pitchFamily="2" charset="0"/>
              </a:rPr>
              <a:t> যে তিনি</a:t>
            </a:r>
            <a:endParaRPr lang="en-US" sz="2000" dirty="0">
              <a:latin typeface="NikoshBAN" pitchFamily="2" charset="0"/>
              <a:cs typeface="NikoshBAN" pitchFamily="2" charset="0"/>
            </a:endParaRPr>
          </a:p>
          <a:p>
            <a:pPr lvl="0"/>
            <a:r>
              <a:rPr lang="ar-SA" sz="2000" b="1" dirty="0">
                <a:latin typeface="NikoshBAN" pitchFamily="2" charset="0"/>
              </a:rPr>
              <a:t>يَكْشِفُ</a:t>
            </a:r>
            <a:r>
              <a:rPr lang="en-US" sz="2000" b="1" dirty="0">
                <a:latin typeface="NikoshBAN" pitchFamily="2" charset="0"/>
                <a:cs typeface="NikoshBAN" pitchFamily="2" charset="0"/>
              </a:rPr>
              <a:t> (</a:t>
            </a:r>
            <a:r>
              <a:rPr lang="bn-IN" sz="2000" b="1" dirty="0">
                <a:latin typeface="NikoshBAN" pitchFamily="2" charset="0"/>
                <a:cs typeface="NikoshBAN" pitchFamily="2" charset="0"/>
              </a:rPr>
              <a:t>ইয়াকশিফু):</a:t>
            </a:r>
            <a:r>
              <a:rPr lang="bn-IN" sz="2000" dirty="0">
                <a:latin typeface="NikoshBAN" pitchFamily="2" charset="0"/>
                <a:cs typeface="NikoshBAN" pitchFamily="2" charset="0"/>
              </a:rPr>
              <a:t> দূর করেন/উন্মোচন করেন</a:t>
            </a:r>
            <a:endParaRPr lang="en-US" sz="2000" dirty="0">
              <a:latin typeface="NikoshBAN" pitchFamily="2" charset="0"/>
              <a:cs typeface="NikoshBAN" pitchFamily="2" charset="0"/>
            </a:endParaRPr>
          </a:p>
          <a:p>
            <a:pPr lvl="0"/>
            <a:r>
              <a:rPr lang="ar-SA" sz="2000" b="1" dirty="0">
                <a:latin typeface="NikoshBAN" pitchFamily="2" charset="0"/>
              </a:rPr>
              <a:t>الْبَلَاءِ</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আল-বালাই):</a:t>
            </a:r>
            <a:r>
              <a:rPr lang="bn-IN" sz="2000" dirty="0">
                <a:latin typeface="NikoshBAN" pitchFamily="2" charset="0"/>
                <a:cs typeface="NikoshBAN" pitchFamily="2" charset="0"/>
              </a:rPr>
              <a:t> বিপদ</a:t>
            </a:r>
            <a:endParaRPr lang="en-US" sz="2000" dirty="0">
              <a:latin typeface="NikoshBAN" pitchFamily="2" charset="0"/>
              <a:cs typeface="NikoshBAN" pitchFamily="2" charset="0"/>
            </a:endParaRPr>
          </a:p>
          <a:p>
            <a:pPr lvl="0"/>
            <a:r>
              <a:rPr lang="ar-SA" sz="2000" b="1" dirty="0">
                <a:latin typeface="NikoshBAN" pitchFamily="2" charset="0"/>
              </a:rPr>
              <a:t>وَالشَّرَّ</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ওয়াস-শাররা):</a:t>
            </a:r>
            <a:r>
              <a:rPr lang="bn-IN" sz="2000" dirty="0">
                <a:latin typeface="NikoshBAN" pitchFamily="2" charset="0"/>
                <a:cs typeface="NikoshBAN" pitchFamily="2" charset="0"/>
              </a:rPr>
              <a:t> ও অকল্যাণ/মন্দ</a:t>
            </a:r>
            <a:endParaRPr lang="en-US" sz="2000" dirty="0">
              <a:latin typeface="NikoshBAN" pitchFamily="2" charset="0"/>
              <a:cs typeface="NikoshBAN" pitchFamily="2" charset="0"/>
            </a:endParaRPr>
          </a:p>
          <a:p>
            <a:pPr lvl="0"/>
            <a:r>
              <a:rPr lang="ar-SA" sz="2000" b="1" dirty="0">
                <a:latin typeface="NikoshBAN" pitchFamily="2" charset="0"/>
              </a:rPr>
              <a:t>عَنِ</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আনিল):</a:t>
            </a:r>
            <a:r>
              <a:rPr lang="bn-IN" sz="2000" dirty="0">
                <a:latin typeface="NikoshBAN" pitchFamily="2" charset="0"/>
                <a:cs typeface="NikoshBAN" pitchFamily="2" charset="0"/>
              </a:rPr>
              <a:t> থেকে</a:t>
            </a:r>
            <a:endParaRPr lang="en-US" sz="2000" dirty="0">
              <a:latin typeface="NikoshBAN" pitchFamily="2" charset="0"/>
              <a:cs typeface="NikoshBAN" pitchFamily="2" charset="0"/>
            </a:endParaRPr>
          </a:p>
          <a:p>
            <a:pPr lvl="0"/>
            <a:r>
              <a:rPr lang="ar-SA" sz="2000" b="1" dirty="0">
                <a:latin typeface="NikoshBAN" pitchFamily="2" charset="0"/>
              </a:rPr>
              <a:t>الْعِبَادِ</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আল-ইবাদি):</a:t>
            </a:r>
            <a:r>
              <a:rPr lang="bn-IN" sz="2000" dirty="0">
                <a:latin typeface="NikoshBAN" pitchFamily="2" charset="0"/>
                <a:cs typeface="NikoshBAN" pitchFamily="2" charset="0"/>
              </a:rPr>
              <a:t> বান্দারা</a:t>
            </a:r>
            <a:endParaRPr lang="en-US" sz="2000" dirty="0">
              <a:latin typeface="NikoshBAN" pitchFamily="2" charset="0"/>
              <a:cs typeface="NikoshBAN" pitchFamily="2" charset="0"/>
            </a:endParaRPr>
          </a:p>
          <a:p>
            <a:pPr lvl="0"/>
            <a:r>
              <a:rPr lang="ar-SA" sz="2000" b="1" dirty="0">
                <a:latin typeface="NikoshBAN" pitchFamily="2" charset="0"/>
              </a:rPr>
              <a:t>وَيُجِيبُ</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 ইয়ুজীবু):</a:t>
            </a:r>
            <a:r>
              <a:rPr lang="bn-IN" sz="2000" dirty="0">
                <a:latin typeface="NikoshBAN" pitchFamily="2" charset="0"/>
                <a:cs typeface="NikoshBAN" pitchFamily="2" charset="0"/>
              </a:rPr>
              <a:t> এবং কবুল করেন/সাড়া দেন</a:t>
            </a:r>
            <a:endParaRPr lang="en-US" sz="2000" dirty="0">
              <a:latin typeface="NikoshBAN" pitchFamily="2" charset="0"/>
              <a:cs typeface="NikoshBAN" pitchFamily="2" charset="0"/>
            </a:endParaRPr>
          </a:p>
          <a:p>
            <a:pPr lvl="0"/>
            <a:r>
              <a:rPr lang="ar-SA" sz="2000" b="1" dirty="0">
                <a:latin typeface="NikoshBAN" pitchFamily="2" charset="0"/>
              </a:rPr>
              <a:t>إِذَا</a:t>
            </a:r>
            <a:r>
              <a:rPr lang="en-US" sz="2000" b="1" dirty="0">
                <a:latin typeface="NikoshBAN" pitchFamily="2" charset="0"/>
                <a:cs typeface="NikoshBAN" pitchFamily="2" charset="0"/>
              </a:rPr>
              <a:t> (</a:t>
            </a:r>
            <a:r>
              <a:rPr lang="bn-IN" sz="2000" b="1" dirty="0">
                <a:latin typeface="NikoshBAN" pitchFamily="2" charset="0"/>
                <a:cs typeface="NikoshBAN" pitchFamily="2" charset="0"/>
              </a:rPr>
              <a:t>ইযা):</a:t>
            </a:r>
            <a:r>
              <a:rPr lang="bn-IN" sz="2000" dirty="0">
                <a:latin typeface="NikoshBAN" pitchFamily="2" charset="0"/>
                <a:cs typeface="NikoshBAN" pitchFamily="2" charset="0"/>
              </a:rPr>
              <a:t> যখন</a:t>
            </a:r>
            <a:endParaRPr lang="en-US" sz="2000" dirty="0">
              <a:latin typeface="NikoshBAN" pitchFamily="2" charset="0"/>
              <a:cs typeface="NikoshBAN" pitchFamily="2" charset="0"/>
            </a:endParaRPr>
          </a:p>
          <a:p>
            <a:pPr lvl="0"/>
            <a:r>
              <a:rPr lang="ar-SA" sz="2000" b="1" dirty="0">
                <a:latin typeface="NikoshBAN" pitchFamily="2" charset="0"/>
              </a:rPr>
              <a:t>دَعَاهُ</a:t>
            </a:r>
            <a:r>
              <a:rPr lang="en-US" sz="2000" b="1" dirty="0">
                <a:latin typeface="NikoshBAN" pitchFamily="2" charset="0"/>
                <a:cs typeface="NikoshBAN" pitchFamily="2" charset="0"/>
              </a:rPr>
              <a:t> (</a:t>
            </a:r>
            <a:r>
              <a:rPr lang="bn-IN" sz="2000" b="1" dirty="0">
                <a:latin typeface="NikoshBAN" pitchFamily="2" charset="0"/>
                <a:cs typeface="NikoshBAN" pitchFamily="2" charset="0"/>
              </a:rPr>
              <a:t>দাআহু):</a:t>
            </a:r>
            <a:r>
              <a:rPr lang="bn-IN" sz="2000" dirty="0">
                <a:latin typeface="NikoshBAN" pitchFamily="2" charset="0"/>
                <a:cs typeface="NikoshBAN" pitchFamily="2" charset="0"/>
              </a:rPr>
              <a:t> তাঁকে ডাকে</a:t>
            </a:r>
            <a:endParaRPr lang="en-US" sz="2000" dirty="0">
              <a:latin typeface="NikoshBAN" pitchFamily="2" charset="0"/>
              <a:cs typeface="NikoshBAN" pitchFamily="2" charset="0"/>
            </a:endParaRPr>
          </a:p>
          <a:p>
            <a:pPr lvl="0"/>
            <a:r>
              <a:rPr lang="ar-SA" sz="2000" b="1" dirty="0">
                <a:latin typeface="NikoshBAN" pitchFamily="2" charset="0"/>
              </a:rPr>
              <a:t>عِنْدَ</a:t>
            </a:r>
            <a:r>
              <a:rPr lang="en-US" sz="2000" b="1" dirty="0">
                <a:latin typeface="NikoshBAN" pitchFamily="2" charset="0"/>
                <a:cs typeface="NikoshBAN" pitchFamily="2" charset="0"/>
              </a:rPr>
              <a:t> (</a:t>
            </a:r>
            <a:r>
              <a:rPr lang="bn-IN" sz="2000" b="1" dirty="0">
                <a:latin typeface="NikoshBAN" pitchFamily="2" charset="0"/>
                <a:cs typeface="NikoshBAN" pitchFamily="2" charset="0"/>
              </a:rPr>
              <a:t>ইনদা):</a:t>
            </a:r>
            <a:r>
              <a:rPr lang="bn-IN" sz="2000" dirty="0">
                <a:latin typeface="NikoshBAN" pitchFamily="2" charset="0"/>
                <a:cs typeface="NikoshBAN" pitchFamily="2" charset="0"/>
              </a:rPr>
              <a:t> সময়ে</a:t>
            </a:r>
            <a:endParaRPr lang="en-US" sz="2000" dirty="0">
              <a:latin typeface="NikoshBAN" pitchFamily="2" charset="0"/>
              <a:cs typeface="NikoshBAN" pitchFamily="2" charset="0"/>
            </a:endParaRPr>
          </a:p>
          <a:p>
            <a:pPr lvl="0"/>
            <a:r>
              <a:rPr lang="ar-SA" sz="2000" b="1" dirty="0">
                <a:latin typeface="NikoshBAN" pitchFamily="2" charset="0"/>
              </a:rPr>
              <a:t>إِصَابَةِ</a:t>
            </a:r>
            <a:r>
              <a:rPr lang="en-US" sz="2000" b="1" dirty="0">
                <a:latin typeface="NikoshBAN" pitchFamily="2" charset="0"/>
                <a:cs typeface="NikoshBAN" pitchFamily="2" charset="0"/>
              </a:rPr>
              <a:t> (</a:t>
            </a:r>
            <a:r>
              <a:rPr lang="bn-IN" sz="2000" b="1" dirty="0">
                <a:latin typeface="NikoshBAN" pitchFamily="2" charset="0"/>
                <a:cs typeface="NikoshBAN" pitchFamily="2" charset="0"/>
              </a:rPr>
              <a:t>ইসাবাতি):</a:t>
            </a:r>
            <a:r>
              <a:rPr lang="bn-IN" sz="2000" dirty="0">
                <a:latin typeface="NikoshBAN" pitchFamily="2" charset="0"/>
                <a:cs typeface="NikoshBAN" pitchFamily="2" charset="0"/>
              </a:rPr>
              <a:t> আপতিত হওয়া</a:t>
            </a:r>
            <a:endParaRPr lang="en-US" sz="2000" dirty="0">
              <a:latin typeface="NikoshBAN" pitchFamily="2" charset="0"/>
              <a:cs typeface="NikoshBAN" pitchFamily="2" charset="0"/>
            </a:endParaRPr>
          </a:p>
          <a:p>
            <a:pPr lvl="0"/>
            <a:r>
              <a:rPr lang="ar-SA" sz="2000" b="1" dirty="0">
                <a:latin typeface="NikoshBAN" pitchFamily="2" charset="0"/>
              </a:rPr>
              <a:t>الْاِضْطِرَارِ</a:t>
            </a:r>
            <a:r>
              <a:rPr lang="en-US" sz="2000" b="1" dirty="0">
                <a:latin typeface="NikoshBAN" pitchFamily="2" charset="0"/>
                <a:cs typeface="NikoshBAN" pitchFamily="2" charset="0"/>
              </a:rPr>
              <a:t> (</a:t>
            </a:r>
            <a:r>
              <a:rPr lang="bn-IN" sz="2000" b="1" dirty="0">
                <a:latin typeface="NikoshBAN" pitchFamily="2" charset="0"/>
                <a:cs typeface="NikoshBAN" pitchFamily="2" charset="0"/>
              </a:rPr>
              <a:t>আল-ইদতিয়ারি):</a:t>
            </a:r>
            <a:r>
              <a:rPr lang="bn-IN" sz="2000" dirty="0">
                <a:latin typeface="NikoshBAN" pitchFamily="2" charset="0"/>
                <a:cs typeface="NikoshBAN" pitchFamily="2" charset="0"/>
              </a:rPr>
              <a:t> চরম অসহায়ত্ব/বিপদ</a:t>
            </a:r>
            <a:endParaRPr lang="en-US" sz="2000" dirty="0">
              <a:latin typeface="NikoshBAN" pitchFamily="2" charset="0"/>
              <a:cs typeface="NikoshBAN" pitchFamily="2" charset="0"/>
            </a:endParaRPr>
          </a:p>
          <a:p>
            <a:pPr lvl="0"/>
            <a:r>
              <a:rPr lang="ar-SA" sz="2000" b="1" dirty="0">
                <a:latin typeface="NikoshBAN" pitchFamily="2" charset="0"/>
              </a:rPr>
              <a:t>وَيَمُدُّ</a:t>
            </a:r>
            <a:r>
              <a:rPr lang="en-US" sz="2000" b="1" dirty="0">
                <a:latin typeface="NikoshBAN" pitchFamily="2" charset="0"/>
                <a:cs typeface="NikoshBAN" pitchFamily="2" charset="0"/>
              </a:rPr>
              <a:t> (</a:t>
            </a:r>
            <a:r>
              <a:rPr lang="bn-IN" sz="2000" b="1" dirty="0">
                <a:latin typeface="NikoshBAN" pitchFamily="2" charset="0"/>
                <a:cs typeface="NikoshBAN" pitchFamily="2" charset="0"/>
              </a:rPr>
              <a:t>ওয়া ইয়ামুদ্দু):</a:t>
            </a:r>
            <a:r>
              <a:rPr lang="bn-IN" sz="2000" dirty="0">
                <a:latin typeface="NikoshBAN" pitchFamily="2" charset="0"/>
                <a:cs typeface="NikoshBAN" pitchFamily="2" charset="0"/>
              </a:rPr>
              <a:t> এবং বর্ধিত করেন/প্রদান করেন</a:t>
            </a:r>
            <a:endParaRPr lang="en-US" sz="2000" dirty="0">
              <a:latin typeface="NikoshBAN" pitchFamily="2" charset="0"/>
              <a:cs typeface="NikoshBAN" pitchFamily="2" charset="0"/>
            </a:endParaRPr>
          </a:p>
        </p:txBody>
      </p:sp>
    </p:spTree>
    <p:extLst>
      <p:ext uri="{BB962C8B-B14F-4D97-AF65-F5344CB8AC3E}">
        <p14:creationId xmlns:p14="http://schemas.microsoft.com/office/powerpoint/2010/main" val="18887382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6522" y="0"/>
            <a:ext cx="9144000" cy="6942809"/>
            <a:chOff x="0" y="-20277"/>
            <a:chExt cx="9144000" cy="6942809"/>
          </a:xfrm>
        </p:grpSpPr>
        <p:sp>
          <p:nvSpPr>
            <p:cNvPr id="3" name="Rectangle 2"/>
            <p:cNvSpPr/>
            <p:nvPr/>
          </p:nvSpPr>
          <p:spPr>
            <a:xfrm>
              <a:off x="0" y="6519446"/>
              <a:ext cx="6934200" cy="338554"/>
            </a:xfrm>
            <a:prstGeom prst="rect">
              <a:avLst/>
            </a:prstGeom>
          </p:spPr>
          <p:txBody>
            <a:bodyPr wrap="square">
              <a:spAutoFit/>
            </a:bodyPr>
            <a:lstStyle/>
            <a:p>
              <a:r>
                <a:rPr lang="en-US" sz="1600" dirty="0" err="1">
                  <a:latin typeface="NikoshBAN" pitchFamily="2" charset="0"/>
                  <a:cs typeface="NikoshBAN" pitchFamily="2" charset="0"/>
                </a:rPr>
                <a:t>জামিলাতুন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নেছা</a:t>
              </a:r>
              <a:r>
                <a:rPr lang="en-US" sz="1600" dirty="0">
                  <a:latin typeface="NikoshBAN" pitchFamily="2" charset="0"/>
                  <a:cs typeface="NikoshBAN" pitchFamily="2" charset="0"/>
                </a:rPr>
                <a:t> , </a:t>
              </a:r>
              <a:r>
                <a:rPr lang="en-US" sz="1600" dirty="0" err="1">
                  <a:latin typeface="NikoshBAN" pitchFamily="2" charset="0"/>
                  <a:cs typeface="NikoshBAN" pitchFamily="2" charset="0"/>
                </a:rPr>
                <a:t>সহকারী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মৌলভী</a:t>
              </a:r>
              <a:r>
                <a:rPr lang="en-US" sz="1600" dirty="0">
                  <a:latin typeface="NikoshBAN" pitchFamily="2" charset="0"/>
                  <a:cs typeface="NikoshBAN" pitchFamily="2" charset="0"/>
                </a:rPr>
                <a:t>, </a:t>
              </a:r>
              <a:r>
                <a:rPr lang="en-US" sz="1600" dirty="0" err="1">
                  <a:latin typeface="NikoshBAN" pitchFamily="2" charset="0"/>
                  <a:cs typeface="NikoshBAN" pitchFamily="2" charset="0"/>
                </a:rPr>
                <a:t>ছড়ারকুটি</a:t>
              </a:r>
              <a:r>
                <a:rPr lang="en-US" sz="1600" dirty="0">
                  <a:latin typeface="NikoshBAN" pitchFamily="2" charset="0"/>
                  <a:cs typeface="NikoshBAN" pitchFamily="2" charset="0"/>
                </a:rPr>
                <a:t> </a:t>
              </a:r>
              <a:r>
                <a:rPr lang="en-US" sz="1600" dirty="0" err="1">
                  <a:latin typeface="NikoshBAN" pitchFamily="2" charset="0"/>
                  <a:cs typeface="NikoshBAN" pitchFamily="2" charset="0"/>
                </a:rPr>
                <a:t>আল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ওয়াহেদীয়া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দ্বি-মুখী</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দাখিল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মাদ্রাসা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সুন্দরগঞ্জ</a:t>
              </a:r>
              <a:r>
                <a:rPr lang="en-US" sz="1600" dirty="0">
                  <a:latin typeface="NikoshBAN" pitchFamily="2" charset="0"/>
                  <a:cs typeface="NikoshBAN" pitchFamily="2" charset="0"/>
                </a:rPr>
                <a:t>, </a:t>
              </a:r>
              <a:r>
                <a:rPr lang="en-US" sz="1600" dirty="0" err="1">
                  <a:latin typeface="NikoshBAN" pitchFamily="2" charset="0"/>
                  <a:cs typeface="NikoshBAN" pitchFamily="2" charset="0"/>
                </a:rPr>
                <a:t>গাইবান্ধা</a:t>
              </a:r>
              <a:r>
                <a:rPr lang="en-US" sz="1600" dirty="0">
                  <a:latin typeface="NikoshBAN" pitchFamily="2" charset="0"/>
                  <a:cs typeface="NikoshBAN" pitchFamily="2" charset="0"/>
                </a:rPr>
                <a:t>।</a:t>
              </a:r>
            </a:p>
          </p:txBody>
        </p:sp>
        <p:sp>
          <p:nvSpPr>
            <p:cNvPr id="4" name="TextBox 3"/>
            <p:cNvSpPr txBox="1"/>
            <p:nvPr/>
          </p:nvSpPr>
          <p:spPr>
            <a:xfrm>
              <a:off x="8629888" y="6553200"/>
              <a:ext cx="184731" cy="369332"/>
            </a:xfrm>
            <a:prstGeom prst="rect">
              <a:avLst/>
            </a:prstGeom>
            <a:noFill/>
          </p:spPr>
          <p:txBody>
            <a:bodyPr wrap="none" rtlCol="0">
              <a:spAutoFit/>
            </a:bodyPr>
            <a:lstStyle/>
            <a:p>
              <a:endParaRPr lang="en-US" dirty="0">
                <a:latin typeface="NikoshBAN" pitchFamily="2" charset="0"/>
                <a:cs typeface="NikoshBAN" pitchFamily="2" charset="0"/>
              </a:endParaRPr>
            </a:p>
          </p:txBody>
        </p:sp>
        <p:grpSp>
          <p:nvGrpSpPr>
            <p:cNvPr id="5" name="Group 4"/>
            <p:cNvGrpSpPr/>
            <p:nvPr/>
          </p:nvGrpSpPr>
          <p:grpSpPr>
            <a:xfrm>
              <a:off x="0" y="-20277"/>
              <a:ext cx="9144000" cy="6388066"/>
              <a:chOff x="-116238" y="-20277"/>
              <a:chExt cx="8357461" cy="6388066"/>
            </a:xfrm>
          </p:grpSpPr>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8" y="610892"/>
                <a:ext cx="8357461" cy="4876134"/>
              </a:xfrm>
              <a:prstGeom prst="rect">
                <a:avLst/>
              </a:prstGeom>
            </p:spPr>
          </p:pic>
          <p:sp>
            <p:nvSpPr>
              <p:cNvPr id="7" name="Rectangle 6"/>
              <p:cNvSpPr/>
              <p:nvPr/>
            </p:nvSpPr>
            <p:spPr>
              <a:xfrm>
                <a:off x="1667108" y="5487026"/>
                <a:ext cx="4967207" cy="880763"/>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ar-SA" sz="7200" b="1" dirty="0" smtClean="0">
                    <a:solidFill>
                      <a:schemeClr val="accent2">
                        <a:lumMod val="75000"/>
                      </a:schemeClr>
                    </a:solidFill>
                    <a:effectLst>
                      <a:outerShdw blurRad="50800" dist="38100" dir="8100000" algn="tr" rotWithShape="0">
                        <a:prstClr val="black">
                          <a:alpha val="40000"/>
                        </a:prstClr>
                      </a:outerShdw>
                    </a:effectLst>
                    <a:latin typeface="Arabic Typesetting" panose="03020402040406030203" pitchFamily="66" charset="-78"/>
                    <a:cs typeface="Arabic Typesetting" panose="03020402040406030203" pitchFamily="66" charset="-78"/>
                  </a:rPr>
                  <a:t>الى اللقاء</a:t>
                </a:r>
                <a:endParaRPr lang="en-US" sz="7200" b="1" dirty="0">
                  <a:solidFill>
                    <a:schemeClr val="accent2">
                      <a:lumMod val="75000"/>
                    </a:schemeClr>
                  </a:solidFill>
                  <a:effectLst>
                    <a:outerShdw blurRad="50800" dist="38100" dir="8100000" algn="tr" rotWithShape="0">
                      <a:prstClr val="black">
                        <a:alpha val="40000"/>
                      </a:prstClr>
                    </a:outerShdw>
                  </a:effectLst>
                  <a:latin typeface="Arabic Typesetting" panose="03020402040406030203" pitchFamily="66" charset="-78"/>
                  <a:cs typeface="Arabic Typesetting" panose="03020402040406030203" pitchFamily="66" charset="-78"/>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9387" y="-20277"/>
                <a:ext cx="2057400" cy="1543050"/>
              </a:xfrm>
              <a:prstGeom prst="rect">
                <a:avLst/>
              </a:prstGeom>
            </p:spPr>
          </p:pic>
        </p:grpSp>
      </p:grpSp>
    </p:spTree>
    <p:extLst>
      <p:ext uri="{BB962C8B-B14F-4D97-AF65-F5344CB8AC3E}">
        <p14:creationId xmlns:p14="http://schemas.microsoft.com/office/powerpoint/2010/main" val="365404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4"/>
          <p:cNvSpPr>
            <a:spLocks noGrp="1"/>
          </p:cNvSpPr>
          <p:nvPr/>
        </p:nvSpPr>
        <p:spPr>
          <a:xfrm>
            <a:off x="8593262" y="6505575"/>
            <a:ext cx="512638"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002060"/>
              </a:solidFill>
              <a:latin typeface="NikoshBAN" pitchFamily="2" charset="0"/>
              <a:cs typeface="NikoshBAN" pitchFamily="2" charset="0"/>
            </a:endParaRPr>
          </a:p>
        </p:txBody>
      </p:sp>
      <p:grpSp>
        <p:nvGrpSpPr>
          <p:cNvPr id="6" name="Group 5"/>
          <p:cNvGrpSpPr/>
          <p:nvPr/>
        </p:nvGrpSpPr>
        <p:grpSpPr>
          <a:xfrm>
            <a:off x="0" y="304800"/>
            <a:ext cx="8849581" cy="6598622"/>
            <a:chOff x="0" y="304800"/>
            <a:chExt cx="8849581" cy="6598622"/>
          </a:xfrm>
        </p:grpSpPr>
        <p:grpSp>
          <p:nvGrpSpPr>
            <p:cNvPr id="2" name="Group 1"/>
            <p:cNvGrpSpPr/>
            <p:nvPr/>
          </p:nvGrpSpPr>
          <p:grpSpPr>
            <a:xfrm>
              <a:off x="0" y="304800"/>
              <a:ext cx="8686800" cy="6598622"/>
              <a:chOff x="0" y="304800"/>
              <a:chExt cx="8686800" cy="6598622"/>
            </a:xfrm>
          </p:grpSpPr>
          <p:sp>
            <p:nvSpPr>
              <p:cNvPr id="8" name="Rectangle 7"/>
              <p:cNvSpPr/>
              <p:nvPr/>
            </p:nvSpPr>
            <p:spPr>
              <a:xfrm>
                <a:off x="6553200" y="4419600"/>
                <a:ext cx="2133600" cy="584775"/>
              </a:xfrm>
              <a:prstGeom prst="rect">
                <a:avLst/>
              </a:prstGeom>
            </p:spPr>
            <p:txBody>
              <a:bodyPr wrap="square">
                <a:spAutoFit/>
              </a:bodyPr>
              <a:lstStyle/>
              <a:p>
                <a:r>
                  <a:rPr lang="ar-SA" altLang="en-US" sz="3200" dirty="0" smtClean="0">
                    <a:solidFill>
                      <a:srgbClr val="7030A0"/>
                    </a:solidFill>
                    <a:cs typeface="Arabic Transparent" panose="020B0604020202020204" pitchFamily="34" charset="0"/>
                  </a:rPr>
                  <a:t>جميْلَةُ النسَاء </a:t>
                </a:r>
                <a:endParaRPr lang="ar-SA" altLang="en-US" sz="3200" dirty="0">
                  <a:solidFill>
                    <a:srgbClr val="7030A0"/>
                  </a:solidFill>
                  <a:cs typeface="Arabic Transparent" panose="020B0604020202020204" pitchFamily="34" charset="0"/>
                </a:endParaRPr>
              </a:p>
            </p:txBody>
          </p:sp>
          <p:sp>
            <p:nvSpPr>
              <p:cNvPr id="12" name="Text Box 3"/>
              <p:cNvSpPr txBox="1">
                <a:spLocks noChangeArrowheads="1"/>
              </p:cNvSpPr>
              <p:nvPr/>
            </p:nvSpPr>
            <p:spPr bwMode="auto">
              <a:xfrm>
                <a:off x="1" y="1638503"/>
                <a:ext cx="5562600" cy="3997809"/>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0" tIns="360000" rIns="360000" bIns="36000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ar-SA" sz="3200" b="1" dirty="0">
                    <a:latin typeface="NikoshBAN" pitchFamily="2" charset="0"/>
                  </a:rPr>
                  <a:t>جميلة النساء</a:t>
                </a:r>
                <a:r>
                  <a:rPr lang="ar-SA" sz="3200" dirty="0">
                    <a:latin typeface="NikoshBAN" pitchFamily="2" charset="0"/>
                  </a:rPr>
                  <a:t/>
                </a:r>
                <a:br>
                  <a:rPr lang="ar-SA" sz="3200" dirty="0">
                    <a:latin typeface="NikoshBAN" pitchFamily="2" charset="0"/>
                  </a:rPr>
                </a:br>
                <a:r>
                  <a:rPr lang="ar-SA" sz="3200" dirty="0" smtClean="0">
                    <a:latin typeface="NikoshBAN" pitchFamily="2" charset="0"/>
                  </a:rPr>
                  <a:t>مساعدة المعلمة</a:t>
                </a:r>
                <a:r>
                  <a:rPr lang="ar-SA" sz="3200" dirty="0">
                    <a:latin typeface="NikoshBAN" pitchFamily="2" charset="0"/>
                  </a:rPr>
                  <a:t/>
                </a:r>
                <a:br>
                  <a:rPr lang="ar-SA" sz="3200" dirty="0">
                    <a:latin typeface="NikoshBAN" pitchFamily="2" charset="0"/>
                  </a:rPr>
                </a:br>
                <a:r>
                  <a:rPr lang="ar-SA" sz="3200" dirty="0">
                    <a:latin typeface="NikoshBAN" pitchFamily="2" charset="0"/>
                  </a:rPr>
                  <a:t>المدرسة الوحْدية دِي-مُكي، سرركوتي</a:t>
                </a:r>
                <a:br>
                  <a:rPr lang="ar-SA" sz="3200" dirty="0">
                    <a:latin typeface="NikoshBAN" pitchFamily="2" charset="0"/>
                  </a:rPr>
                </a:br>
                <a:r>
                  <a:rPr lang="ar-SA" sz="3200" dirty="0">
                    <a:latin typeface="NikoshBAN" pitchFamily="2" charset="0"/>
                  </a:rPr>
                  <a:t>داخل مدرسة سندرغنج، </a:t>
                </a:r>
                <a:r>
                  <a:rPr lang="ar-SA" sz="3200" dirty="0" smtClean="0">
                    <a:latin typeface="NikoshBAN" pitchFamily="2" charset="0"/>
                  </a:rPr>
                  <a:t>غيبندة</a:t>
                </a:r>
                <a:endParaRPr lang="en-US" sz="3200" dirty="0" smtClean="0">
                  <a:latin typeface="NikoshBAN" pitchFamily="2" charset="0"/>
                </a:endParaRPr>
              </a:p>
              <a:p>
                <a:r>
                  <a:rPr lang="ar-SA" sz="3200" dirty="0"/>
                  <a:t>رَقْمُ </a:t>
                </a:r>
                <a:r>
                  <a:rPr lang="ar-SA" sz="3200" dirty="0" smtClean="0"/>
                  <a:t>ٱلْجَوَّالِ</a:t>
                </a:r>
                <a:r>
                  <a:rPr lang="en-US" sz="3200" dirty="0" smtClean="0"/>
                  <a:t>: </a:t>
                </a:r>
                <a:r>
                  <a:rPr lang="en-US" sz="3200" dirty="0" smtClean="0">
                    <a:latin typeface="NikoshBAN" pitchFamily="2" charset="0"/>
                    <a:cs typeface="NikoshBAN" pitchFamily="2" charset="0"/>
                  </a:rPr>
                  <a:t>০১৭৩৭৯৬২২৮১ </a:t>
                </a:r>
              </a:p>
              <a:p>
                <a:r>
                  <a:rPr lang="ar-SA" sz="3200" dirty="0" smtClean="0">
                    <a:hlinkClick r:id="rId2"/>
                  </a:rPr>
                  <a:t>إيميل</a:t>
                </a:r>
                <a:r>
                  <a:rPr lang="en-US" sz="3200" dirty="0" smtClean="0"/>
                  <a:t>: </a:t>
                </a:r>
                <a:r>
                  <a:rPr lang="en-US" sz="2000" dirty="0" smtClean="0">
                    <a:latin typeface="NikoshBAN" pitchFamily="2" charset="0"/>
                    <a:cs typeface="NikoshBAN" pitchFamily="2" charset="0"/>
                  </a:rPr>
                  <a:t>nasrindakua@gmail.com</a:t>
                </a:r>
                <a:endParaRPr lang="en-US" altLang="en-US" sz="2000" dirty="0">
                  <a:latin typeface="NikoshBAN" pitchFamily="2" charset="0"/>
                  <a:cs typeface="NikoshBAN" pitchFamily="2" charset="0"/>
                </a:endParaRPr>
              </a:p>
            </p:txBody>
          </p:sp>
          <p:sp>
            <p:nvSpPr>
              <p:cNvPr id="3" name="Rectangle 2"/>
              <p:cNvSpPr/>
              <p:nvPr/>
            </p:nvSpPr>
            <p:spPr>
              <a:xfrm>
                <a:off x="2819398" y="304800"/>
                <a:ext cx="3078087" cy="923330"/>
              </a:xfrm>
              <a:prstGeom prst="rect">
                <a:avLst/>
              </a:prstGeom>
              <a:solidFill>
                <a:srgbClr val="0070C0"/>
              </a:solidFill>
            </p:spPr>
            <p:txBody>
              <a:bodyPr wrap="none">
                <a:spAutoFit/>
              </a:bodyPr>
              <a:lstStyle/>
              <a:p>
                <a:r>
                  <a:rPr lang="ar-SA" sz="5400" dirty="0">
                    <a:latin typeface="NikoshBAN" pitchFamily="2" charset="0"/>
                  </a:rPr>
                  <a:t>تعريف المعلم</a:t>
                </a:r>
                <a:endParaRPr lang="en-US" sz="5400" dirty="0">
                  <a:latin typeface="NikoshBAN" pitchFamily="2" charset="0"/>
                  <a:cs typeface="NikoshBAN" pitchFamily="2" charset="0"/>
                </a:endParaRPr>
              </a:p>
            </p:txBody>
          </p:sp>
          <p:sp>
            <p:nvSpPr>
              <p:cNvPr id="4" name="Rectangle 3"/>
              <p:cNvSpPr/>
              <p:nvPr/>
            </p:nvSpPr>
            <p:spPr>
              <a:xfrm>
                <a:off x="0" y="6564868"/>
                <a:ext cx="7010400" cy="338554"/>
              </a:xfrm>
              <a:prstGeom prst="rect">
                <a:avLst/>
              </a:prstGeom>
            </p:spPr>
            <p:txBody>
              <a:bodyPr wrap="square">
                <a:spAutoFit/>
              </a:bodyPr>
              <a:lstStyle/>
              <a:p>
                <a:r>
                  <a:rPr lang="en-US" sz="1600" dirty="0" err="1">
                    <a:latin typeface="NikoshBAN" pitchFamily="2" charset="0"/>
                    <a:cs typeface="NikoshBAN" pitchFamily="2" charset="0"/>
                  </a:rPr>
                  <a:t>জামিলাতুন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নেছা</a:t>
                </a:r>
                <a:r>
                  <a:rPr lang="en-US" sz="1600" dirty="0">
                    <a:latin typeface="NikoshBAN" pitchFamily="2" charset="0"/>
                    <a:cs typeface="NikoshBAN" pitchFamily="2" charset="0"/>
                  </a:rPr>
                  <a:t> , </a:t>
                </a:r>
                <a:r>
                  <a:rPr lang="en-US" sz="1600" dirty="0" err="1">
                    <a:latin typeface="NikoshBAN" pitchFamily="2" charset="0"/>
                    <a:cs typeface="NikoshBAN" pitchFamily="2" charset="0"/>
                  </a:rPr>
                  <a:t>সহকারী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মৌলভী</a:t>
                </a:r>
                <a:r>
                  <a:rPr lang="en-US" sz="1600" dirty="0">
                    <a:latin typeface="NikoshBAN" pitchFamily="2" charset="0"/>
                    <a:cs typeface="NikoshBAN" pitchFamily="2" charset="0"/>
                  </a:rPr>
                  <a:t>, </a:t>
                </a:r>
                <a:r>
                  <a:rPr lang="en-US" sz="1600" dirty="0" err="1">
                    <a:latin typeface="NikoshBAN" pitchFamily="2" charset="0"/>
                    <a:cs typeface="NikoshBAN" pitchFamily="2" charset="0"/>
                  </a:rPr>
                  <a:t>ছড়ারকুটি</a:t>
                </a:r>
                <a:r>
                  <a:rPr lang="en-US" sz="1600" dirty="0">
                    <a:latin typeface="NikoshBAN" pitchFamily="2" charset="0"/>
                    <a:cs typeface="NikoshBAN" pitchFamily="2" charset="0"/>
                  </a:rPr>
                  <a:t> </a:t>
                </a:r>
                <a:r>
                  <a:rPr lang="en-US" sz="1600" dirty="0" err="1">
                    <a:latin typeface="NikoshBAN" pitchFamily="2" charset="0"/>
                    <a:cs typeface="NikoshBAN" pitchFamily="2" charset="0"/>
                  </a:rPr>
                  <a:t>আল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ওয়াহেদীয়া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দ্বি-মুখী</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দাখিল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মাদ্রাসা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সুন্দরগঞ্জ</a:t>
                </a:r>
                <a:r>
                  <a:rPr lang="en-US" sz="1600" dirty="0">
                    <a:latin typeface="NikoshBAN" pitchFamily="2" charset="0"/>
                    <a:cs typeface="NikoshBAN" pitchFamily="2" charset="0"/>
                  </a:rPr>
                  <a:t>, </a:t>
                </a:r>
                <a:r>
                  <a:rPr lang="en-US" sz="1600" dirty="0" err="1">
                    <a:latin typeface="NikoshBAN" pitchFamily="2" charset="0"/>
                    <a:cs typeface="NikoshBAN" pitchFamily="2" charset="0"/>
                  </a:rPr>
                  <a:t>গাইবান্ধা</a:t>
                </a:r>
                <a:r>
                  <a:rPr lang="en-US" sz="1600" dirty="0">
                    <a:latin typeface="NikoshBAN" pitchFamily="2" charset="0"/>
                    <a:cs typeface="NikoshBAN" pitchFamily="2" charset="0"/>
                  </a:rPr>
                  <a:t>।</a:t>
                </a:r>
              </a:p>
            </p:txBody>
          </p:sp>
        </p:gr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1206" y="1511300"/>
              <a:ext cx="2238375" cy="2984500"/>
            </a:xfrm>
            <a:prstGeom prst="rect">
              <a:avLst/>
            </a:prstGeom>
          </p:spPr>
        </p:pic>
      </p:grpSp>
    </p:spTree>
    <p:extLst>
      <p:ext uri="{BB962C8B-B14F-4D97-AF65-F5344CB8AC3E}">
        <p14:creationId xmlns:p14="http://schemas.microsoft.com/office/powerpoint/2010/main" val="894911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52400"/>
            <a:ext cx="2133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600" dirty="0" smtClean="0">
                <a:latin typeface="NikoshBAN" pitchFamily="2" charset="0"/>
                <a:cs typeface="NikoshBAN" pitchFamily="2" charset="0"/>
              </a:rPr>
              <a:t>পাঠ পরিচিতি</a:t>
            </a:r>
            <a:endParaRPr lang="en-US" sz="3600" dirty="0">
              <a:latin typeface="NikoshBAN" pitchFamily="2" charset="0"/>
              <a:cs typeface="NikoshBAN" pitchFamily="2" charset="0"/>
            </a:endParaRPr>
          </a:p>
        </p:txBody>
      </p:sp>
      <p:sp>
        <p:nvSpPr>
          <p:cNvPr id="4" name="TextBox 3"/>
          <p:cNvSpPr txBox="1"/>
          <p:nvPr/>
        </p:nvSpPr>
        <p:spPr>
          <a:xfrm>
            <a:off x="1066800" y="2880395"/>
            <a:ext cx="3352800" cy="2677656"/>
          </a:xfrm>
          <a:prstGeom prst="rect">
            <a:avLst/>
          </a:prstGeom>
          <a:noFill/>
        </p:spPr>
        <p:txBody>
          <a:bodyPr wrap="square" rtlCol="0">
            <a:spAutoFit/>
          </a:bodyPr>
          <a:lstStyle/>
          <a:p>
            <a:pPr algn="r">
              <a:lnSpc>
                <a:spcPct val="150000"/>
              </a:lnSpc>
            </a:pPr>
            <a:r>
              <a:rPr lang="ar-SA" sz="2800" dirty="0">
                <a:latin typeface="Arabic Typesetting" pitchFamily="66" charset="-78"/>
                <a:cs typeface="Arabic Typesetting" pitchFamily="66" charset="-78"/>
              </a:rPr>
              <a:t>اللُّغَةُ الْعَرَبِيَّةُ الْاِتِّصَالِيَّةُ</a:t>
            </a:r>
            <a:endParaRPr lang="bn-BD" sz="2800" dirty="0" smtClean="0">
              <a:latin typeface="Arabic Typesetting" pitchFamily="66" charset="-78"/>
            </a:endParaRPr>
          </a:p>
          <a:p>
            <a:pPr algn="r">
              <a:lnSpc>
                <a:spcPct val="150000"/>
              </a:lnSpc>
            </a:pPr>
            <a:r>
              <a:rPr lang="ar-SA" sz="2800" dirty="0" smtClean="0"/>
              <a:t>الصَّفُّ </a:t>
            </a:r>
            <a:r>
              <a:rPr lang="ar-SA" sz="2800" dirty="0"/>
              <a:t>السَّادِسُ لِلدَّاخِلِ</a:t>
            </a:r>
            <a:endParaRPr lang="bn-BD" sz="2800" dirty="0" smtClean="0"/>
          </a:p>
          <a:p>
            <a:pPr algn="r">
              <a:lnSpc>
                <a:spcPct val="150000"/>
              </a:lnSpc>
            </a:pPr>
            <a:r>
              <a:rPr lang="ar-SA" sz="2800" dirty="0" smtClean="0"/>
              <a:t>الدَّرْسُ </a:t>
            </a:r>
            <a:r>
              <a:rPr lang="ar-SA" sz="2800" dirty="0"/>
              <a:t>الْأَوَّلُ</a:t>
            </a:r>
            <a:endParaRPr lang="bn-BD" sz="2800" dirty="0"/>
          </a:p>
          <a:p>
            <a:pPr algn="r">
              <a:lnSpc>
                <a:spcPct val="150000"/>
              </a:lnSpc>
            </a:pPr>
            <a:r>
              <a:rPr lang="ar-SA" sz="2800" b="1" dirty="0"/>
              <a:t>مَعْرِفَةُ اللهِ </a:t>
            </a:r>
            <a:r>
              <a:rPr lang="ar-SA" sz="2800" b="1" dirty="0" smtClean="0"/>
              <a:t>بِالْخَلْقِ</a:t>
            </a:r>
            <a:endParaRPr lang="en-US" sz="2800" dirty="0"/>
          </a:p>
        </p:txBody>
      </p:sp>
      <p:sp>
        <p:nvSpPr>
          <p:cNvPr id="6" name="Rectangle 5"/>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374144"/>
            <a:ext cx="2667000" cy="3183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6540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03663"/>
            <a:ext cx="2209800" cy="584775"/>
          </a:xfrm>
          <a:prstGeom prst="rect">
            <a:avLst/>
          </a:prstGeom>
          <a:solidFill>
            <a:schemeClr val="tx1"/>
          </a:solidFill>
        </p:spPr>
        <p:txBody>
          <a:bodyPr wrap="square" rtlCol="0">
            <a:spAutoFit/>
          </a:bodyPr>
          <a:lstStyle/>
          <a:p>
            <a:r>
              <a:rPr lang="bn-BD" sz="3200" dirty="0" smtClean="0">
                <a:solidFill>
                  <a:schemeClr val="bg1"/>
                </a:solidFill>
                <a:latin typeface="NikoshBAN" pitchFamily="2" charset="0"/>
                <a:cs typeface="NikoshBAN" pitchFamily="2" charset="0"/>
              </a:rPr>
              <a:t>আজকের পাঠ</a:t>
            </a:r>
            <a:endParaRPr lang="en-US" sz="3200" dirty="0">
              <a:solidFill>
                <a:schemeClr val="bg1"/>
              </a:solidFill>
              <a:latin typeface="NikoshBAN" pitchFamily="2" charset="0"/>
              <a:cs typeface="NikoshBAN" pitchFamily="2" charset="0"/>
            </a:endParaRPr>
          </a:p>
        </p:txBody>
      </p:sp>
      <p:grpSp>
        <p:nvGrpSpPr>
          <p:cNvPr id="5" name="Group 4"/>
          <p:cNvGrpSpPr/>
          <p:nvPr/>
        </p:nvGrpSpPr>
        <p:grpSpPr>
          <a:xfrm>
            <a:off x="2767532" y="2133600"/>
            <a:ext cx="3416320" cy="1110734"/>
            <a:chOff x="2767532" y="2133600"/>
            <a:chExt cx="3416320" cy="1110734"/>
          </a:xfrm>
        </p:grpSpPr>
        <p:sp>
          <p:nvSpPr>
            <p:cNvPr id="3" name="Rectangle 2"/>
            <p:cNvSpPr/>
            <p:nvPr/>
          </p:nvSpPr>
          <p:spPr>
            <a:xfrm>
              <a:off x="3124200" y="2133600"/>
              <a:ext cx="2702984" cy="646331"/>
            </a:xfrm>
            <a:prstGeom prst="rect">
              <a:avLst/>
            </a:prstGeom>
          </p:spPr>
          <p:txBody>
            <a:bodyPr wrap="none">
              <a:spAutoFit/>
            </a:bodyPr>
            <a:lstStyle/>
            <a:p>
              <a:pPr algn="ctr"/>
              <a:r>
                <a:rPr lang="ar-SA" sz="3600" b="1" u="sng" dirty="0"/>
                <a:t>مَعْرِفَةُ اللهِ بِالْخَلْقِ</a:t>
              </a:r>
              <a:endParaRPr lang="en-US" sz="3600" u="sng" dirty="0"/>
            </a:p>
          </p:txBody>
        </p:sp>
        <p:sp>
          <p:nvSpPr>
            <p:cNvPr id="4" name="Rectangle 3"/>
            <p:cNvSpPr/>
            <p:nvPr/>
          </p:nvSpPr>
          <p:spPr>
            <a:xfrm>
              <a:off x="2767532" y="2721114"/>
              <a:ext cx="3416320" cy="523220"/>
            </a:xfrm>
            <a:prstGeom prst="rect">
              <a:avLst/>
            </a:prstGeom>
          </p:spPr>
          <p:txBody>
            <a:bodyPr wrap="none">
              <a:spAutoFit/>
            </a:bodyPr>
            <a:lstStyle/>
            <a:p>
              <a:r>
                <a:rPr lang="bn-BD" sz="2800" dirty="0">
                  <a:latin typeface="NikoshBAN" pitchFamily="2" charset="0"/>
                  <a:cs typeface="NikoshBAN" pitchFamily="2" charset="0"/>
                </a:rPr>
                <a:t>সৃষ্টির মাধ্যমে </a:t>
              </a:r>
              <a:r>
                <a:rPr lang="bn-BD" sz="2800" dirty="0" smtClean="0">
                  <a:latin typeface="NikoshBAN" pitchFamily="2" charset="0"/>
                  <a:cs typeface="NikoshBAN" pitchFamily="2" charset="0"/>
                </a:rPr>
                <a:t>আল্লাহর পরিচয়</a:t>
              </a:r>
              <a:endParaRPr lang="en-US" sz="2800" dirty="0">
                <a:latin typeface="NikoshBAN" pitchFamily="2" charset="0"/>
                <a:cs typeface="NikoshBAN" pitchFamily="2" charset="0"/>
              </a:endParaRPr>
            </a:p>
          </p:txBody>
        </p:sp>
      </p:grpSp>
    </p:spTree>
    <p:extLst>
      <p:ext uri="{BB962C8B-B14F-4D97-AF65-F5344CB8AC3E}">
        <p14:creationId xmlns:p14="http://schemas.microsoft.com/office/powerpoint/2010/main" val="58535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99" y="457200"/>
            <a:ext cx="5195653" cy="584775"/>
          </a:xfrm>
          <a:prstGeom prst="rect">
            <a:avLst/>
          </a:prstGeom>
        </p:spPr>
        <p:txBody>
          <a:bodyPr wrap="none">
            <a:spAutoFit/>
          </a:bodyPr>
          <a:lstStyle/>
          <a:p>
            <a:r>
              <a:rPr lang="bn-BD" sz="3200" dirty="0">
                <a:latin typeface="NikoshBAN" pitchFamily="2" charset="0"/>
                <a:cs typeface="NikoshBAN" pitchFamily="2" charset="0"/>
              </a:rPr>
              <a:t>আজকের পাঠ থেকে শিক্ষার্থীরা............</a:t>
            </a:r>
            <a:endParaRPr lang="en-US" sz="3200" dirty="0">
              <a:latin typeface="NikoshBAN" pitchFamily="2" charset="0"/>
              <a:cs typeface="NikoshBAN" pitchFamily="2" charset="0"/>
            </a:endParaRPr>
          </a:p>
        </p:txBody>
      </p:sp>
      <p:sp>
        <p:nvSpPr>
          <p:cNvPr id="3" name="Rectangle 2"/>
          <p:cNvSpPr/>
          <p:nvPr/>
        </p:nvSpPr>
        <p:spPr>
          <a:xfrm>
            <a:off x="-9099" y="1456378"/>
            <a:ext cx="9000699" cy="3108543"/>
          </a:xfrm>
          <a:prstGeom prst="rect">
            <a:avLst/>
          </a:prstGeom>
        </p:spPr>
        <p:txBody>
          <a:bodyPr wrap="square">
            <a:spAutoFit/>
          </a:bodyPr>
          <a:lstStyle/>
          <a:p>
            <a:r>
              <a:rPr lang="bn-BD" sz="2800" b="1" dirty="0" smtClean="0">
                <a:latin typeface="NikoshBAN" pitchFamily="2" charset="0"/>
                <a:cs typeface="NikoshBAN" pitchFamily="2" charset="0"/>
              </a:rPr>
              <a:t>মহান </a:t>
            </a:r>
            <a:r>
              <a:rPr lang="bn-BD" sz="2800" b="1" dirty="0">
                <a:latin typeface="NikoshBAN" pitchFamily="2" charset="0"/>
                <a:cs typeface="NikoshBAN" pitchFamily="2" charset="0"/>
              </a:rPr>
              <a:t>আল্লাহর পরিচয়:</a:t>
            </a:r>
            <a:r>
              <a:rPr lang="bn-BD" sz="2800" dirty="0">
                <a:latin typeface="NikoshBAN" pitchFamily="2" charset="0"/>
                <a:cs typeface="NikoshBAN" pitchFamily="2" charset="0"/>
              </a:rPr>
              <a:t> </a:t>
            </a:r>
            <a:r>
              <a:rPr lang="bn-BD" sz="2800" dirty="0" smtClean="0">
                <a:latin typeface="NikoshBAN" pitchFamily="2" charset="0"/>
                <a:cs typeface="NikoshBAN" pitchFamily="2" charset="0"/>
              </a:rPr>
              <a:t>  </a:t>
            </a:r>
            <a:r>
              <a:rPr lang="ar-SA" sz="2800" dirty="0" smtClean="0">
                <a:latin typeface="NikoshBAN" pitchFamily="2" charset="0"/>
              </a:rPr>
              <a:t>مَعْرِفَةُ </a:t>
            </a:r>
            <a:r>
              <a:rPr lang="ar-SA" sz="2800" dirty="0">
                <a:latin typeface="NikoshBAN" pitchFamily="2" charset="0"/>
              </a:rPr>
              <a:t>اللهِ تَعَالَى</a:t>
            </a:r>
          </a:p>
          <a:p>
            <a:r>
              <a:rPr lang="bn-BD" sz="2800" b="1" dirty="0">
                <a:latin typeface="NikoshBAN" pitchFamily="2" charset="0"/>
                <a:cs typeface="NikoshBAN" pitchFamily="2" charset="0"/>
              </a:rPr>
              <a:t>আল্লাহ প্রদত্ত নেয়ামতরাজির বর্ণনা</a:t>
            </a:r>
            <a:r>
              <a:rPr lang="bn-BD" sz="2800" b="1" dirty="0" smtClean="0">
                <a:latin typeface="NikoshBAN" pitchFamily="2" charset="0"/>
                <a:cs typeface="NikoshBAN" pitchFamily="2" charset="0"/>
              </a:rPr>
              <a:t>:   </a:t>
            </a:r>
            <a:r>
              <a:rPr lang="bn-BD" sz="2800" dirty="0" smtClean="0">
                <a:latin typeface="NikoshBAN" pitchFamily="2" charset="0"/>
                <a:cs typeface="NikoshBAN" pitchFamily="2" charset="0"/>
              </a:rPr>
              <a:t> </a:t>
            </a:r>
            <a:r>
              <a:rPr lang="ar-SA" sz="2800" dirty="0">
                <a:latin typeface="NikoshBAN" pitchFamily="2" charset="0"/>
              </a:rPr>
              <a:t>وَصْفُ نِعَمِ </a:t>
            </a:r>
            <a:r>
              <a:rPr lang="ar-SA" sz="2800" dirty="0" smtClean="0">
                <a:latin typeface="NikoshBAN" pitchFamily="2" charset="0"/>
              </a:rPr>
              <a:t>اللهِ</a:t>
            </a:r>
            <a:r>
              <a:rPr lang="bn-BD" sz="2800" dirty="0" smtClean="0">
                <a:latin typeface="NikoshBAN" pitchFamily="2" charset="0"/>
              </a:rPr>
              <a:t> </a:t>
            </a:r>
            <a:endParaRPr lang="ar-SA" sz="2800" dirty="0">
              <a:latin typeface="NikoshBAN" pitchFamily="2" charset="0"/>
            </a:endParaRPr>
          </a:p>
          <a:p>
            <a:r>
              <a:rPr lang="bn-BD" sz="2800" b="1" dirty="0">
                <a:latin typeface="NikoshBAN" pitchFamily="2" charset="0"/>
                <a:cs typeface="NikoshBAN" pitchFamily="2" charset="0"/>
              </a:rPr>
              <a:t>বিভিন্ন নেয়ামতের উপকারিতা</a:t>
            </a:r>
            <a:r>
              <a:rPr lang="bn-BD" sz="2800" b="1" dirty="0" smtClean="0">
                <a:latin typeface="NikoshBAN" pitchFamily="2" charset="0"/>
                <a:cs typeface="NikoshBAN" pitchFamily="2" charset="0"/>
              </a:rPr>
              <a:t>:   </a:t>
            </a:r>
            <a:r>
              <a:rPr lang="bn-BD" sz="2800" dirty="0" smtClean="0">
                <a:latin typeface="NikoshBAN" pitchFamily="2" charset="0"/>
                <a:cs typeface="NikoshBAN" pitchFamily="2" charset="0"/>
              </a:rPr>
              <a:t> </a:t>
            </a:r>
            <a:r>
              <a:rPr lang="ar-SA" sz="2800" dirty="0">
                <a:latin typeface="NikoshBAN" pitchFamily="2" charset="0"/>
              </a:rPr>
              <a:t>فَوَائِدُ النِّعَمِ الْمُخْتَلِفَةِ</a:t>
            </a:r>
          </a:p>
          <a:p>
            <a:r>
              <a:rPr lang="bn-BD" sz="2800" b="1" dirty="0">
                <a:latin typeface="NikoshBAN" pitchFamily="2" charset="0"/>
                <a:cs typeface="NikoshBAN" pitchFamily="2" charset="0"/>
              </a:rPr>
              <a:t>ইবাদত একমাত্র আল্লাহর জন্যই নিবেদিত</a:t>
            </a:r>
            <a:r>
              <a:rPr lang="bn-BD" sz="2800" b="1" dirty="0" smtClean="0">
                <a:latin typeface="NikoshBAN" pitchFamily="2" charset="0"/>
                <a:cs typeface="NikoshBAN" pitchFamily="2" charset="0"/>
              </a:rPr>
              <a:t>:   </a:t>
            </a:r>
            <a:r>
              <a:rPr lang="bn-BD" sz="2800" dirty="0" smtClean="0">
                <a:latin typeface="NikoshBAN" pitchFamily="2" charset="0"/>
                <a:cs typeface="NikoshBAN" pitchFamily="2" charset="0"/>
              </a:rPr>
              <a:t> </a:t>
            </a:r>
            <a:r>
              <a:rPr lang="ar-SA" sz="2800" dirty="0">
                <a:latin typeface="NikoshBAN" pitchFamily="2" charset="0"/>
              </a:rPr>
              <a:t>الْعِبَادَةُ لِلهِ وَحْدَهُ</a:t>
            </a:r>
          </a:p>
          <a:p>
            <a:r>
              <a:rPr lang="bn-BD" sz="2800" b="1" dirty="0">
                <a:latin typeface="NikoshBAN" pitchFamily="2" charset="0"/>
                <a:cs typeface="NikoshBAN" pitchFamily="2" charset="0"/>
              </a:rPr>
              <a:t>আল্লাহর সমকক্ষ কেউ নেই</a:t>
            </a:r>
            <a:r>
              <a:rPr lang="bn-BD" sz="2800" b="1" dirty="0" smtClean="0">
                <a:latin typeface="NikoshBAN" pitchFamily="2" charset="0"/>
                <a:cs typeface="NikoshBAN" pitchFamily="2" charset="0"/>
              </a:rPr>
              <a:t>:   </a:t>
            </a:r>
            <a:r>
              <a:rPr lang="bn-BD" sz="2800" dirty="0" smtClean="0">
                <a:latin typeface="NikoshBAN" pitchFamily="2" charset="0"/>
                <a:cs typeface="NikoshBAN" pitchFamily="2" charset="0"/>
              </a:rPr>
              <a:t> </a:t>
            </a:r>
            <a:r>
              <a:rPr lang="ar-SA" sz="2800" dirty="0">
                <a:latin typeface="NikoshBAN" pitchFamily="2" charset="0"/>
              </a:rPr>
              <a:t>لَيْسَ كَمِثْلِهِ شَيْءٌ</a:t>
            </a:r>
          </a:p>
          <a:p>
            <a:r>
              <a:rPr lang="bn-BD" sz="2800" b="1" dirty="0">
                <a:latin typeface="NikoshBAN" pitchFamily="2" charset="0"/>
                <a:cs typeface="NikoshBAN" pitchFamily="2" charset="0"/>
              </a:rPr>
              <a:t>আল্লাহর পরিচয় লাভের উপায়:</a:t>
            </a:r>
            <a:r>
              <a:rPr lang="bn-BD" sz="2800" dirty="0">
                <a:latin typeface="NikoshBAN" pitchFamily="2" charset="0"/>
                <a:cs typeface="NikoshBAN" pitchFamily="2" charset="0"/>
              </a:rPr>
              <a:t> </a:t>
            </a:r>
            <a:r>
              <a:rPr lang="bn-BD" sz="2800" dirty="0" smtClean="0">
                <a:latin typeface="NikoshBAN" pitchFamily="2" charset="0"/>
                <a:cs typeface="NikoshBAN" pitchFamily="2" charset="0"/>
              </a:rPr>
              <a:t>  </a:t>
            </a:r>
            <a:r>
              <a:rPr lang="ar-SA" sz="2800" dirty="0" smtClean="0">
                <a:latin typeface="NikoshBAN" pitchFamily="2" charset="0"/>
              </a:rPr>
              <a:t>طُرُقُ </a:t>
            </a:r>
            <a:r>
              <a:rPr lang="ar-SA" sz="2800" dirty="0">
                <a:latin typeface="NikoshBAN" pitchFamily="2" charset="0"/>
              </a:rPr>
              <a:t>التَّعَرُّفِ عَلَى اللهِ</a:t>
            </a:r>
          </a:p>
          <a:p>
            <a:r>
              <a:rPr lang="bn-BD" sz="2800" b="1" dirty="0">
                <a:latin typeface="NikoshBAN" pitchFamily="2" charset="0"/>
                <a:cs typeface="NikoshBAN" pitchFamily="2" charset="0"/>
              </a:rPr>
              <a:t>বিপদে আল্লাহই একমাত্র সাহায্যকারী</a:t>
            </a:r>
            <a:r>
              <a:rPr lang="bn-BD" sz="2800" b="1" dirty="0" smtClean="0">
                <a:latin typeface="NikoshBAN" pitchFamily="2" charset="0"/>
                <a:cs typeface="NikoshBAN" pitchFamily="2" charset="0"/>
              </a:rPr>
              <a:t>:    </a:t>
            </a:r>
            <a:r>
              <a:rPr lang="bn-BD" sz="2800" dirty="0" smtClean="0">
                <a:latin typeface="NikoshBAN" pitchFamily="2" charset="0"/>
                <a:cs typeface="NikoshBAN" pitchFamily="2" charset="0"/>
              </a:rPr>
              <a:t> </a:t>
            </a:r>
            <a:r>
              <a:rPr lang="ar-SA" sz="2800" dirty="0">
                <a:latin typeface="NikoshBAN" pitchFamily="2" charset="0"/>
              </a:rPr>
              <a:t>اللهُ هُوَ النَّاصِرُ الْوَحِيدُ فِي الشَّدَائِدِ</a:t>
            </a:r>
          </a:p>
        </p:txBody>
      </p:sp>
    </p:spTree>
    <p:extLst>
      <p:ext uri="{BB962C8B-B14F-4D97-AF65-F5344CB8AC3E}">
        <p14:creationId xmlns:p14="http://schemas.microsoft.com/office/powerpoint/2010/main" val="3077581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52800"/>
            <a:ext cx="9144000" cy="2971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C:\Users\USER\Pictures\Screenshots\Screenshot (679) ২.png"/>
          <p:cNvPicPr/>
          <p:nvPr/>
        </p:nvPicPr>
        <p:blipFill>
          <a:blip r:embed="rId4">
            <a:extLst>
              <a:ext uri="{28A0092B-C50C-407E-A947-70E740481C1C}">
                <a14:useLocalDpi xmlns:a14="http://schemas.microsoft.com/office/drawing/2010/main" val="0"/>
              </a:ext>
            </a:extLst>
          </a:blip>
          <a:srcRect/>
          <a:stretch>
            <a:fillRect/>
          </a:stretch>
        </p:blipFill>
        <p:spPr bwMode="auto">
          <a:xfrm>
            <a:off x="2209801" y="1037511"/>
            <a:ext cx="4800600" cy="2357779"/>
          </a:xfrm>
          <a:prstGeom prst="rect">
            <a:avLst/>
          </a:prstGeom>
          <a:noFill/>
          <a:ln>
            <a:noFill/>
          </a:ln>
        </p:spPr>
      </p:pic>
      <p:sp>
        <p:nvSpPr>
          <p:cNvPr id="5" name="Rectangle 4"/>
          <p:cNvSpPr/>
          <p:nvPr/>
        </p:nvSpPr>
        <p:spPr>
          <a:xfrm>
            <a:off x="3276600" y="-39707"/>
            <a:ext cx="2895600" cy="1077218"/>
          </a:xfrm>
          <a:prstGeom prst="rect">
            <a:avLst/>
          </a:prstGeom>
        </p:spPr>
        <p:txBody>
          <a:bodyPr wrap="square">
            <a:spAutoFit/>
          </a:bodyPr>
          <a:lstStyle/>
          <a:p>
            <a:pPr algn="ctr"/>
            <a:r>
              <a:rPr lang="ar-SA" sz="3200" b="1" dirty="0"/>
              <a:t>الدَّرْسُ الْأَوَّلُ</a:t>
            </a:r>
            <a:endParaRPr lang="en-US" sz="3200" dirty="0"/>
          </a:p>
          <a:p>
            <a:pPr algn="ctr"/>
            <a:r>
              <a:rPr lang="ar-SA" sz="3200" b="1" dirty="0"/>
              <a:t>مَعْرِفَةُ اللهِ بِالْخَلْقِ</a:t>
            </a:r>
            <a:endParaRPr lang="en-US" sz="3200" dirty="0"/>
          </a:p>
        </p:txBody>
      </p:sp>
    </p:spTree>
    <p:extLst>
      <p:ext uri="{BB962C8B-B14F-4D97-AF65-F5344CB8AC3E}">
        <p14:creationId xmlns:p14="http://schemas.microsoft.com/office/powerpoint/2010/main" val="3718152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
            <a:ext cx="9144000" cy="3539430"/>
          </a:xfrm>
          <a:prstGeom prst="rect">
            <a:avLst/>
          </a:prstGeom>
        </p:spPr>
        <p:txBody>
          <a:bodyPr wrap="square">
            <a:spAutoFit/>
          </a:bodyPr>
          <a:lstStyle/>
          <a:p>
            <a:r>
              <a:rPr lang="bn-BD" sz="2800" dirty="0">
                <a:latin typeface="NikoshBAN" pitchFamily="2" charset="0"/>
                <a:cs typeface="NikoshBAN" pitchFamily="2" charset="0"/>
              </a:rPr>
              <a:t>নিশ্চয় আল্লাহ সুবহানাহু ওয়া তায়ালা সৃষ্টিজগতকে সৃষ্টি করেছেন এবং তাদের জন্য অনেক নেয়ামত রেখেছেন যাতে তারা পৃথিবীতে সহজে ও স্বাচ্ছন্দ্যে টিকে থাকতে পারে। নেয়ামতরাজির অন্যতম হলো, তিনি বান্দাদের বসবাসের জন্য জমিন সৃষ্টি করেছেন এবং জমিনের মাঝে মাঝে নদনদী সৃষ্টি করেছেন, যাতে মানুষ তাদের কৃষিকাজ, গাছপালা এবং নিজেদের ও গবাদি পশুর পান করার জন্য উপকৃত হতে পারে। আর তিনি জমিনে পর্বতমালা সৃষ্টি করেছেন যা জমিনকে সুদৃঢ় ও স্থির রাখে, যাতে জমিন হেলে না পড়ে এবং এটি যেন জমিনের জন্য পেরেকস্বরূপ হয়, যাতে তা প্রকম্পিত না হয়।</a:t>
            </a:r>
            <a:endParaRPr lang="en-US" sz="2800" dirty="0">
              <a:latin typeface="NikoshBAN" pitchFamily="2" charset="0"/>
              <a:cs typeface="NikoshBAN" pitchFamily="2" charset="0"/>
            </a:endParaRPr>
          </a:p>
        </p:txBody>
      </p:sp>
    </p:spTree>
    <p:extLst>
      <p:ext uri="{BB962C8B-B14F-4D97-AF65-F5344CB8AC3E}">
        <p14:creationId xmlns:p14="http://schemas.microsoft.com/office/powerpoint/2010/main" val="2834005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0315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4154984"/>
          </a:xfrm>
          <a:prstGeom prst="rect">
            <a:avLst/>
          </a:prstGeom>
        </p:spPr>
        <p:txBody>
          <a:bodyPr wrap="square">
            <a:spAutoFit/>
          </a:bodyPr>
          <a:lstStyle/>
          <a:p>
            <a:pPr algn="just"/>
            <a:r>
              <a:rPr lang="bn-BD" sz="2400" dirty="0">
                <a:latin typeface="NikoshBAN" pitchFamily="2" charset="0"/>
                <a:cs typeface="NikoshBAN" pitchFamily="2" charset="0"/>
              </a:rPr>
              <a:t>মহান আল্লাহর নেয়ামতরাজির আরো একটি হলো, তিনি লবণাক্ত (পানির) সাগর ও মিষ্ট (পানির) সাগরের মাঝে প্রতিবন্ধক সৃষ্টি করেছেন, যা উভয়কে সংমিশ্রণ হওয়া থেকে বিরত রাখে; অন্যথায় এতদুভয়ের উদ্দিষ্ট উপকারিতা হারিয়ে যাবে। মহান আল্লাহর নেয়ামতরাজির আরো একটি হলো, তিনি বান্দাদের থেকে বিপদাপদ ও অকল্যাণ দূর করেন। আর বিপদে পতিত হয়ে যখন তারা (বান্দাগণ) তাঁকে ডাকে, তখন তিনি সাড়া দেন এবং তিনি তাদের জন্য রিজিক বৃদ্ধি করেন ও তাদের নিকট নেয়ামতরাজি পৌঁছে দেন। এ নেয়ামতরাজি সবই মহান আল্লাহর পক্ষ থেকে। তিনি ব্যতীত কারো পক্ষেই এসব নেয়ামত প্রদান করা সম্ভব নয়। সুতরাং ইবাদত একমাত্র আল্লাহর জন্যই নিবেদিত হবে এবং তাঁর সাথে কাউকে শরীক করা যাবে না; তাঁর কোনো সদৃশ নেই এবং কোনো সমকক্ষ নেই। যখন কেউ সৃষ্টির প্রতি দৃষ্টিপাত করবে এবং সে বিষয়ে চিন্তাভাবনা করবে, তখন সে তার স্রষ্টার কুদরত সম্পর্কে জানতে পারবে। আর তিনিই হলেন আমাদের রব, যিনি পূতপবিত্র ও মহান। কুরআন মহান আল্লাহর বাণীর মাধ্যমে এদিকেই ইঙ্গিত করছে: </a:t>
            </a:r>
            <a:r>
              <a:rPr lang="bn-BD" sz="2400" dirty="0" smtClean="0">
                <a:latin typeface="NikoshBAN" pitchFamily="2" charset="0"/>
                <a:cs typeface="NikoshBAN" pitchFamily="2" charset="0"/>
              </a:rPr>
              <a:t>﴿</a:t>
            </a:r>
            <a:endParaRPr lang="en-US" sz="2400" dirty="0">
              <a:latin typeface="NikoshBAN" pitchFamily="2" charset="0"/>
              <a:cs typeface="NikoshBAN" pitchFamily="2" charset="0"/>
            </a:endParaRPr>
          </a:p>
        </p:txBody>
      </p:sp>
    </p:spTree>
    <p:extLst>
      <p:ext uri="{BB962C8B-B14F-4D97-AF65-F5344CB8AC3E}">
        <p14:creationId xmlns:p14="http://schemas.microsoft.com/office/powerpoint/2010/main" val="4088875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TotalTime>
  <Words>1184</Words>
  <Application>Microsoft Office PowerPoint</Application>
  <PresentationFormat>On-screen Show (4:3)</PresentationFormat>
  <Paragraphs>137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43</cp:revision>
  <dcterms:created xsi:type="dcterms:W3CDTF">2026-07-03T09:55:31Z</dcterms:created>
  <dcterms:modified xsi:type="dcterms:W3CDTF">2026-07-12T05:04:39Z</dcterms:modified>
</cp:coreProperties>
</file>