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7" r:id="rId2"/>
  </p:sldMasterIdLst>
  <p:notesMasterIdLst>
    <p:notesMasterId r:id="rId21"/>
  </p:notesMasterIdLst>
  <p:sldIdLst>
    <p:sldId id="257" r:id="rId3"/>
    <p:sldId id="302" r:id="rId4"/>
    <p:sldId id="303" r:id="rId5"/>
    <p:sldId id="260" r:id="rId6"/>
    <p:sldId id="285" r:id="rId7"/>
    <p:sldId id="290" r:id="rId8"/>
    <p:sldId id="291" r:id="rId9"/>
    <p:sldId id="288" r:id="rId10"/>
    <p:sldId id="289" r:id="rId11"/>
    <p:sldId id="296" r:id="rId12"/>
    <p:sldId id="297" r:id="rId13"/>
    <p:sldId id="298" r:id="rId14"/>
    <p:sldId id="299" r:id="rId15"/>
    <p:sldId id="301" r:id="rId16"/>
    <p:sldId id="300" r:id="rId17"/>
    <p:sldId id="284" r:id="rId18"/>
    <p:sldId id="283" r:id="rId19"/>
    <p:sldId id="27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0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365 Pro Plus" initials="3PP" lastIdx="1" clrIdx="0">
    <p:extLst>
      <p:ext uri="{19B8F6BF-5375-455C-9EA6-DF929625EA0E}">
        <p15:presenceInfo xmlns:p15="http://schemas.microsoft.com/office/powerpoint/2012/main" xmlns="" userId="365 Pro Plu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33"/>
    <a:srgbClr val="3D734F"/>
    <a:srgbClr val="A3619B"/>
    <a:srgbClr val="32823F"/>
    <a:srgbClr val="3B8547"/>
    <a:srgbClr val="3B79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12" d="100"/>
          <a:sy n="112" d="100"/>
        </p:scale>
        <p:origin x="-474" y="-78"/>
      </p:cViewPr>
      <p:guideLst>
        <p:guide orient="horz" pos="220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4B00EE-3F3C-4694-AA03-809908AB2D60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CF6C6E-6825-46BF-98FA-71628EAC5F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39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C82A7-2EB6-45D6-B7C2-B3F4B2D8BB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448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B5E2FA-9E3F-4409-84CC-F487AC53DC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1CAB199-821A-4258-B64D-30F0D0314E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7998B7A-51F8-423A-BAA8-D6B9C6FC7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CC0B2BB-E36A-439D-83D3-6316F8E77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B11277E-D40E-4FFA-A6B9-687316E0F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05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45D7CA-2013-4960-A10A-1E292C5DE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DDAF145-ED7C-4F99-8F77-6EA622590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60C6FE4-BC11-4154-832F-89A52C33B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178848-6B1B-49BB-AF37-E69D3C7F3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56A40AB-BB0D-4732-B0F1-757972BEB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767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09B5EB5-B147-46FA-853E-50ECC52BFA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7EC946C-A97C-4342-96EC-DE1E670FD7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9A355A7-7ED1-4143-86C1-BFC2D5FD0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78BF1C8-CE09-488F-AA60-C5BBCDC49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E0F647-4071-4CAF-A56B-7054834C9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334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910A7434-3C0D-49E6-9E22-75EDC6C37EF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944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0472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4110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4924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7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5290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196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764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499F36-22EE-4D82-9DF6-974A82587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25BC703-2969-45D7-BBA4-D7F854619B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2A6696F-C245-4812-BB3A-8057271F9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122627A-A287-4ED7-A76C-811EB640A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74F726D-3A63-4210-AB3B-0BC4E03C9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8640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910A7434-3C0D-49E6-9E22-75EDC6C37EF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4622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3904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893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83BF31-BDC1-460C-879D-4F8E6C17D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193F7D8-9A4A-4569-A6FE-C5B2F83F1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A1B6032-1E99-42DD-9521-CFC04B1C2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C56ED07-C179-4AC8-97C0-E1811433C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AF3604-3B1D-4AB9-98A1-1BE592728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433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CB2213-75E2-487D-8411-AFD6E6071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D81393-1E7E-4EE4-A2F5-974342603F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89CEC44-6A82-4A5B-8644-3757FB6E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6BA134E-0F97-4349-89C4-477A5370F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423F830-F0F6-4231-8D92-858AFCF66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1E9E188-E399-4A1C-A7FD-86E4D954A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498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DD236E-F7A7-4085-8A51-CB84452B4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7AE195B-9E39-444C-9FE4-E9047289B5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6B0A2F9-394C-46C4-8A80-0601A9E43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17A2693-6411-4EC7-AF08-79E1A8EE81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33B2335-AE15-4E18-AD88-E085CF82EA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BDF6A26-07BB-4F08-81A4-60B703A96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0DD9CBD-224A-4A9B-B95F-96F87228C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EC94571-566C-4D44-9ED4-E6B447380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337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3CBEBE-A38A-40A4-AC12-265EE1556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BE87E56-56CA-43FE-B948-285AA0A88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79B0B07-7E33-4FD9-B9F1-97E1C6858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14BB8A9-2345-4017-936C-057FA7FF8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344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32F244D-7D71-4970-AB12-58624FA98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0B017F8-BBDD-451C-99C9-D790E0298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9CABEC2-5DF4-4DB0-9AAC-6513BD156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437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BF81B2-41F3-4DD8-B9DF-33B1FD3F8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162C0B4-D95C-43F0-9B72-0028B1CE5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7B417F9-A2DD-4E16-A4FC-9C379EA1A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645BFFE-BA58-4793-A966-73C3CE0B3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E29399E-4190-41D7-BE73-86028CEE5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98146AE-37F5-4F5F-A344-BBBFBDDBE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843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84C71B-D24F-48F7-BEA9-D6C4B3D82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1A2C7FB-988E-4CB4-9DAC-799F28747B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06F5F63-3F61-4DA9-878D-D2D9A2CFF9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5314B2A-A3A1-4B0C-81A5-F9E8B8DA0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EA575EC-50ED-45F2-BD35-DD4BBF70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65B2F01-337A-4EEC-990D-8A5C837F7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576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664A936-367D-48E6-A93F-7A6C41A10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90A53FF-48DD-4C68-9E56-5F4D6C85D3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AA37C2B-9378-4BC9-AB7E-15210681A3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A7434-3C0D-49E6-9E22-75EDC6C37EF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9E84B4C-A9BF-48F0-B6FA-B08C65DCE7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A499C90-F298-485F-B15D-F23D5E8E6E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36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910A7434-3C0D-49E6-9E22-75EDC6C37EF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639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4F74D28C-3268-4E35-8EE1-D92CB4A85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58D44E42-C462-4105-BC86-FE75B4E3C4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croll: Vertical 7">
            <a:extLst>
              <a:ext uri="{FF2B5EF4-FFF2-40B4-BE49-F238E27FC236}">
                <a16:creationId xmlns:a16="http://schemas.microsoft.com/office/drawing/2014/main" xmlns="" id="{BDD096C4-EA0B-4A0B-A270-A33E3861416F}"/>
              </a:ext>
            </a:extLst>
          </p:cNvPr>
          <p:cNvSpPr/>
          <p:nvPr/>
        </p:nvSpPr>
        <p:spPr>
          <a:xfrm>
            <a:off x="6676704" y="1838158"/>
            <a:ext cx="5006336" cy="3181684"/>
          </a:xfrm>
          <a:prstGeom prst="verticalScroll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en-US" sz="44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44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44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44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44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44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4400" b="1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r>
              <a:rPr lang="en-US" sz="4400" b="1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4400" b="1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3AA5FCD-E282-462D-9F67-474D8F260E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49" y="345234"/>
            <a:ext cx="4320072" cy="43200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160395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43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25</a:t>
            </a:r>
            <a:r>
              <a:rPr lang="en-US" sz="43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0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C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তাপমাত্রায়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0.00015M K</a:t>
            </a:r>
            <a:r>
              <a:rPr lang="en-US" sz="43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CO</a:t>
            </a:r>
            <a:r>
              <a:rPr lang="en-US" sz="4300" baseline="-25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43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দ্রবনের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P</a:t>
            </a:r>
            <a:r>
              <a:rPr lang="en-US" sz="40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OH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4000" baseline="30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buNone/>
            </a:pPr>
            <a:r>
              <a:rPr lang="en-US" sz="4000" baseline="-25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এখানে</a:t>
            </a:r>
            <a:r>
              <a:rPr lang="en-US" sz="40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</a:p>
          <a:p>
            <a:pPr>
              <a:buNone/>
            </a:pPr>
            <a:r>
              <a:rPr lang="en-US" sz="40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T =298K </a:t>
            </a:r>
          </a:p>
          <a:p>
            <a:pPr>
              <a:buNone/>
            </a:pP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C =0.00015M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900" baseline="-25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39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</a:t>
            </a:r>
            <a:r>
              <a:rPr lang="en-US" sz="36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OH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= ?</a:t>
            </a:r>
            <a:r>
              <a:rPr lang="en-US" sz="39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 </a:t>
            </a:r>
            <a:r>
              <a:rPr lang="en-US" sz="3900" baseline="-25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3900" baseline="-250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	</a:t>
            </a: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05395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7999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sz="20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				</a:t>
            </a:r>
          </a:p>
          <a:p>
            <a:pPr>
              <a:buNone/>
            </a:pPr>
            <a:endParaRPr lang="en-US" sz="1600" baseline="30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5400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5400" baseline="30000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40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K</a:t>
            </a:r>
            <a:r>
              <a:rPr lang="en-US" sz="54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CO</a:t>
            </a:r>
            <a:r>
              <a:rPr lang="en-US" sz="5400" baseline="-25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54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দ্বি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অম্লীয়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ক্ষার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হওয়ায়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		 </a:t>
            </a:r>
            <a:endParaRPr lang="en-US" sz="5400" baseline="30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এখানে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</a:p>
          <a:p>
            <a:pPr>
              <a:buNone/>
            </a:pPr>
            <a:r>
              <a:rPr lang="en-US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		[OH</a:t>
            </a:r>
            <a:r>
              <a:rPr lang="en-US" sz="5400" baseline="30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] 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=2</a:t>
            </a:r>
            <a:r>
              <a:rPr lang="en-US" sz="4400" dirty="0">
                <a:solidFill>
                  <a:schemeClr val="tx1"/>
                </a:solidFill>
                <a:latin typeface="Times New Roman"/>
                <a:cs typeface="Times New Roman"/>
              </a:rPr>
              <a:t> ×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0.00015 M</a:t>
            </a:r>
          </a:p>
          <a:p>
            <a:pPr>
              <a:buNone/>
            </a:pP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			= 0.0003 M </a:t>
            </a:r>
          </a:p>
          <a:p>
            <a:pPr>
              <a:buNone/>
            </a:pPr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জানি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en-US" sz="7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7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7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7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		P</a:t>
            </a:r>
            <a:r>
              <a:rPr lang="en-US" sz="72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OH</a:t>
            </a:r>
            <a:r>
              <a:rPr lang="en-US" sz="72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= - log 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[OH</a:t>
            </a:r>
            <a:r>
              <a:rPr lang="en-US" sz="4400" baseline="30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]</a:t>
            </a:r>
          </a:p>
          <a:p>
            <a:pPr>
              <a:buNone/>
            </a:pP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			= -log(0.0003)</a:t>
            </a:r>
          </a:p>
          <a:p>
            <a:pPr>
              <a:buNone/>
            </a:pP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			= 3.52</a:t>
            </a:r>
            <a:endParaRPr lang="en-US" sz="4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5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				</a:t>
            </a:r>
            <a:r>
              <a:rPr lang="en-US" sz="20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	</a:t>
            </a:r>
            <a:r>
              <a:rPr lang="en-US" sz="2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				</a:t>
            </a:r>
            <a:endParaRPr lang="en-US" sz="1900" baseline="30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9111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৩। 25</a:t>
            </a:r>
            <a:r>
              <a:rPr lang="en-US" sz="43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0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C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তাপমাত্রায়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1.5%(W/V) KOH</a:t>
            </a:r>
            <a:r>
              <a:rPr lang="en-US" sz="43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দ্রবনের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P</a:t>
            </a:r>
            <a:r>
              <a:rPr lang="en-US" sz="40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4000" baseline="30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buNone/>
            </a:pP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1.5%(W/V) KOH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বুঝায়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</a:p>
          <a:p>
            <a:pPr>
              <a:buNone/>
            </a:pP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100 mL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K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OH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1.5 g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900" baseline="-25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39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aseline="-25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এখানে</a:t>
            </a:r>
            <a:r>
              <a:rPr lang="en-US" sz="48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V=0.1 L</a:t>
            </a:r>
          </a:p>
          <a:p>
            <a:pPr>
              <a:buNone/>
            </a:pPr>
            <a:r>
              <a:rPr lang="en-US" sz="48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W=1.5 g</a:t>
            </a:r>
          </a:p>
          <a:p>
            <a:pPr>
              <a:buNone/>
            </a:pPr>
            <a:r>
              <a:rPr lang="en-US" sz="48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	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48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M=56 gmol</a:t>
            </a:r>
            <a:r>
              <a:rPr lang="en-US" sz="48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-1</a:t>
            </a:r>
            <a:endParaRPr lang="en-US" sz="4800" baseline="30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48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             </a:t>
            </a:r>
            <a:r>
              <a:rPr lang="en-US" sz="60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C=? </a:t>
            </a:r>
            <a:r>
              <a:rPr lang="en-US" sz="3900" baseline="-25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3900" baseline="-250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	</a:t>
            </a: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3861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12192000" cy="6858000"/>
              </a:xfrm>
              <a:solidFill>
                <a:schemeClr val="accent5">
                  <a:lumMod val="60000"/>
                  <a:lumOff val="40000"/>
                </a:schemeClr>
              </a:solidFill>
            </p:spPr>
            <p:txBody>
              <a:bodyPr>
                <a:normAutofit/>
              </a:bodyPr>
              <a:lstStyle/>
              <a:p>
                <a:pPr>
                  <a:buNone/>
                </a:pPr>
                <a:r>
                  <a:rPr lang="en-US" sz="2000" dirty="0" smtClean="0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				</a:t>
                </a:r>
              </a:p>
              <a:p>
                <a:pPr>
                  <a:buNone/>
                </a:pPr>
                <a:endParaRPr lang="en-US" sz="1600" baseline="30000" dirty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আমরা </a:t>
                </a:r>
                <a:r>
                  <a:rPr lang="en-US" sz="44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জানি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</a:p>
              <a:p>
                <a:pPr>
                  <a:buNone/>
                </a:pPr>
                <a:r>
                  <a:rPr lang="en-US" sz="4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     </a:t>
                </a:r>
                <a:r>
                  <a:rPr lang="en-US" sz="72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8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𝑊</m:t>
                        </m:r>
                      </m:num>
                      <m:den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𝑀𝑉</m:t>
                        </m:r>
                      </m:den>
                    </m:f>
                  </m:oMath>
                </a14:m>
                <a:endParaRPr lang="en-US" sz="4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	</a:t>
                </a:r>
                <a:r>
                  <a:rPr lang="en-US" sz="4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.</m:t>
                        </m:r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56</m:t>
                        </m:r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.</m:t>
                        </m:r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</m:den>
                    </m:f>
                  </m:oMath>
                </a14:m>
                <a:endParaRPr lang="en-US" sz="4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           =0.268 M</a:t>
                </a:r>
              </a:p>
              <a:p>
                <a:pPr>
                  <a:buNone/>
                </a:pPr>
                <a:r>
                  <a:rPr lang="en-US" sz="4400" dirty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4400" dirty="0" smtClean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				</a:t>
                </a:r>
                <a:endParaRPr lang="en-US" sz="4400" dirty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5400" dirty="0" smtClean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				</a:t>
                </a:r>
                <a:r>
                  <a:rPr lang="en-US" sz="2000" dirty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 	</a:t>
                </a:r>
                <a:r>
                  <a:rPr lang="en-US" sz="2000" dirty="0" smtClean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				</a:t>
                </a:r>
                <a:endParaRPr lang="en-US" sz="1900" baseline="30000" dirty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12192000" cy="6858000"/>
              </a:xfrm>
              <a:blipFill rotWithShape="1">
                <a:blip r:embed="rId3"/>
                <a:stretch>
                  <a:fillRect l="-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4317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12192000" cy="6858000"/>
              </a:xfrm>
              <a:solidFill>
                <a:schemeClr val="accent5">
                  <a:lumMod val="60000"/>
                  <a:lumOff val="40000"/>
                </a:schemeClr>
              </a:solidFill>
            </p:spPr>
            <p:txBody>
              <a:bodyPr>
                <a:normAutofit fontScale="85000" lnSpcReduction="20000"/>
              </a:bodyPr>
              <a:lstStyle/>
              <a:p>
                <a:pPr>
                  <a:buNone/>
                </a:pPr>
                <a:r>
                  <a:rPr lang="en-US" sz="2000" dirty="0" smtClean="0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				</a:t>
                </a:r>
              </a:p>
              <a:p>
                <a:pPr>
                  <a:buNone/>
                </a:pPr>
                <a:endParaRPr lang="en-US" sz="1600" baseline="30000" dirty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800" dirty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4800" dirty="0" smtClean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     </a:t>
                </a:r>
                <a:r>
                  <a:rPr lang="en-US" sz="48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KOH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জলীয়</m:t>
                    </m:r>
                    <m:r>
                      <a:rPr lang="en-US" sz="48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8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দ্রবনে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নিম্নরুপে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বিয়োজিত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হয়।</m:t>
                    </m:r>
                  </m:oMath>
                </a14:m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</a:t>
                </a:r>
              </a:p>
              <a:p>
                <a:pPr>
                  <a:buNone/>
                </a:pPr>
                <a:endParaRPr lang="en-US" sz="5400" baseline="30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</a:t>
                </a:r>
                <a:r>
                  <a:rPr lang="en-US" sz="5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K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OH 	</a:t>
                </a:r>
                <a14:m>
                  <m:oMath xmlns:m="http://schemas.openxmlformats.org/officeDocument/2006/math">
                    <m:r>
                      <a:rPr lang="en-US" sz="54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m:rPr>
                        <m:sty m:val="p"/>
                      </m:rPr>
                      <a:rPr lang="en-US" sz="54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K</m:t>
                    </m:r>
                  </m:oMath>
                </a14:m>
                <a:r>
                  <a:rPr lang="en-US" sz="54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+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+ OH</a:t>
                </a:r>
                <a:r>
                  <a:rPr lang="en-US" sz="54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-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</a:p>
              <a:p>
                <a:pPr>
                  <a:buNone/>
                </a:pPr>
                <a:r>
                  <a:rPr lang="en-US" sz="5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5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4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এখানে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</a:p>
              <a:p>
                <a:pPr>
                  <a:buNone/>
                </a:pPr>
                <a:r>
                  <a:rPr lang="en-US" sz="5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	[OH</a:t>
                </a:r>
                <a:r>
                  <a:rPr lang="en-US" sz="54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-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] </a:t>
                </a:r>
                <a:r>
                  <a:rPr lang="en-US" sz="4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0.268 M</a:t>
                </a:r>
              </a:p>
              <a:p>
                <a:pPr>
                  <a:buNone/>
                </a:pPr>
                <a:r>
                  <a:rPr lang="en-US" sz="44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আমরা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4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জানি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  <a:r>
                  <a:rPr lang="en-US" sz="72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7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72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72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	P</a:t>
                </a:r>
                <a:r>
                  <a:rPr lang="en-US" sz="72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OH</a:t>
                </a:r>
                <a:r>
                  <a:rPr lang="en-US" sz="72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- log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[OH</a:t>
                </a:r>
                <a:r>
                  <a:rPr lang="en-US" sz="44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-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]</a:t>
                </a:r>
              </a:p>
              <a:p>
                <a:pPr>
                  <a:buNone/>
                </a:pPr>
                <a:r>
                  <a:rPr lang="en-US" sz="4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		= -log(0.268)</a:t>
                </a:r>
              </a:p>
              <a:p>
                <a:pPr>
                  <a:buNone/>
                </a:pPr>
                <a:r>
                  <a:rPr lang="en-US" sz="4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		= 0.57</a:t>
                </a:r>
                <a:endParaRPr lang="en-US" sz="4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5400" dirty="0" smtClean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				</a:t>
                </a:r>
                <a:r>
                  <a:rPr lang="en-US" sz="2000" dirty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 	</a:t>
                </a:r>
                <a:r>
                  <a:rPr lang="en-US" sz="2000" dirty="0" smtClean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				</a:t>
                </a:r>
                <a:endParaRPr lang="en-US" sz="1900" baseline="30000" dirty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12192000" cy="6858000"/>
              </a:xfrm>
              <a:blipFill rotWithShape="1">
                <a:blip r:embed="rId3"/>
                <a:stretch>
                  <a:fillRect l="-15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58043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0"/>
            <a:ext cx="12192000" cy="6858000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				</a:t>
            </a:r>
          </a:p>
          <a:p>
            <a:pPr>
              <a:buNone/>
            </a:pPr>
            <a:endParaRPr lang="en-US" sz="1600" baseline="30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7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None/>
            </a:pPr>
            <a:r>
              <a:rPr lang="en-US" sz="7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7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		</a:t>
            </a:r>
            <a:r>
              <a:rPr lang="en-US" sz="6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</a:t>
            </a:r>
            <a:r>
              <a:rPr lang="en-US" sz="66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6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+ </a:t>
            </a:r>
            <a:r>
              <a:rPr lang="en-US" sz="6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</a:t>
            </a:r>
            <a:r>
              <a:rPr lang="en-US" sz="66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OH</a:t>
            </a:r>
            <a:r>
              <a:rPr lang="en-US" sz="6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=</a:t>
            </a:r>
            <a:r>
              <a:rPr lang="en-US" sz="6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14 </a:t>
            </a:r>
            <a:r>
              <a:rPr lang="en-US" sz="7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				</a:t>
            </a:r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</a:t>
            </a:r>
            <a:r>
              <a:rPr lang="en-US" sz="54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 </a:t>
            </a:r>
            <a:r>
              <a:rPr lang="en-US" sz="54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=</a:t>
            </a:r>
            <a:r>
              <a:rPr lang="en-US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14 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– P</a:t>
            </a:r>
            <a:r>
              <a:rPr lang="en-US" sz="54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OH 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		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	</a:t>
            </a:r>
            <a:r>
              <a:rPr lang="en-US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		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	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 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</a:t>
            </a:r>
            <a:r>
              <a:rPr lang="en-US" sz="54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 </a:t>
            </a:r>
            <a:r>
              <a:rPr lang="en-US" sz="54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=</a:t>
            </a:r>
            <a:r>
              <a:rPr lang="en-US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14 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– 0.57</a:t>
            </a:r>
          </a:p>
          <a:p>
            <a:pPr>
              <a:buNone/>
            </a:pPr>
            <a:r>
              <a:rPr lang="en-US" sz="5400" baseline="30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54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	 </a:t>
            </a:r>
            <a:r>
              <a:rPr lang="en-US" sz="1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P</a:t>
            </a:r>
            <a:r>
              <a:rPr lang="en-US" sz="54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 </a:t>
            </a:r>
            <a:r>
              <a:rPr lang="en-US" sz="54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=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13.42</a:t>
            </a:r>
            <a:endParaRPr lang="en-US" sz="2000" baseline="30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1900" baseline="30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317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328" y="0"/>
            <a:ext cx="12135893" cy="6858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048000" y="457201"/>
            <a:ext cx="5520563" cy="132343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/>
            <a:r>
              <a:rPr lang="en-US" sz="8000" dirty="0" err="1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2424545"/>
            <a:ext cx="11582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arenR"/>
            </a:pPr>
            <a:r>
              <a:rPr lang="en-US" sz="5400" dirty="0" err="1">
                <a:latin typeface="NikoshBAN" pitchFamily="2" charset="0"/>
                <a:cs typeface="NikoshBAN" pitchFamily="2" charset="0"/>
              </a:rPr>
              <a:t>সবল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ক্ষার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পরিমান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বিয়োজিত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? </a:t>
            </a:r>
          </a:p>
          <a:p>
            <a:pPr marL="742950" indent="-742950">
              <a:buFont typeface="+mj-lt"/>
              <a:buAutoNum type="arabicParenR"/>
            </a:pP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কয়েকটি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সবল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ক্ষারের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?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765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328" y="0"/>
            <a:ext cx="12135893" cy="6858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946400" y="304801"/>
            <a:ext cx="7186256" cy="132343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/>
            <a:r>
              <a:rPr lang="en-US" sz="8000" dirty="0" err="1"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8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>
                <a:latin typeface="NikoshBAN" pitchFamily="2" charset="0"/>
                <a:cs typeface="NikoshBAN" pitchFamily="2" charset="0"/>
              </a:rPr>
              <a:t>কাজ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5603" y="2209801"/>
            <a:ext cx="11480800" cy="1856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25</a:t>
            </a:r>
            <a:r>
              <a:rPr lang="en-US" sz="4400" baseline="30000" dirty="0" smtClean="0">
                <a:latin typeface="NikoshBAN" pitchFamily="2" charset="0"/>
                <a:cs typeface="NikoshBAN" pitchFamily="2" charset="0"/>
              </a:rPr>
              <a:t>0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C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তাপমাত্রায়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0.00013 M 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K</a:t>
            </a:r>
            <a:r>
              <a:rPr lang="en-US" sz="4400" baseline="-25000" dirty="0" smtClean="0">
                <a:latin typeface="NikoshBAN" pitchFamily="2" charset="0"/>
                <a:cs typeface="NikoshBAN" pitchFamily="2" charset="0"/>
              </a:rPr>
              <a:t>2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CO</a:t>
            </a:r>
            <a:r>
              <a:rPr lang="en-US" sz="4400" baseline="-25000" dirty="0" smtClean="0">
                <a:latin typeface="NikoshBAN" pitchFamily="2" charset="0"/>
                <a:cs typeface="NikoshBAN" pitchFamily="2" charset="0"/>
              </a:rPr>
              <a:t>3 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দ্রবনের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 P</a:t>
            </a:r>
            <a:r>
              <a:rPr lang="en-US" sz="4400" baseline="30000" dirty="0">
                <a:latin typeface="NikoshBAN" pitchFamily="2" charset="0"/>
                <a:cs typeface="NikoshBAN" pitchFamily="2" charset="0"/>
              </a:rPr>
              <a:t>H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4400" baseline="30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sz="4000" baseline="-25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aseline="-25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000" baseline="-25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895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field of sunflowers&#10;&#10;Description automatically generated">
            <a:extLst>
              <a:ext uri="{FF2B5EF4-FFF2-40B4-BE49-F238E27FC236}">
                <a16:creationId xmlns:a16="http://schemas.microsoft.com/office/drawing/2014/main" xmlns="" id="{20C43D0D-AE69-4854-B57F-6CA76D6DF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1943176-E7E7-48EA-A0FC-9CE2A2389CAC}"/>
              </a:ext>
            </a:extLst>
          </p:cNvPr>
          <p:cNvSpPr txBox="1"/>
          <p:nvPr/>
        </p:nvSpPr>
        <p:spPr>
          <a:xfrm>
            <a:off x="623455" y="498909"/>
            <a:ext cx="97862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err="1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ea typeface="Yu Mincho Demibold" panose="02020600000000000000" pitchFamily="18" charset="-128"/>
                <a:cs typeface="NikoshBAN" panose="02000000000000000000" pitchFamily="2" charset="0"/>
              </a:rPr>
              <a:t>ধন্যবাদ</a:t>
            </a:r>
            <a:r>
              <a:rPr lang="en-US" sz="9600" dirty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ea typeface="Yu Mincho Demibold" panose="02020600000000000000" pitchFamily="18" charset="-128"/>
                <a:cs typeface="NikoshBAN" panose="02000000000000000000" pitchFamily="2" charset="0"/>
              </a:rPr>
              <a:t> </a:t>
            </a:r>
            <a:r>
              <a:rPr lang="en-US" sz="9600" dirty="0" err="1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ea typeface="Yu Mincho Demibold" panose="02020600000000000000" pitchFamily="18" charset="-128"/>
                <a:cs typeface="NikoshBAN" panose="02000000000000000000" pitchFamily="2" charset="0"/>
              </a:rPr>
              <a:t>সবাইকে</a:t>
            </a:r>
            <a:endParaRPr lang="en-US" sz="9600" dirty="0">
              <a:ln w="13462">
                <a:solidFill>
                  <a:schemeClr val="bg1"/>
                </a:solidFill>
                <a:prstDash val="solid"/>
              </a:ln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2602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544621" y="228601"/>
            <a:ext cx="2760365" cy="861770"/>
          </a:xfrm>
          <a:prstGeom prst="rect">
            <a:avLst/>
          </a:prstGeom>
        </p:spPr>
        <p:txBody>
          <a:bodyPr wrap="none" lIns="76197" tIns="38098" rIns="76197" bIns="38098">
            <a:spAutoFit/>
          </a:bodyPr>
          <a:lstStyle/>
          <a:p>
            <a:r>
              <a:rPr lang="bn-BD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</a:t>
            </a:r>
            <a:r>
              <a:rPr lang="bn-IN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চিতি</a:t>
            </a:r>
            <a:endParaRPr lang="en-US" sz="5100" dirty="0">
              <a:solidFill>
                <a:srgbClr val="339933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981" y="2111321"/>
            <a:ext cx="3131127" cy="3250388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482129" y="1494693"/>
            <a:ext cx="5384799" cy="4044462"/>
          </a:xfrm>
          <a:prstGeom prst="roundRect">
            <a:avLst/>
          </a:prstGeom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buNone/>
            </a:pPr>
            <a:r>
              <a:rPr lang="en-US" sz="2400" dirty="0" err="1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as-IN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ন</a:t>
            </a:r>
            <a:r>
              <a:rPr lang="en-US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জ</a:t>
            </a:r>
            <a:r>
              <a:rPr lang="as-IN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en-US" sz="2400" dirty="0" err="1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সলাম</a:t>
            </a:r>
            <a:r>
              <a:rPr lang="en-US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মোল্লা</a:t>
            </a:r>
            <a:r>
              <a:rPr lang="en-US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।                                    </a:t>
            </a:r>
            <a:r>
              <a:rPr lang="bn-BD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প্রভাষক,</a:t>
            </a:r>
            <a:r>
              <a:rPr lang="en-US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বিভাগীয়</a:t>
            </a:r>
            <a:r>
              <a:rPr lang="en-US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 রসায়ন</a:t>
            </a:r>
            <a:r>
              <a:rPr lang="en-US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400" dirty="0">
              <a:solidFill>
                <a:srgbClr val="339933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বদিউল</a:t>
            </a:r>
            <a:r>
              <a:rPr lang="en-US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আল</a:t>
            </a:r>
            <a:r>
              <a:rPr lang="as-IN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as-IN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en-US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as-IN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bn-BD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 কলেজ        </a:t>
            </a:r>
            <a:r>
              <a:rPr lang="en-US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as-IN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as-IN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en-US" sz="2400" dirty="0" err="1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নগ</a:t>
            </a:r>
            <a:r>
              <a:rPr lang="bn-BD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র,</a:t>
            </a:r>
            <a:r>
              <a:rPr lang="en-US" sz="2400" dirty="0" err="1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কু</a:t>
            </a:r>
            <a:r>
              <a:rPr lang="as-IN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as-IN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as-IN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bn-BD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400" dirty="0">
              <a:solidFill>
                <a:srgbClr val="339933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en-US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as-IN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as-IN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as-IN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en-US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bn-BD" sz="2400" dirty="0">
              <a:solidFill>
                <a:srgbClr val="339933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4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ই-মেইলঃ</a:t>
            </a:r>
            <a:r>
              <a:rPr lang="bn-BD" sz="2800" dirty="0">
                <a:solidFill>
                  <a:srgbClr val="33993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nazrulcvc@gmail.com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746" y="1494693"/>
            <a:ext cx="433929" cy="461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1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croll: Horizontal 3">
            <a:extLst>
              <a:ext uri="{FF2B5EF4-FFF2-40B4-BE49-F238E27FC236}">
                <a16:creationId xmlns:a16="http://schemas.microsoft.com/office/drawing/2014/main" xmlns="" id="{908DA2F1-9B58-431B-A65F-A17461530469}"/>
              </a:ext>
            </a:extLst>
          </p:cNvPr>
          <p:cNvSpPr/>
          <p:nvPr/>
        </p:nvSpPr>
        <p:spPr>
          <a:xfrm>
            <a:off x="2221006" y="1013013"/>
            <a:ext cx="7749988" cy="4043082"/>
          </a:xfrm>
          <a:prstGeom prst="horizontalScroll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1430D7B-C771-4DCA-B952-345AFBA6D766}"/>
              </a:ext>
            </a:extLst>
          </p:cNvPr>
          <p:cNvSpPr txBox="1"/>
          <p:nvPr/>
        </p:nvSpPr>
        <p:spPr>
          <a:xfrm>
            <a:off x="2854037" y="1731818"/>
            <a:ext cx="6941128" cy="255454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রসায়ন</a:t>
            </a:r>
            <a:r>
              <a:rPr lang="en-US" sz="40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১ম  </a:t>
            </a:r>
            <a:r>
              <a:rPr lang="en-US" sz="40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পত্র</a:t>
            </a:r>
            <a:endParaRPr lang="en-US" sz="4000" b="1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0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একাদশ</a:t>
            </a:r>
            <a:r>
              <a:rPr lang="en-US" sz="40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endParaRPr lang="en-US" sz="4000" b="1" dirty="0" smtClean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000" b="1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4000" b="1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রাসায়নিক</a:t>
            </a:r>
            <a:r>
              <a:rPr lang="en-US" sz="4000" b="1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4000" b="1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en-US" sz="4000" b="1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0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40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৪০ </a:t>
            </a:r>
            <a:r>
              <a:rPr lang="en-US" sz="4000" b="1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4000" b="1" dirty="0" smtClean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95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1000">
              <a:srgbClr val="32823F"/>
            </a:gs>
            <a:gs pos="82000">
              <a:schemeClr val="accent6">
                <a:lumMod val="50000"/>
              </a:schemeClr>
            </a:gs>
            <a:gs pos="74000">
              <a:schemeClr val="accent6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xmlns="" id="{39244A97-0ABE-43BA-81E1-8869BBC7EB69}"/>
              </a:ext>
            </a:extLst>
          </p:cNvPr>
          <p:cNvSpPr/>
          <p:nvPr/>
        </p:nvSpPr>
        <p:spPr>
          <a:xfrm>
            <a:off x="3934691" y="1510145"/>
            <a:ext cx="3909603" cy="353291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সবল</a:t>
            </a:r>
            <a:r>
              <a:rPr lang="en-US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ক্ষারকের</a:t>
            </a:r>
            <a:r>
              <a:rPr lang="en-US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P</a:t>
            </a:r>
            <a:r>
              <a:rPr lang="en-US" sz="4000" b="1" baseline="300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40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, P</a:t>
            </a:r>
            <a:r>
              <a:rPr lang="en-US" sz="4000" b="1" baseline="30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OH</a:t>
            </a:r>
            <a:r>
              <a:rPr lang="en-US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নির্নয়-02</a:t>
            </a:r>
            <a:endParaRPr lang="en-US" sz="4400" b="1" dirty="0">
              <a:solidFill>
                <a:srgbClr val="C00000"/>
              </a:solidFill>
              <a:latin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39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328" y="0"/>
            <a:ext cx="12161672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857345" y="187037"/>
            <a:ext cx="6807200" cy="1323439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8000" dirty="0" err="1"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328" y="1625798"/>
            <a:ext cx="12161672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 err="1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……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সবল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ক্ষারক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সবল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ক্ষারকের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শতকরা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ঘনমাত্রা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 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সবল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ক্ষারকের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P</a:t>
            </a:r>
            <a:r>
              <a:rPr lang="en-US" sz="4000" baseline="30000" dirty="0">
                <a:latin typeface="NikoshBAN" pitchFamily="2" charset="0"/>
                <a:cs typeface="NikoshBAN" pitchFamily="2" charset="0"/>
              </a:rPr>
              <a:t>OH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সবল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ক্ষারকের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P</a:t>
            </a:r>
            <a:r>
              <a:rPr lang="en-US" sz="4000" baseline="30000" dirty="0">
                <a:latin typeface="NikoshBAN" pitchFamily="2" charset="0"/>
                <a:cs typeface="NikoshBAN" pitchFamily="2" charset="0"/>
              </a:rPr>
              <a:t>H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571500" indent="-571500">
              <a:buFont typeface="Wingdings" pitchFamily="2" charset="2"/>
              <a:buChar char="Ø"/>
            </a:pPr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itchFamily="2" charset="2"/>
              <a:buChar char="Ø"/>
            </a:pP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6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371600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</a:t>
            </a:r>
            <a:r>
              <a:rPr lang="en-US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43891"/>
            <a:ext cx="12192000" cy="5514109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দ্রবনের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H</a:t>
            </a:r>
            <a:r>
              <a:rPr lang="en-US" sz="43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+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আয়নের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মোলার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ঘনমাত্রার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ঋনাত্বক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লগারিদমকে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ঐ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দ্রবনের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P</a:t>
            </a:r>
            <a:r>
              <a:rPr lang="en-US" sz="43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en-US" sz="3900" baseline="-25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39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6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</a:t>
            </a:r>
            <a:r>
              <a:rPr lang="en-US" sz="66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6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= - log [H</a:t>
            </a:r>
            <a:r>
              <a:rPr lang="en-US" sz="40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+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] </a:t>
            </a:r>
            <a:r>
              <a:rPr lang="en-US" sz="3900" baseline="-250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				</a:t>
            </a: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14608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77636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</a:t>
            </a:r>
            <a:r>
              <a:rPr lang="en-US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OH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91492"/>
            <a:ext cx="12192000" cy="5666508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দ্রবনের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OH</a:t>
            </a:r>
            <a:r>
              <a:rPr lang="en-US" sz="43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আয়নের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মোলার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ঘনমাত্রার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ঋনাত্বক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লগারিদমকে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ঐ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দ্রবনের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P</a:t>
            </a:r>
            <a:r>
              <a:rPr lang="en-US" sz="43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OH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en-US" sz="3900" baseline="-25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39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6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</a:t>
            </a:r>
            <a:r>
              <a:rPr lang="en-US" sz="66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OH</a:t>
            </a:r>
            <a:r>
              <a:rPr lang="en-US" sz="6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= - log [OH</a:t>
            </a:r>
            <a:r>
              <a:rPr lang="en-US" sz="40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] </a:t>
            </a:r>
            <a:r>
              <a:rPr lang="en-US" sz="39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3900" baseline="-250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			</a:t>
            </a: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0914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77637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সবল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NaOH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ক্ষারের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P</a:t>
            </a:r>
            <a:r>
              <a:rPr lang="en-US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OH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।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63782"/>
            <a:ext cx="12192000" cy="5694218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43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25</a:t>
            </a:r>
            <a:r>
              <a:rPr lang="en-US" sz="43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0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C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তাপমাত্রায়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0.001M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NaOH</a:t>
            </a:r>
            <a:r>
              <a:rPr lang="en-US" sz="43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দ্রবনের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P</a:t>
            </a:r>
            <a:r>
              <a:rPr lang="en-US" sz="40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OH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4000" baseline="30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buNone/>
            </a:pPr>
            <a:r>
              <a:rPr lang="en-US" sz="4000" baseline="-25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এখানে</a:t>
            </a:r>
            <a:r>
              <a:rPr lang="en-US" sz="40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</a:p>
          <a:p>
            <a:pPr>
              <a:buNone/>
            </a:pPr>
            <a:r>
              <a:rPr lang="en-US" sz="40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T =298K </a:t>
            </a:r>
          </a:p>
          <a:p>
            <a:pPr>
              <a:buNone/>
            </a:pP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C =0.001M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900" baseline="-25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39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</a:t>
            </a:r>
            <a:r>
              <a:rPr lang="en-US" sz="36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OH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= ?</a:t>
            </a:r>
            <a:r>
              <a:rPr lang="en-US" sz="3900" baseline="-25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		</a:t>
            </a:r>
            <a:r>
              <a:rPr lang="en-US" sz="3900" baseline="-250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	</a:t>
            </a: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5317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" y="0"/>
                <a:ext cx="12192000" cy="6858000"/>
              </a:xfrm>
              <a:solidFill>
                <a:schemeClr val="accent5">
                  <a:lumMod val="60000"/>
                  <a:lumOff val="40000"/>
                </a:schemeClr>
              </a:solidFill>
            </p:spPr>
            <p:txBody>
              <a:bodyPr>
                <a:normAutofit fontScale="85000" lnSpcReduction="20000"/>
              </a:bodyPr>
              <a:lstStyle/>
              <a:p>
                <a:pPr>
                  <a:buNone/>
                </a:pPr>
                <a:r>
                  <a:rPr lang="en-US" sz="2000" dirty="0" smtClean="0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				</a:t>
                </a:r>
              </a:p>
              <a:p>
                <a:pPr>
                  <a:buNone/>
                </a:pPr>
                <a:endParaRPr lang="en-US" sz="1600" baseline="30000" dirty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800" dirty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4800" dirty="0" smtClean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     </a:t>
                </a:r>
                <a:r>
                  <a:rPr lang="en-US" sz="48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NaOH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জলীয়</m:t>
                    </m:r>
                    <m:r>
                      <a:rPr lang="en-US" sz="48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8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দ্রবনে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নিম্নরুপে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বিয়োজিত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হয়।</m:t>
                    </m:r>
                  </m:oMath>
                </a14:m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</a:t>
                </a:r>
              </a:p>
              <a:p>
                <a:pPr>
                  <a:buNone/>
                </a:pPr>
                <a:endParaRPr lang="en-US" sz="5400" baseline="30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</a:t>
                </a:r>
                <a:r>
                  <a:rPr lang="en-US" sz="5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4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NaOH</a:t>
                </a:r>
                <a14:m>
                  <m:oMath xmlns:m="http://schemas.openxmlformats.org/officeDocument/2006/math">
                    <m:r>
                      <a:rPr lang="en-US" sz="54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Na</a:t>
                </a:r>
                <a:r>
                  <a:rPr lang="en-US" sz="54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+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+ OH</a:t>
                </a:r>
                <a:r>
                  <a:rPr lang="en-US" sz="54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-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</a:p>
              <a:p>
                <a:pPr>
                  <a:buNone/>
                </a:pPr>
                <a:r>
                  <a:rPr lang="en-US" sz="5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5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4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এখানে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</a:p>
              <a:p>
                <a:pPr>
                  <a:buNone/>
                </a:pPr>
                <a:r>
                  <a:rPr lang="en-US" sz="5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	[OH</a:t>
                </a:r>
                <a:r>
                  <a:rPr lang="en-US" sz="54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-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] </a:t>
                </a:r>
                <a:r>
                  <a:rPr lang="en-US" sz="4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0.001 M</a:t>
                </a:r>
              </a:p>
              <a:p>
                <a:pPr>
                  <a:buNone/>
                </a:pPr>
                <a:r>
                  <a:rPr lang="en-US" sz="44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আমরা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4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জানি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  <a:r>
                  <a:rPr lang="en-US" sz="72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7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72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72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	P</a:t>
                </a:r>
                <a:r>
                  <a:rPr lang="en-US" sz="72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OH</a:t>
                </a:r>
                <a:r>
                  <a:rPr lang="en-US" sz="72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- log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[OH</a:t>
                </a:r>
                <a:r>
                  <a:rPr lang="en-US" sz="44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-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]</a:t>
                </a:r>
              </a:p>
              <a:p>
                <a:pPr>
                  <a:buNone/>
                </a:pPr>
                <a:r>
                  <a:rPr lang="en-US" sz="4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		= -log(0.001)</a:t>
                </a:r>
              </a:p>
              <a:p>
                <a:pPr>
                  <a:buNone/>
                </a:pPr>
                <a:r>
                  <a:rPr lang="en-US" sz="4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		= 3</a:t>
                </a:r>
                <a:endParaRPr lang="en-US" sz="4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5400" dirty="0" smtClean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				</a:t>
                </a:r>
                <a:r>
                  <a:rPr lang="en-US" sz="2000" dirty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 	</a:t>
                </a:r>
                <a:r>
                  <a:rPr lang="en-US" sz="2000" dirty="0" smtClean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				</a:t>
                </a:r>
                <a:endParaRPr lang="en-US" sz="1900" baseline="30000" dirty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" y="0"/>
                <a:ext cx="12192000" cy="6858000"/>
              </a:xfrm>
              <a:blipFill rotWithShape="1">
                <a:blip r:embed="rId3"/>
                <a:stretch>
                  <a:fillRect l="-15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18538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etropolitan" id="{4C5440D6-04D2-4954-96CF-F251137069B2}" vid="{79CFCA13-9412-4290-BB4B-85112F88857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1386</TotalTime>
  <Words>266</Words>
  <Application>Microsoft Office PowerPoint</Application>
  <PresentationFormat>Custom</PresentationFormat>
  <Paragraphs>113</Paragraphs>
  <Slides>18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Metropolitan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PH কি ? </vt:lpstr>
      <vt:lpstr>POH কি ? </vt:lpstr>
      <vt:lpstr>সবল NaOH ক্ষারের  POH নির্নয় ।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365 Pro Plus</dc:creator>
  <cp:lastModifiedBy>M.S.Computer</cp:lastModifiedBy>
  <cp:revision>263</cp:revision>
  <dcterms:created xsi:type="dcterms:W3CDTF">2021-07-04T04:33:59Z</dcterms:created>
  <dcterms:modified xsi:type="dcterms:W3CDTF">2026-07-13T11:47:53Z</dcterms:modified>
</cp:coreProperties>
</file>