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3" r:id="rId3"/>
    <p:sldId id="264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8582" autoAdjust="0"/>
  </p:normalViewPr>
  <p:slideViewPr>
    <p:cSldViewPr snapToGrid="0">
      <p:cViewPr varScale="1">
        <p:scale>
          <a:sx n="103" d="100"/>
          <a:sy n="103" d="100"/>
        </p:scale>
        <p:origin x="8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306BC-2E70-4CEC-B920-F6AC9F9616EE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B8435-D436-4F40-BF8D-FE1663974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134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888D07-161C-42D8-B544-82F999A6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BE5D30A-BAA1-26E2-8F28-F171460C76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054DC2-4325-AA19-EB4B-B359D9A95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D9387E-387A-6DD9-8023-C3AC93393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19ED27-62DB-3A5F-2C2E-7E276760A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73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F2FE21-9E8A-0D06-86D3-BCB0360C5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88AE9FD-66C1-05F8-BC95-A8C3B0A65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A2B91F-5344-A1C5-EF52-E3C03F5E0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F8500D-901C-D009-DE4F-585491B9A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7B728E-34FF-F9BA-8A89-D8FACD44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05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62C7C84-87F7-14B0-27BD-A615202D7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D470952-2405-A2E2-EAB0-4122FB69A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57FBBFA-4097-672B-A6E6-7AA5EECDA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3616C6-B12C-1F82-37F0-AE23A0809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17725-27DC-CDC4-0AFE-C38CEBCC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67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DB7AD6-9545-BC9C-048F-993BA188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8A1D1D-0802-97CA-D7D0-B3D1A3629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88F1DF-2FB4-A642-EB89-429E23D71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DAEE20-2EB7-62ED-386D-C134852D8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24D66C5-1C89-68E6-0932-8A2FC35F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47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38943A-6162-BC4B-27BB-6377550DD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84D8D3-B746-A994-CBDD-95BCDBF75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085C7D-23BF-AF81-8242-CE6A99A32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85D7AC-99FD-3772-A29A-CCA6040A4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8F6764-533A-D8D3-D3A6-706C2900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114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F4B850-5060-F5CC-1CEF-9CC57FDCE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430710-B1A3-B057-6C06-D0BF871A0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6F08169-47E8-8643-DE7E-9E6A3DFAC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14AE5E3-CB7D-AED3-E6C2-BFA060B0B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2ED9E0-7C3A-B3E4-333D-643796BF4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A446999-74E3-BB81-1B0F-7A56E697B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95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0906C3-B955-BC46-DFD2-0E66F42FF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ABC407-DA70-FEA3-C04B-D8C31160C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2D35A32-45C9-0AC4-CE6F-D0AFA5C6A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3C2AF66-B220-70D9-4B56-3E69C6A475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B50D5B9-9B13-80AF-A700-7BA9648B4D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22CAC5F-6F9D-4A2A-BD04-63B58EDD2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D33516A-628F-D520-4497-6091A5654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7D406C9-3B4B-53C8-50E0-1F6B6113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64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414859-037B-0470-FA3B-2E0D0B730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51EF86C-DD2F-A5A2-5829-E91187A70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36BC83D-AC64-399E-BD83-5ADF8D0CF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4DE9472-E135-2656-F317-50D0890C7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71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97DEE49-A984-896F-C2C7-F9D91DE6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0B9C7D4-66DF-990F-6A56-223B17ED5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309F4A9-DD9B-7D90-F02F-1D3DB42CC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54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0BB325-5614-ACF9-58EE-9F80880BE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CBC8F0D-AEF7-6B69-2DEF-6F4319C89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2EA34D4-38A5-76EB-B021-C1F1A91C8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E0633B2-BA05-AD35-5091-2EF9479DE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8512AF8-66B8-AF43-F727-9262FC48B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EA1CC7-8CBF-18A6-FA4C-D1C943536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26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E5E22B-27C6-063E-CE80-81B646B97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B2340A-DC75-1F7C-1FE5-A8B01D81B5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90D14F7-47D5-20DC-3958-F01B71E3B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5F48B48-2B52-A33F-4623-E2592470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4FC882-621F-A0DB-858D-00B901945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8A55C4-D921-99A9-C09D-0FC04A3F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37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6425C13-244B-690F-790A-94EEFCE6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735F799-04A1-3628-41D2-E10666443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BC8CAC-73E9-31BC-05BA-3DC8EEA160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CB0FE-00DC-4642-9BB7-7C7737A0893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C537BD-1B20-050F-CF2A-6D8930F84D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787FE3-2492-F2EE-02EE-2E62FF2B0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B05BA-B1AD-455D-98FE-565BB149B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2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lc="http://schemas.openxmlformats.org/drawingml/2006/lockedCanvas" xmlns="" xmlns:a16="http://schemas.microsoft.com/office/drawing/2014/main" id="{274AE308-1252-4667-86CE-0B6EF1E79D6C}"/>
              </a:ext>
            </a:extLst>
          </p:cNvPr>
          <p:cNvSpPr/>
          <p:nvPr/>
        </p:nvSpPr>
        <p:spPr>
          <a:xfrm>
            <a:off x="114300" y="114299"/>
            <a:ext cx="11963400" cy="6629402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lc="http://schemas.openxmlformats.org/drawingml/2006/lockedCanvas" xmlns="" xmlns:a16="http://schemas.microsoft.com/office/drawing/2014/main" id="{43018233-9746-47F7-8351-6BA0998E3D7C}"/>
              </a:ext>
            </a:extLst>
          </p:cNvPr>
          <p:cNvSpPr/>
          <p:nvPr/>
        </p:nvSpPr>
        <p:spPr>
          <a:xfrm>
            <a:off x="652652" y="460092"/>
            <a:ext cx="11135147" cy="5937813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Google Shape;83;p15">
            <a:extLst>
              <a:ext uri="{FF2B5EF4-FFF2-40B4-BE49-F238E27FC236}">
                <a16:creationId xmlns:lc="http://schemas.openxmlformats.org/drawingml/2006/lockedCanvas" xmlns="" xmlns:a16="http://schemas.microsoft.com/office/drawing/2014/main" id="{1973223F-6B53-4170-9DCA-9873DAE10FB0}"/>
              </a:ext>
            </a:extLst>
          </p:cNvPr>
          <p:cNvSpPr txBox="1">
            <a:spLocks noGrp="1"/>
          </p:cNvSpPr>
          <p:nvPr/>
        </p:nvSpPr>
        <p:spPr>
          <a:xfrm>
            <a:off x="9676238" y="5429717"/>
            <a:ext cx="548700" cy="3936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/>
          </a:p>
        </p:txBody>
      </p:sp>
      <p:sp>
        <p:nvSpPr>
          <p:cNvPr id="5" name="TextBox 8">
            <a:extLst>
              <a:ext uri="{FF2B5EF4-FFF2-40B4-BE49-F238E27FC236}">
                <a16:creationId xmlns:lc="http://schemas.openxmlformats.org/drawingml/2006/lockedCanvas" xmlns="" xmlns:a16="http://schemas.microsoft.com/office/drawing/2014/main" id="{5D129243-9982-46D2-8DEB-B938A116C64A}"/>
              </a:ext>
            </a:extLst>
          </p:cNvPr>
          <p:cNvSpPr txBox="1"/>
          <p:nvPr/>
        </p:nvSpPr>
        <p:spPr>
          <a:xfrm>
            <a:off x="997319" y="851851"/>
            <a:ext cx="46845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solidFill>
                  <a:srgbClr val="FFFF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শিক্ষক</a:t>
            </a:r>
            <a:r>
              <a:rPr lang="en-US" sz="4400" b="1" dirty="0">
                <a:solidFill>
                  <a:srgbClr val="FFFF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পরিচিতি</a:t>
            </a:r>
            <a:endParaRPr lang="en-US" sz="4400" b="1" dirty="0">
              <a:solidFill>
                <a:srgbClr val="FFFF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lc="http://schemas.openxmlformats.org/drawingml/2006/lockedCanvas" xmlns="" xmlns:a16="http://schemas.microsoft.com/office/drawing/2014/main" id="{C0C7B037-F165-49EC-843F-816A6B901928}"/>
              </a:ext>
            </a:extLst>
          </p:cNvPr>
          <p:cNvCxnSpPr>
            <a:cxnSpLocks/>
          </p:cNvCxnSpPr>
          <p:nvPr/>
        </p:nvCxnSpPr>
        <p:spPr>
          <a:xfrm>
            <a:off x="6110030" y="903784"/>
            <a:ext cx="0" cy="4756409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lc="http://schemas.openxmlformats.org/drawingml/2006/lockedCanvas" xmlns="" xmlns:a16="http://schemas.microsoft.com/office/drawing/2014/main" id="{B66DA21A-1822-4F11-959D-933CC063D161}"/>
              </a:ext>
            </a:extLst>
          </p:cNvPr>
          <p:cNvCxnSpPr>
            <a:cxnSpLocks/>
          </p:cNvCxnSpPr>
          <p:nvPr/>
        </p:nvCxnSpPr>
        <p:spPr>
          <a:xfrm>
            <a:off x="6220226" y="1212682"/>
            <a:ext cx="0" cy="41863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lc="http://schemas.openxmlformats.org/drawingml/2006/lockedCanvas" xmlns="" xmlns:a16="http://schemas.microsoft.com/office/drawing/2014/main" id="{4023E1F2-C29E-4F41-9996-DD4FE4DE39A4}"/>
              </a:ext>
            </a:extLst>
          </p:cNvPr>
          <p:cNvCxnSpPr>
            <a:cxnSpLocks/>
          </p:cNvCxnSpPr>
          <p:nvPr/>
        </p:nvCxnSpPr>
        <p:spPr>
          <a:xfrm>
            <a:off x="5992790" y="1212682"/>
            <a:ext cx="0" cy="42121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>
            <a:extLst>
              <a:ext uri="{FF2B5EF4-FFF2-40B4-BE49-F238E27FC236}">
                <a16:creationId xmlns:lc="http://schemas.openxmlformats.org/drawingml/2006/lockedCanvas" xmlns="" xmlns:a16="http://schemas.microsoft.com/office/drawing/2014/main" id="{347011CE-51B4-4B53-A794-4C5C26239AFE}"/>
              </a:ext>
            </a:extLst>
          </p:cNvPr>
          <p:cNvSpPr txBox="1"/>
          <p:nvPr/>
        </p:nvSpPr>
        <p:spPr>
          <a:xfrm>
            <a:off x="1327021" y="3681611"/>
            <a:ext cx="478300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 smtClean="0">
                <a:latin typeface="SolaimanLipi" panose="03000609000000000000" pitchFamily="65" charset="0"/>
                <a:cs typeface="SolaimanLipi" panose="03000609000000000000" pitchFamily="65" charset="0"/>
              </a:rPr>
              <a:t>মোঃ</a:t>
            </a:r>
            <a:r>
              <a:rPr lang="en-US" sz="3200" b="1" dirty="0" smtClean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 smtClean="0">
                <a:latin typeface="SolaimanLipi" panose="03000609000000000000" pitchFamily="65" charset="0"/>
                <a:cs typeface="SolaimanLipi" panose="03000609000000000000" pitchFamily="65" charset="0"/>
              </a:rPr>
              <a:t>ইকবাল</a:t>
            </a:r>
            <a:r>
              <a:rPr lang="en-US" sz="3200" b="1" dirty="0" smtClean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 smtClean="0">
                <a:latin typeface="SolaimanLipi" panose="03000609000000000000" pitchFamily="65" charset="0"/>
                <a:cs typeface="SolaimanLipi" panose="03000609000000000000" pitchFamily="65" charset="0"/>
              </a:rPr>
              <a:t>হোসাইন</a:t>
            </a:r>
            <a:r>
              <a:rPr lang="en-US" sz="3200" b="1" dirty="0" smtClean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 smtClean="0">
                <a:latin typeface="SolaimanLipi" panose="03000609000000000000" pitchFamily="65" charset="0"/>
                <a:cs typeface="SolaimanLipi" panose="03000609000000000000" pitchFamily="65" charset="0"/>
              </a:rPr>
              <a:t>রাজা</a:t>
            </a:r>
            <a:endParaRPr lang="en-US" sz="3200" b="1" dirty="0" smtClean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200" b="1" dirty="0" smtClean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আইসিটি</a:t>
            </a:r>
            <a:endParaRPr lang="en-US" sz="3200"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en-US" sz="3200" b="1" dirty="0" err="1" smtClean="0">
                <a:latin typeface="SolaimanLipi" panose="03000609000000000000" pitchFamily="65" charset="0"/>
                <a:cs typeface="SolaimanLipi" panose="03000609000000000000" pitchFamily="65" charset="0"/>
              </a:rPr>
              <a:t>মহাজনপুর</a:t>
            </a:r>
            <a:r>
              <a:rPr lang="en-US" sz="3200" b="1" dirty="0" smtClean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কলেজ</a:t>
            </a:r>
            <a:endParaRPr lang="en-US" sz="3200"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en-US" sz="3200" b="1" dirty="0" err="1" smtClean="0">
                <a:latin typeface="SolaimanLipi" panose="03000609000000000000" pitchFamily="65" charset="0"/>
                <a:cs typeface="SolaimanLipi" panose="03000609000000000000" pitchFamily="65" charset="0"/>
              </a:rPr>
              <a:t>মুজিবনগর,মেহেরপুর</a:t>
            </a:r>
            <a:r>
              <a:rPr lang="en-US" sz="3200" b="1" dirty="0" smtClean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  <a:endParaRPr lang="en-US" sz="3200"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en-US" sz="1800" b="1" dirty="0" err="1" smtClean="0">
                <a:solidFill>
                  <a:srgbClr val="00206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E-mail:raza.maa@gmail.cpom</a:t>
            </a:r>
            <a:endParaRPr lang="en-US" sz="1800" b="1" dirty="0">
              <a:solidFill>
                <a:srgbClr val="00206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" name="TextBox 13">
            <a:extLst>
              <a:ext uri="{FF2B5EF4-FFF2-40B4-BE49-F238E27FC236}">
                <a16:creationId xmlns:lc="http://schemas.openxmlformats.org/drawingml/2006/lockedCanvas" xmlns="" xmlns:a16="http://schemas.microsoft.com/office/drawing/2014/main" id="{501AF81C-787B-4B1F-A374-3D28DBE85198}"/>
              </a:ext>
            </a:extLst>
          </p:cNvPr>
          <p:cNvSpPr txBox="1"/>
          <p:nvPr/>
        </p:nvSpPr>
        <p:spPr>
          <a:xfrm>
            <a:off x="6432947" y="940690"/>
            <a:ext cx="365759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solidFill>
                  <a:srgbClr val="FFFF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পাঠ</a:t>
            </a:r>
            <a:r>
              <a:rPr lang="en-US" sz="4400" b="1" dirty="0">
                <a:solidFill>
                  <a:srgbClr val="FFFF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পরিচিতি</a:t>
            </a:r>
            <a:endParaRPr lang="en-US" sz="4400" b="1" dirty="0">
              <a:solidFill>
                <a:srgbClr val="FFFF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endParaRPr lang="en-US" dirty="0"/>
          </a:p>
        </p:txBody>
      </p:sp>
      <p:sp>
        <p:nvSpPr>
          <p:cNvPr id="11" name="TextBox 14">
            <a:extLst>
              <a:ext uri="{FF2B5EF4-FFF2-40B4-BE49-F238E27FC236}">
                <a16:creationId xmlns:lc="http://schemas.openxmlformats.org/drawingml/2006/lockedCanvas" xmlns="" xmlns:a16="http://schemas.microsoft.com/office/drawing/2014/main" id="{C65EC0E2-0085-4F62-86F5-B81B74CE4C4D}"/>
              </a:ext>
            </a:extLst>
          </p:cNvPr>
          <p:cNvSpPr txBox="1"/>
          <p:nvPr/>
        </p:nvSpPr>
        <p:spPr>
          <a:xfrm>
            <a:off x="6374342" y="2450505"/>
            <a:ext cx="406161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বিষয় –</a:t>
            </a:r>
            <a:r>
              <a:rPr lang="en-US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bn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তথ্য ও যোগাযোগ প্রযুক্তি</a:t>
            </a:r>
          </a:p>
          <a:p>
            <a:pPr algn="ctr"/>
            <a:r>
              <a:rPr lang="bn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শ্রেণী – </a:t>
            </a:r>
            <a:r>
              <a:rPr lang="en-US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দ</a:t>
            </a:r>
            <a:r>
              <a:rPr lang="as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as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দ</a:t>
            </a:r>
            <a:r>
              <a:rPr lang="as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শ</a:t>
            </a:r>
            <a:endParaRPr lang="bn-IN" sz="3600"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bn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অধ্যায় – </a:t>
            </a:r>
            <a:r>
              <a:rPr lang="en-US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প</a:t>
            </a:r>
            <a:r>
              <a:rPr lang="as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ঞ</a:t>
            </a:r>
            <a:r>
              <a:rPr lang="en-US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as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চ</a:t>
            </a:r>
            <a:r>
              <a:rPr lang="en-US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ম           </a:t>
            </a:r>
            <a:r>
              <a:rPr lang="bn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সময় – </a:t>
            </a:r>
            <a:r>
              <a:rPr lang="en-US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৫</a:t>
            </a:r>
            <a:r>
              <a:rPr lang="bn-IN" sz="36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০ মিনিট</a:t>
            </a:r>
          </a:p>
          <a:p>
            <a:pPr>
              <a:buNone/>
            </a:pP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  </a:t>
            </a:r>
          </a:p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463" y="1621292"/>
            <a:ext cx="2027645" cy="206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07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xmlns="" id="{746EEBA6-A840-7A31-B216-B043154E52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7031431"/>
                  </p:ext>
                </p:extLst>
              </p:nvPr>
            </p:nvGraphicFramePr>
            <p:xfrm>
              <a:off x="214859" y="1229193"/>
              <a:ext cx="11642362" cy="263105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21181">
                      <a:extLst>
                        <a:ext uri="{9D8B030D-6E8A-4147-A177-3AD203B41FA5}">
                          <a16:colId xmlns:a16="http://schemas.microsoft.com/office/drawing/2014/main" xmlns="" val="734049408"/>
                        </a:ext>
                      </a:extLst>
                    </a:gridCol>
                    <a:gridCol w="5821181">
                      <a:extLst>
                        <a:ext uri="{9D8B030D-6E8A-4147-A177-3AD203B41FA5}">
                          <a16:colId xmlns:a16="http://schemas.microsoft.com/office/drawing/2014/main" xmlns="" val="824361717"/>
                        </a:ext>
                      </a:extLst>
                    </a:gridCol>
                  </a:tblGrid>
                  <a:tr h="281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গাণিতিক</a:t>
                          </a:r>
                          <a:r>
                            <a:rPr lang="en-US" sz="2200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এক্সপ্রেশন</a:t>
                          </a:r>
                          <a:endParaRPr lang="en-US" sz="2200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সি</a:t>
                          </a:r>
                          <a:r>
                            <a:rPr lang="en-US" sz="2200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সমতুল্য</a:t>
                          </a:r>
                          <a:r>
                            <a:rPr lang="en-US" sz="2200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এক্সপ্রেশন</a:t>
                          </a:r>
                          <a:endParaRPr lang="en-US" sz="2200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1219374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X= </a:t>
                          </a:r>
                          <a:r>
                            <a:rPr lang="en-US" sz="2200" dirty="0" err="1"/>
                            <a:t>a</a:t>
                          </a:r>
                          <a:r>
                            <a:rPr lang="en-US" sz="2400" baseline="30000" dirty="0" err="1"/>
                            <a:t>2</a:t>
                          </a:r>
                          <a:r>
                            <a:rPr lang="en-US" sz="2200" dirty="0" err="1"/>
                            <a:t>-2ab+b</a:t>
                          </a:r>
                          <a:r>
                            <a:rPr lang="en-US" sz="2400" baseline="30000" dirty="0" err="1"/>
                            <a:t>2</a:t>
                          </a:r>
                          <a:endParaRPr lang="en-US" sz="2200" baseline="30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X= a*a-2*a*</a:t>
                          </a:r>
                          <a:r>
                            <a:rPr lang="en-US" sz="2200" dirty="0" err="1"/>
                            <a:t>b+b</a:t>
                          </a:r>
                          <a:r>
                            <a:rPr lang="en-US" sz="2200" dirty="0"/>
                            <a:t>*b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8431513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Y= </a:t>
                          </a:r>
                          <a:r>
                            <a:rPr lang="en-US" sz="2200" dirty="0" err="1"/>
                            <a:t>AB</a:t>
                          </a:r>
                          <a:r>
                            <a:rPr lang="en-US" sz="2400" baseline="30000" dirty="0" err="1"/>
                            <a:t>2</a:t>
                          </a:r>
                          <a:r>
                            <a:rPr lang="en-US" sz="2200" dirty="0" err="1"/>
                            <a:t>+C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Y= A*B*</a:t>
                          </a:r>
                          <a:r>
                            <a:rPr lang="en-US" sz="2200" dirty="0" err="1"/>
                            <a:t>B+C</a:t>
                          </a:r>
                          <a:endParaRPr 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5248187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X=Y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X==Y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5789485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D= x</a:t>
                          </a:r>
                          <a14:m>
                            <m:oMath xmlns:m="http://schemas.openxmlformats.org/officeDocument/2006/math">
                              <m:r>
                                <a:rPr lang="en-US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÷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oMath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D=x/y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41881462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D=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𝑎𝑐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)/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rad>
                            </m:oMath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D=sqrt(b*b-4*a*c)/2*a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5715708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746EEBA6-A840-7A31-B216-B043154E52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7031431"/>
                  </p:ext>
                </p:extLst>
              </p:nvPr>
            </p:nvGraphicFramePr>
            <p:xfrm>
              <a:off x="214859" y="1229193"/>
              <a:ext cx="11642362" cy="263105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821181">
                      <a:extLst>
                        <a:ext uri="{9D8B030D-6E8A-4147-A177-3AD203B41FA5}">
                          <a16:colId xmlns:a16="http://schemas.microsoft.com/office/drawing/2014/main" val="734049408"/>
                        </a:ext>
                      </a:extLst>
                    </a:gridCol>
                    <a:gridCol w="5821181">
                      <a:extLst>
                        <a:ext uri="{9D8B030D-6E8A-4147-A177-3AD203B41FA5}">
                          <a16:colId xmlns:a16="http://schemas.microsoft.com/office/drawing/2014/main" val="824361717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গাণিতিক</a:t>
                          </a:r>
                          <a:r>
                            <a:rPr lang="en-US" sz="2200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এক্সপ্রেশন</a:t>
                          </a:r>
                          <a:endParaRPr lang="en-US" sz="2200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সি</a:t>
                          </a:r>
                          <a:r>
                            <a:rPr lang="en-US" sz="2200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সমতুল্য</a:t>
                          </a:r>
                          <a:r>
                            <a:rPr lang="en-US" sz="2200" dirty="0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 </a:t>
                          </a:r>
                          <a:r>
                            <a:rPr lang="en-US" sz="2200" dirty="0" err="1"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a:t>এক্সপ্রেশন</a:t>
                          </a:r>
                          <a:endParaRPr lang="en-US" sz="2200" dirty="0">
                            <a:latin typeface="NikoshBAN" panose="02000000000000000000" pitchFamily="2" charset="0"/>
                            <a:cs typeface="NikoshBAN" panose="02000000000000000000" pitchFamily="2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1937476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X= </a:t>
                          </a:r>
                          <a:r>
                            <a:rPr lang="en-US" sz="2200" dirty="0" err="1"/>
                            <a:t>a</a:t>
                          </a:r>
                          <a:r>
                            <a:rPr lang="en-US" sz="2400" baseline="30000" dirty="0" err="1"/>
                            <a:t>2</a:t>
                          </a:r>
                          <a:r>
                            <a:rPr lang="en-US" sz="2200" dirty="0" err="1"/>
                            <a:t>-2ab+b</a:t>
                          </a:r>
                          <a:r>
                            <a:rPr lang="en-US" sz="2400" baseline="30000" dirty="0" err="1"/>
                            <a:t>2</a:t>
                          </a:r>
                          <a:endParaRPr lang="en-US" sz="2200" baseline="30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X= a*a-2*a*</a:t>
                          </a:r>
                          <a:r>
                            <a:rPr lang="en-US" sz="2200" dirty="0" err="1"/>
                            <a:t>b+b</a:t>
                          </a:r>
                          <a:r>
                            <a:rPr lang="en-US" sz="2200" dirty="0"/>
                            <a:t>*b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3151380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Y= </a:t>
                          </a:r>
                          <a:r>
                            <a:rPr lang="en-US" sz="2200" dirty="0" err="1"/>
                            <a:t>AB</a:t>
                          </a:r>
                          <a:r>
                            <a:rPr lang="en-US" sz="2400" baseline="30000" dirty="0" err="1"/>
                            <a:t>2</a:t>
                          </a:r>
                          <a:r>
                            <a:rPr lang="en-US" sz="2200" dirty="0" err="1"/>
                            <a:t>+C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Y= A*B*</a:t>
                          </a:r>
                          <a:r>
                            <a:rPr lang="en-US" sz="2200" dirty="0" err="1"/>
                            <a:t>B+C</a:t>
                          </a:r>
                          <a:endParaRPr 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24818782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X=Y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X==Y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7894852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" t="-410000" r="-100314" b="-14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D=x/y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88146268"/>
                      </a:ext>
                    </a:extLst>
                  </a:tr>
                  <a:tr h="49745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5" t="-435366" r="-100314" b="-231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/>
                            <a:t>D=sqrt(b*b-4*a*c)/2*a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7157083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87CADC-884F-1923-56B6-294DFC7FF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21" y="239843"/>
            <a:ext cx="11857220" cy="643078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অ্যারে</a:t>
            </a:r>
            <a:r>
              <a:rPr lang="en-US" sz="2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ডেটার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সমাবেশকে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অ্যারে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অপারেটর</a:t>
            </a:r>
            <a:r>
              <a:rPr lang="en-US" sz="2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ভাষায়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গাণিতিক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যুক্তিক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নিয়ন্ত্রণ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কতগুলো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- +, -, *, /, %)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এদেরকে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অপারেটর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X= 4/2+8*4-(5+2)%3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সরল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200" dirty="0">
                <a:latin typeface="+mj-lt"/>
                <a:cs typeface="NikoshBAN" panose="02000000000000000000" pitchFamily="2" charset="0"/>
              </a:rPr>
              <a:t>				Operator </a:t>
            </a:r>
            <a:r>
              <a:rPr lang="en-US" sz="2200" dirty="0" err="1">
                <a:latin typeface="+mj-lt"/>
                <a:cs typeface="NikoshBAN" panose="02000000000000000000" pitchFamily="2" charset="0"/>
              </a:rPr>
              <a:t>Piorety</a:t>
            </a:r>
            <a:endParaRPr lang="en-US" sz="2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200" dirty="0">
                <a:latin typeface="+mj-lt"/>
                <a:cs typeface="NikoshBAN" panose="02000000000000000000" pitchFamily="2" charset="0"/>
              </a:rPr>
              <a:t>= 4/2+8*4-7%3					   ()- 1</a:t>
            </a:r>
            <a:r>
              <a:rPr lang="en-US" baseline="30000" dirty="0">
                <a:latin typeface="+mj-lt"/>
                <a:cs typeface="NikoshBAN" panose="02000000000000000000" pitchFamily="2" charset="0"/>
              </a:rPr>
              <a:t>st</a:t>
            </a:r>
            <a:endParaRPr lang="en-US" sz="2200" baseline="30000" dirty="0">
              <a:latin typeface="+mj-lt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= 2+8*4-7%3						   /*%- 2</a:t>
            </a:r>
            <a:r>
              <a:rPr lang="en-US" sz="2400" baseline="30000" dirty="0">
                <a:latin typeface="+mj-lt"/>
                <a:cs typeface="NikoshBAN" panose="02000000000000000000" pitchFamily="2" charset="0"/>
              </a:rPr>
              <a:t>nd</a:t>
            </a:r>
            <a:endParaRPr lang="en-US" sz="2200" baseline="30000" dirty="0">
              <a:latin typeface="+mj-lt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= 2+32-7%3						   +- - 3</a:t>
            </a:r>
            <a:r>
              <a:rPr lang="en-US" baseline="30000" dirty="0">
                <a:latin typeface="+mj-lt"/>
                <a:cs typeface="NikoshBAN" panose="02000000000000000000" pitchFamily="2" charset="0"/>
              </a:rPr>
              <a:t>rd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= 34-1							   = 4</a:t>
            </a:r>
            <a:r>
              <a:rPr lang="en-US" baseline="30000" dirty="0">
                <a:latin typeface="+mj-lt"/>
                <a:cs typeface="NikoshBAN" panose="02000000000000000000" pitchFamily="2" charset="0"/>
              </a:rPr>
              <a:t>th</a:t>
            </a:r>
            <a:endParaRPr lang="en-US" sz="2200" baseline="30000" dirty="0">
              <a:latin typeface="+mj-lt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latin typeface="+mj-lt"/>
                <a:cs typeface="NikoshBAN" panose="02000000000000000000" pitchFamily="2" charset="0"/>
              </a:rPr>
              <a:t>  = 33 (Ans.)</a:t>
            </a: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+mj-lt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6EE9EEBF-5B86-4CD6-5F00-C4A8A8CA6F56}"/>
              </a:ext>
            </a:extLst>
          </p:cNvPr>
          <p:cNvCxnSpPr/>
          <p:nvPr/>
        </p:nvCxnSpPr>
        <p:spPr>
          <a:xfrm>
            <a:off x="5651292" y="3987384"/>
            <a:ext cx="0" cy="2503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477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E93918-7349-74A5-8449-5AA7EB401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888" y="208651"/>
            <a:ext cx="11677337" cy="635582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1. C Program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#include&lt;</a:t>
            </a:r>
            <a:r>
              <a:rPr lang="en-US" sz="2200" dirty="0" err="1"/>
              <a:t>stdio.h</a:t>
            </a:r>
            <a:r>
              <a:rPr lang="en-US" sz="2200" dirty="0"/>
              <a:t>&gt;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int main()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{int </a:t>
            </a:r>
            <a:r>
              <a:rPr lang="en-US" sz="2200" dirty="0" err="1"/>
              <a:t>a,b,sum</a:t>
            </a:r>
            <a:r>
              <a:rPr lang="en-US" sz="2200" dirty="0"/>
              <a:t>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 err="1"/>
              <a:t>scanf</a:t>
            </a:r>
            <a:r>
              <a:rPr lang="en-US" sz="2200" dirty="0"/>
              <a:t>(%</a:t>
            </a:r>
            <a:r>
              <a:rPr lang="en-US" sz="2200" dirty="0" err="1"/>
              <a:t>d%d</a:t>
            </a:r>
            <a:r>
              <a:rPr lang="en-US" sz="2200" dirty="0"/>
              <a:t>”,&amp;</a:t>
            </a:r>
            <a:r>
              <a:rPr lang="en-US" sz="2200" dirty="0" err="1"/>
              <a:t>a,&amp;b</a:t>
            </a:r>
            <a:r>
              <a:rPr lang="en-US" sz="2200" dirty="0"/>
              <a:t>);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sum=</a:t>
            </a:r>
            <a:r>
              <a:rPr lang="en-US" sz="2200" dirty="0" err="1"/>
              <a:t>a+b</a:t>
            </a:r>
            <a:r>
              <a:rPr lang="en-US" sz="2200" dirty="0"/>
              <a:t>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 err="1"/>
              <a:t>printf</a:t>
            </a:r>
            <a:r>
              <a:rPr lang="en-US" sz="2200" dirty="0"/>
              <a:t>(“Summation=%</a:t>
            </a:r>
            <a:r>
              <a:rPr lang="en-US" sz="2200" dirty="0" err="1"/>
              <a:t>d”,sum</a:t>
            </a:r>
            <a:r>
              <a:rPr lang="en-US" sz="2200" dirty="0"/>
              <a:t>);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 err="1"/>
              <a:t>i</a:t>
            </a:r>
            <a:r>
              <a:rPr lang="en-US" sz="2200" dirty="0"/>
              <a:t>. #include&lt;</a:t>
            </a:r>
            <a:r>
              <a:rPr lang="en-US" sz="2200" dirty="0" err="1"/>
              <a:t>stdio.h</a:t>
            </a:r>
            <a:r>
              <a:rPr lang="en-US" sz="2200" dirty="0"/>
              <a:t>&gt;: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/>
              <a:t>C program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১ম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200" dirty="0" err="1"/>
              <a:t>stdio.h</a:t>
            </a:r>
            <a:r>
              <a:rPr lang="en-US" sz="2200" dirty="0"/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পূর্ণরূপ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200" dirty="0"/>
              <a:t> Standard Input Output header.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/>
              <a:t>scanf</a:t>
            </a:r>
            <a:r>
              <a:rPr lang="en-US" sz="2200" dirty="0"/>
              <a:t>(), </a:t>
            </a:r>
            <a:r>
              <a:rPr lang="en-US" sz="2200" dirty="0" err="1"/>
              <a:t>printf</a:t>
            </a:r>
            <a:r>
              <a:rPr lang="en-US" sz="2200" dirty="0"/>
              <a:t>()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লাইব্রেরী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ফাংশন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বিদ্যমান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2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ii. int main():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প্রোগ্রামের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২য়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প্রোগ্রামের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মেইন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ফাংশন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2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iii. int </a:t>
            </a:r>
            <a:r>
              <a:rPr lang="en-US" sz="2200" dirty="0" err="1"/>
              <a:t>a,b,sum</a:t>
            </a:r>
            <a:r>
              <a:rPr lang="en-US" sz="2200" dirty="0"/>
              <a:t>;: </a:t>
            </a:r>
            <a:r>
              <a:rPr lang="en-US" sz="2200" dirty="0">
                <a:cs typeface="NikoshBAN" panose="02000000000000000000" pitchFamily="2" charset="0"/>
              </a:rPr>
              <a:t>int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data type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/>
              <a:t>a,b,sum</a:t>
            </a:r>
            <a:r>
              <a:rPr lang="en-US" sz="2200" dirty="0"/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variable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statement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সেমিকোলন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iv. </a:t>
            </a:r>
            <a:r>
              <a:rPr lang="en-US" sz="2200" dirty="0" err="1"/>
              <a:t>scanf</a:t>
            </a:r>
            <a:r>
              <a:rPr lang="en-US" sz="2200" dirty="0"/>
              <a:t>(%</a:t>
            </a:r>
            <a:r>
              <a:rPr lang="en-US" sz="2200" dirty="0" err="1"/>
              <a:t>d%d</a:t>
            </a:r>
            <a:r>
              <a:rPr lang="en-US" sz="2200" dirty="0"/>
              <a:t>”,&amp;</a:t>
            </a:r>
            <a:r>
              <a:rPr lang="en-US" sz="2200" dirty="0" err="1"/>
              <a:t>a,&amp;b</a:t>
            </a:r>
            <a:r>
              <a:rPr lang="en-US" sz="2200" dirty="0"/>
              <a:t>): </a:t>
            </a:r>
            <a:r>
              <a:rPr lang="en-US" sz="2200" dirty="0" err="1">
                <a:cs typeface="NikoshBAN" panose="02000000000000000000" pitchFamily="2" charset="0"/>
              </a:rPr>
              <a:t>scanf</a:t>
            </a:r>
            <a:r>
              <a:rPr lang="en-US" sz="2200" dirty="0"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Input statement. &amp;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Address Operator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%d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Format Specifier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Integer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type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ডেটা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200" dirty="0" err="1">
                <a:cs typeface="NikoshBAN" panose="02000000000000000000" pitchFamily="2" charset="0"/>
              </a:rPr>
              <a:t>scanf</a:t>
            </a:r>
            <a:r>
              <a:rPr lang="en-US" sz="2200" dirty="0">
                <a:cs typeface="NikoshBAN" panose="02000000000000000000" pitchFamily="2" charset="0"/>
              </a:rPr>
              <a:t> keyword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Integer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>
                <a:cs typeface="NikoshBAN" panose="02000000000000000000" pitchFamily="2" charset="0"/>
              </a:rPr>
              <a:t>type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ডেটা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/>
              <a:t>a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200" dirty="0"/>
              <a:t> b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রাখবে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200" dirty="0">
              <a:latin typeface="+mj-lt"/>
              <a:cs typeface="NikoshBAN" panose="02000000000000000000" pitchFamily="2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/>
              <a:t>v. </a:t>
            </a:r>
            <a:r>
              <a:rPr lang="en-US" sz="2200" dirty="0" err="1"/>
              <a:t>printf</a:t>
            </a:r>
            <a:r>
              <a:rPr lang="en-US" sz="2200" dirty="0"/>
              <a:t>():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আউটপুট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/>
              <a:t>printf</a:t>
            </a:r>
            <a:r>
              <a:rPr lang="en-US" sz="2200" dirty="0"/>
              <a:t> statement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লাইব্রেরী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ফাংশন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/>
              <a:t>stdio.h</a:t>
            </a:r>
            <a:r>
              <a:rPr lang="en-US" sz="2200" dirty="0"/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নামক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হেডার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200" dirty="0"/>
              <a:t>file </a:t>
            </a:r>
            <a:r>
              <a:rPr lang="en-US" sz="2200" dirty="0" err="1"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2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57708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5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1702">
            <a:off x="2452245" y="4040909"/>
            <a:ext cx="7315200" cy="1828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445" y="992909"/>
            <a:ext cx="3886200" cy="31062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645" y="3705600"/>
            <a:ext cx="628650" cy="6286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596" y="3762659"/>
            <a:ext cx="628650" cy="6286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736" y="3822009"/>
            <a:ext cx="628650" cy="628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520" y="3784807"/>
            <a:ext cx="62865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66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0">
        <p15:prstTrans prst="origami"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6206</TotalTime>
  <Words>299</Words>
  <Application>Microsoft Office PowerPoint</Application>
  <PresentationFormat>Widescreen</PresentationFormat>
  <Paragraphs>52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NikoshBAN</vt:lpstr>
      <vt:lpstr>SolaimanLipi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ibrahim mollah</dc:creator>
  <cp:lastModifiedBy>Raza Msc</cp:lastModifiedBy>
  <cp:revision>182</cp:revision>
  <dcterms:created xsi:type="dcterms:W3CDTF">2025-10-11T16:18:15Z</dcterms:created>
  <dcterms:modified xsi:type="dcterms:W3CDTF">2026-07-13T01:22:56Z</dcterms:modified>
</cp:coreProperties>
</file>