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7"/>
  </p:notesMasterIdLst>
  <p:sldIdLst>
    <p:sldId id="278" r:id="rId2"/>
    <p:sldId id="272" r:id="rId3"/>
    <p:sldId id="257" r:id="rId4"/>
    <p:sldId id="277" r:id="rId5"/>
    <p:sldId id="260" r:id="rId6"/>
    <p:sldId id="259" r:id="rId7"/>
    <p:sldId id="274" r:id="rId8"/>
    <p:sldId id="262" r:id="rId9"/>
    <p:sldId id="264" r:id="rId10"/>
    <p:sldId id="270" r:id="rId11"/>
    <p:sldId id="265" r:id="rId12"/>
    <p:sldId id="279" r:id="rId13"/>
    <p:sldId id="266" r:id="rId14"/>
    <p:sldId id="276" r:id="rId15"/>
    <p:sldId id="28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7" d="100"/>
          <a:sy n="67" d="100"/>
        </p:scale>
        <p:origin x="96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6885C-C31D-453A-A3F6-832525777ADB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607B7-1D8E-4711-A9B9-C65D713E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80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607B7-1D8E-4711-A9B9-C65D713E69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9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4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4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51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518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28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070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058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617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9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5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55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4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50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04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6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475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2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9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91400" y="4107240"/>
            <a:ext cx="3455158" cy="21390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endParaRPr lang="bn-BD" dirty="0"/>
          </a:p>
          <a:p>
            <a:r>
              <a:rPr lang="bn-BD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স্বাগতম</a:t>
            </a:r>
            <a:r>
              <a:rPr lang="bn-BD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42" y="880943"/>
            <a:ext cx="5867400" cy="4016991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347091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35_pollin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532" y="1229665"/>
            <a:ext cx="2648390" cy="2444434"/>
          </a:xfrm>
          <a:prstGeom prst="rect">
            <a:avLst/>
          </a:prstGeom>
        </p:spPr>
      </p:pic>
      <p:pic>
        <p:nvPicPr>
          <p:cNvPr id="7" name="Picture 6" descr="polllnatio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163" y="1234428"/>
            <a:ext cx="1828800" cy="2444435"/>
          </a:xfrm>
          <a:prstGeom prst="rect">
            <a:avLst/>
          </a:prstGeom>
        </p:spPr>
      </p:pic>
      <p:pic>
        <p:nvPicPr>
          <p:cNvPr id="8" name="Picture 7" descr="honey-be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564" y="1234428"/>
            <a:ext cx="2641599" cy="2473010"/>
          </a:xfrm>
          <a:prstGeom prst="rect">
            <a:avLst/>
          </a:prstGeom>
        </p:spPr>
      </p:pic>
      <p:pic>
        <p:nvPicPr>
          <p:cNvPr id="9" name="Picture 8" descr="wind kas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9545" y="3966351"/>
            <a:ext cx="3380213" cy="2247590"/>
          </a:xfrm>
          <a:prstGeom prst="rect">
            <a:avLst/>
          </a:prstGeom>
        </p:spPr>
      </p:pic>
      <p:pic>
        <p:nvPicPr>
          <p:cNvPr id="10" name="Picture 9" descr="wind chobi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5035" y="3864500"/>
            <a:ext cx="3312255" cy="23494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43493" y="462291"/>
            <a:ext cx="711446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36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পরাগায়নের মাধ্যম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55EA3300-B1BD-4773-9E27-979B9F806D38}"/>
              </a:ext>
            </a:extLst>
          </p:cNvPr>
          <p:cNvSpPr/>
          <p:nvPr/>
        </p:nvSpPr>
        <p:spPr>
          <a:xfrm>
            <a:off x="703306" y="1316303"/>
            <a:ext cx="3728584" cy="48463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8C6CC6-9E8A-42F0-B342-3139A06AB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664" y="1263589"/>
            <a:ext cx="3563894" cy="74987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EB5B079E-C2FF-40E8-8C6C-B6D733DF616E}"/>
              </a:ext>
            </a:extLst>
          </p:cNvPr>
          <p:cNvSpPr/>
          <p:nvPr/>
        </p:nvSpPr>
        <p:spPr>
          <a:xfrm>
            <a:off x="724711" y="4572001"/>
            <a:ext cx="3497848" cy="52322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8AAC71-0D48-46AA-A136-DAE5A0EB2A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739" y="4555535"/>
            <a:ext cx="3164098" cy="749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llination_Sunbird_and_aloe_flowers_DP1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604" y="684276"/>
            <a:ext cx="4231996" cy="2590800"/>
          </a:xfrm>
          <a:prstGeom prst="rect">
            <a:avLst/>
          </a:prstGeom>
        </p:spPr>
      </p:pic>
      <p:pic>
        <p:nvPicPr>
          <p:cNvPr id="8" name="Picture 7" descr="pollinatio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801" y="703326"/>
            <a:ext cx="3454400" cy="2571750"/>
          </a:xfrm>
          <a:prstGeom prst="rect">
            <a:avLst/>
          </a:prstGeom>
        </p:spPr>
      </p:pic>
      <p:pic>
        <p:nvPicPr>
          <p:cNvPr id="9" name="Picture 8" descr="weter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604" y="3284030"/>
            <a:ext cx="4231996" cy="2933700"/>
          </a:xfrm>
          <a:prstGeom prst="rect">
            <a:avLst/>
          </a:prstGeom>
        </p:spPr>
      </p:pic>
      <p:pic>
        <p:nvPicPr>
          <p:cNvPr id="10" name="Picture 9" descr="water.png"/>
          <p:cNvPicPr>
            <a:picLocks noChangeAspect="1"/>
          </p:cNvPicPr>
          <p:nvPr/>
        </p:nvPicPr>
        <p:blipFill>
          <a:blip r:embed="rId5"/>
          <a:srcRect t="5746" r="22377"/>
          <a:stretch>
            <a:fillRect/>
          </a:stretch>
        </p:blipFill>
        <p:spPr>
          <a:xfrm>
            <a:off x="7975600" y="3284030"/>
            <a:ext cx="3454400" cy="30083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5800" y="1143000"/>
            <a:ext cx="261316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৩.প্রাণি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পরাগায়ন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4495800"/>
            <a:ext cx="271200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৪.পানি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পরাগায়ন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371600"/>
            <a:ext cx="7848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6600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পরাগায়নের সংগা  </a:t>
            </a:r>
            <a:endParaRPr lang="bn-BD" sz="11500" dirty="0">
              <a:solidFill>
                <a:srgbClr val="00B05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6000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পরাগায়নের প্রকারভেদ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6000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পরাগায়নের পার্থক্য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6000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পরাগায়নের বিভিন্ন মাধ্যম</a:t>
            </a:r>
            <a:r>
              <a:rPr lang="bn-BD" sz="4800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9847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10744200" cy="281940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পরাগায়ন কাকে বলে?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স্বপরাগায়ন ও পরপরাগায়নের একটি করে পার্থক্য বল ?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অভিযোজনের মাধ্যম গুলো কি কি?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723142"/>
            <a:ext cx="4495800" cy="1020762"/>
          </a:xfr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Documents and Settings\user\My Documents\My Pictures\55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743904"/>
            <a:ext cx="7315200" cy="30566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4668910"/>
            <a:ext cx="990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B0F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ফুল দুটির মধ্যে পরাগায়ন ব্যাখ্যা কর </a:t>
            </a:r>
            <a:endParaRPr lang="en-US" sz="6000" dirty="0">
              <a:solidFill>
                <a:srgbClr val="00B0F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84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1" y="1339422"/>
            <a:ext cx="5943600" cy="160043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endParaRPr lang="bn-BD" dirty="0">
              <a:solidFill>
                <a:srgbClr val="7030A0"/>
              </a:solidFill>
            </a:endParaRPr>
          </a:p>
          <a:p>
            <a:r>
              <a:rPr lang="bn-BD" sz="8000" dirty="0">
                <a:solidFill>
                  <a:srgbClr val="7030A0"/>
                </a:solidFill>
              </a:rPr>
              <a:t> </a:t>
            </a:r>
            <a:r>
              <a:rPr lang="bn-BD" sz="80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সকলকে</a:t>
            </a:r>
            <a:r>
              <a:rPr lang="en-US" sz="80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80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ধন্যবাদ </a:t>
            </a:r>
            <a:endParaRPr lang="en-US" dirty="0">
              <a:solidFill>
                <a:srgbClr val="7030A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79138"/>
            <a:ext cx="4495800" cy="40169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18948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52600" y="1447800"/>
            <a:ext cx="9067800" cy="4267200"/>
          </a:xfrm>
        </p:spPr>
        <p:txBody>
          <a:bodyPr>
            <a:noAutofit/>
          </a:bodyPr>
          <a:lstStyle/>
          <a:p>
            <a:r>
              <a:rPr lang="bn-BD" sz="44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মোঃ </a:t>
            </a:r>
            <a:r>
              <a:rPr lang="en-US" sz="4400" dirty="0" err="1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আমিনুল</a:t>
            </a:r>
            <a:r>
              <a:rPr lang="en-US" sz="44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ইসলাম</a:t>
            </a:r>
            <a:r>
              <a:rPr lang="en-US" sz="44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(</a:t>
            </a:r>
            <a:r>
              <a:rPr lang="bn-BD" sz="44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বি, এসসি,বি,এড ) </a:t>
            </a:r>
          </a:p>
          <a:p>
            <a:r>
              <a:rPr lang="en-US" sz="4400" dirty="0" err="1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সিনিয়র</a:t>
            </a:r>
            <a:r>
              <a:rPr lang="bn-BD" sz="44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শিক্ষক </a:t>
            </a:r>
          </a:p>
          <a:p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আহমাদিয়া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bn-BD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০১৯১১২৭২৪৩৭</a:t>
            </a:r>
            <a:endParaRPr lang="bn-BD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amin001974@gmail</a:t>
            </a:r>
            <a:r>
              <a:rPr lang="bn-BD" sz="2800" dirty="0">
                <a:solidFill>
                  <a:srgbClr val="0070C0"/>
                </a:solidFill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.com.</a:t>
            </a:r>
            <a:endParaRPr lang="bn-BD" sz="2800" dirty="0">
              <a:solidFill>
                <a:srgbClr val="0070C0"/>
              </a:solidFill>
              <a:latin typeface="Times New Roman" panose="02020603050405020304" pitchFamily="18" charset="0"/>
              <a:cs typeface="NikoshBAN" pitchFamily="2" charset="0"/>
            </a:endParaRPr>
          </a:p>
          <a:p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57400" y="1828800"/>
            <a:ext cx="9060873" cy="3352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44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শ্রেণি – ৮ম </a:t>
            </a:r>
            <a:endParaRPr lang="en-US" sz="4400" dirty="0">
              <a:solidFill>
                <a:srgbClr val="0070C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l"/>
            <a:r>
              <a:rPr lang="en-US" sz="44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  </a:t>
            </a:r>
            <a:r>
              <a:rPr lang="bn-BD" sz="44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অধ্যায় -৪এর- (পাঠ-৫</a:t>
            </a:r>
            <a:r>
              <a:rPr lang="en-US" sz="44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44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</a:t>
            </a:r>
            <a:r>
              <a:rPr lang="en-US" sz="44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44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৬) </a:t>
            </a:r>
          </a:p>
          <a:p>
            <a:pPr algn="l"/>
            <a:r>
              <a:rPr lang="en-US" sz="44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  </a:t>
            </a:r>
            <a:r>
              <a:rPr lang="bn-BD" sz="44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বিষয়ঃসাধারণ বিজ্ঞান</a:t>
            </a:r>
            <a:endParaRPr lang="en-US" sz="4400" dirty="0">
              <a:solidFill>
                <a:srgbClr val="0070C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l"/>
            <a:r>
              <a:rPr lang="en-US" sz="44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  </a:t>
            </a:r>
            <a:r>
              <a:rPr lang="bn-BD" sz="4400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সময়ঃ ৫০ মিনিট</a:t>
            </a:r>
          </a:p>
          <a:p>
            <a:pPr algn="l"/>
            <a:endParaRPr lang="bn-BD" sz="10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9600"/>
            <a:ext cx="4495800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32" y="3724275"/>
            <a:ext cx="4495800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" y="609600"/>
            <a:ext cx="4192954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68" y="3714750"/>
            <a:ext cx="4192954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3865" y="2819400"/>
            <a:ext cx="3126177" cy="92333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BD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পূর্বজ্ঞান যাচাই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0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33600" y="533400"/>
            <a:ext cx="7772400" cy="4191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indent="0">
              <a:buNone/>
            </a:pPr>
            <a:r>
              <a:rPr lang="bn-BD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138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পরাগায়ন</a:t>
            </a:r>
            <a:endParaRPr lang="en-US" sz="13800" b="1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10134600" cy="4114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</a:p>
          <a:p>
            <a:pPr marL="0" indent="0">
              <a:buNone/>
            </a:pP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63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শেষে শিক্ষাথীরা</a:t>
            </a:r>
            <a:endParaRPr lang="bn-BD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১.পরাগায়ন কী  তা বলতে পারবে।</a:t>
            </a:r>
          </a:p>
          <a:p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4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পরাগায়নের প্রকারভেদ করতে পারবে।</a:t>
            </a:r>
          </a:p>
          <a:p>
            <a:r>
              <a:rPr lang="bn-BD" sz="4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৩. পরাগায়নের গুরুত্ব বলতে পারবে।</a:t>
            </a:r>
          </a:p>
          <a:p>
            <a:r>
              <a:rPr lang="bn-BD" sz="4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৪. পরাগায়নের মাধ্যম গুলো কী কী তা বলতে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143000"/>
            <a:ext cx="9982200" cy="415498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just"/>
            <a:r>
              <a:rPr lang="bn-BD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ফুলের পরাগধানী হতে পরাগরেণর একই ফুলে অথবা একই জাতের অন্য ফুলের গর্ভমুন্ডে স্থানান্তরিত হওয়াকে পরাগায়ন বলে</a:t>
            </a:r>
            <a:r>
              <a:rPr lang="bn-BD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04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133600" y="-2438400"/>
            <a:ext cx="7772400" cy="457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1" name="Picture 3" descr="C:\Documents and Settings\user\My Documents\My Pictures\559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066384" y="2557463"/>
            <a:ext cx="4059231" cy="33178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533400"/>
            <a:ext cx="10972800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পরাগায়নের প্রকারভেদ</a:t>
            </a:r>
            <a:endParaRPr lang="bn-BD" sz="3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পরাগায়ন দুই প্রকারঃ</a:t>
            </a:r>
          </a:p>
          <a:p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১.স্বপরাগায়ন</a:t>
            </a:r>
          </a:p>
          <a:p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২.পরপরাগায়ন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36" y="3025472"/>
            <a:ext cx="4059230" cy="313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1" y="608276"/>
            <a:ext cx="7772400" cy="914400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পরাগায়নের গুরুত্ব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61329" y="1484576"/>
            <a:ext cx="2819400" cy="76200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স্বপরাগায়ন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92977" y="2366962"/>
            <a:ext cx="5175504" cy="3056467"/>
          </a:xfrm>
        </p:spPr>
        <p:txBody>
          <a:bodyPr>
            <a:noAutofit/>
          </a:bodyPr>
          <a:lstStyle/>
          <a:p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উপকারিতা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      ১.পরাগায়ন অনেকটা নিশ্চিত।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     ২.পরাগরেনু নষ্ট হয় কম।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     ৩.বিশুদ্ধতা রক্ষিত হয়।</a:t>
            </a:r>
          </a:p>
          <a:p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অপকারিতা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     ১.নতুন গুনের বিকাশ ঘটে না।</a:t>
            </a:r>
          </a:p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     ২.প্রজাতির বিলুপ্তি ঘটতে পারে।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629400" y="1447800"/>
            <a:ext cx="3048000" cy="76200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পরপরাগায়ন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943600" y="2395537"/>
            <a:ext cx="5477930" cy="3548063"/>
          </a:xfrm>
        </p:spPr>
        <p:txBody>
          <a:bodyPr>
            <a:normAutofit fontScale="70000" lnSpcReduction="20000"/>
          </a:bodyPr>
          <a:lstStyle/>
          <a:p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উপকারিতা</a:t>
            </a:r>
          </a:p>
          <a:p>
            <a:pPr>
              <a:buNone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       ১.নতুন প্রজাতি সৃষ্টি হয়।</a:t>
            </a:r>
          </a:p>
          <a:p>
            <a:pPr>
              <a:buNone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       ২.অভিযোজন ক্ষমতা বাড়ে।</a:t>
            </a:r>
          </a:p>
          <a:p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অপকারিতা</a:t>
            </a:r>
          </a:p>
          <a:p>
            <a:pPr>
              <a:buNone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    ১.পরাগায়ন অনেকটা অনিশ্চিত।</a:t>
            </a:r>
          </a:p>
          <a:p>
            <a:pPr>
              <a:buNone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    ২.বিশুদ্ধতা রক্ষিত হয় না।</a:t>
            </a: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7" grpId="0" build="p" animBg="1"/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1054</TotalTime>
  <Words>255</Words>
  <Application>Microsoft Office PowerPoint</Application>
  <PresentationFormat>Widescreen</PresentationFormat>
  <Paragraphs>60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Garamond</vt:lpstr>
      <vt:lpstr>NikoshBAN</vt:lpstr>
      <vt:lpstr>SutonnyOMJ</vt:lpstr>
      <vt:lpstr>Times New Roman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                                            </vt:lpstr>
      <vt:lpstr>পরাগায়নের গুরুত্ব</vt:lpstr>
      <vt:lpstr>PowerPoint Presentation</vt:lpstr>
      <vt:lpstr>PowerPoint Presentation</vt:lpstr>
      <vt:lpstr>PowerPoint Presentation</vt:lpstr>
      <vt:lpstr>PowerPoint Presentation</vt:lpstr>
      <vt:lpstr>   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TSS</dc:creator>
  <cp:lastModifiedBy>MD. AMINUL ISLAM</cp:lastModifiedBy>
  <cp:revision>202</cp:revision>
  <dcterms:created xsi:type="dcterms:W3CDTF">2006-08-16T00:00:00Z</dcterms:created>
  <dcterms:modified xsi:type="dcterms:W3CDTF">2026-07-13T14:58:58Z</dcterms:modified>
</cp:coreProperties>
</file>