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3EEB0A-0A7E-429C-8915-1AB81F236EB1}" type="doc">
      <dgm:prSet loTypeId="urn:microsoft.com/office/officeart/2005/8/layout/cycle2" loCatId="cycle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39AAC562-8226-4226-8689-BC8292EE2267}">
      <dgm:prSet phldrT="[Text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জন্ম: ১৮৬১ খ্রি.৭ই মে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E690A6C6-3C09-4BE4-887A-5FBE2E29C992}" type="parTrans" cxnId="{DD2FD758-A41C-4DF2-9973-8030EE12D8AC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FAB5EC90-9806-4A7C-AD7A-6007E892C368}" type="sibTrans" cxnId="{DD2FD758-A41C-4DF2-9973-8030EE12D8AC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DD266619-A085-4CE4-943B-54E1F77DCA4D}">
      <dgm:prSet phldrT="[Text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জন্মস্থান: কলকাতায়, জোড়াসাঁকোর বিখ্যাত ঠাকুর পরিবারে  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2DC7C41-4484-4BED-8B69-FEBDA3FE80A9}" type="parTrans" cxnId="{0B5C73CD-2266-408B-B36F-95D1D0186FDE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A83D3ED0-C351-441D-A926-DA7F95BA19AB}" type="sibTrans" cxnId="{0B5C73CD-2266-408B-B36F-95D1D0186FDE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CEAE3232-6894-4EDB-9430-FEF4E7B38ECA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পিতা: দেবেন্দ্রনাথ ঠাকুর 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655C9A0-CDA6-49F9-97EA-C59FEFBF550D}" type="parTrans" cxnId="{B883DAD8-29FC-4833-9212-93768C16D68F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06DB602E-7230-47D3-876B-B34F9F9CB80D}" type="sibTrans" cxnId="{B883DAD8-29FC-4833-9212-93768C16D68F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5CFD0EDA-9049-456D-8051-E3F0CA504875}">
      <dgm:prSet phldrT="[Text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পিতামহ: প্রিন্স দ্বারকানাথ ঠাকুর </a:t>
          </a:r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 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90EB0CB5-D944-49FD-B973-E4F896D67B43}" type="parTrans" cxnId="{4C4E28CB-398A-44C8-9FF2-734F52C1F1B8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D419B45B-FE61-430D-9E93-44D3D23594F1}" type="sibTrans" cxnId="{4C4E28CB-398A-44C8-9FF2-734F52C1F1B8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034F1D23-EEED-497D-A959-0574255B05EE}">
      <dgm:prSet phldrT="[Text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সাহিত্যে নোবেল পান: </a:t>
          </a:r>
          <a:endParaRPr lang="bn-IN" b="1" dirty="0" smtClean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১৯১৩ সালে 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B397B70-4A7C-4E72-B98D-6D397FE42D35}" type="parTrans" cxnId="{0A4B89CA-F9B0-4E11-B431-4284E49AC393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B6785240-F666-426B-AE63-45EAE0F1B984}" type="sibTrans" cxnId="{0A4B89CA-F9B0-4E11-B431-4284E49AC393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B8989AF5-6140-4FDD-8CA3-C53580E6C89E}">
      <dgm:prSet phldrT="[Text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মৃত্যু: ১৯৪১ খ্রি.</a:t>
          </a:r>
          <a:endParaRPr lang="bn-IN" b="1" dirty="0" smtClean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r>
            <a:rPr lang="bn-BD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৭ই আগস্ট  </a:t>
          </a:r>
          <a:endParaRPr lang="en-US" b="1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3CBADF7-76CE-4FA7-ACAF-1DA77B04F2F9}" type="parTrans" cxnId="{A799D784-F221-4B07-B871-8DBB5014B727}">
      <dgm:prSet/>
      <dgm:spPr/>
      <dgm:t>
        <a:bodyPr/>
        <a:lstStyle/>
        <a:p>
          <a:endParaRPr lang="en-US">
            <a:ln>
              <a:solidFill>
                <a:schemeClr val="tx1"/>
              </a:solidFill>
            </a:ln>
          </a:endParaRPr>
        </a:p>
      </dgm:t>
    </dgm:pt>
    <dgm:pt modelId="{4B41D672-03B3-4276-A3D5-8EE8C39553C9}" type="sibTrans" cxnId="{A799D784-F221-4B07-B871-8DBB5014B727}">
      <dgm:prSet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en-US" b="1">
            <a:ln>
              <a:solidFill>
                <a:schemeClr val="tx1"/>
              </a:solidFill>
            </a:ln>
          </a:endParaRPr>
        </a:p>
      </dgm:t>
    </dgm:pt>
    <dgm:pt modelId="{9B21456B-ADAD-414B-9548-3024BA8F44E4}" type="pres">
      <dgm:prSet presAssocID="{FD3EEB0A-0A7E-429C-8915-1AB81F236EB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7A7966-245C-40DC-8BC8-4EEBBEC2DE86}" type="pres">
      <dgm:prSet presAssocID="{39AAC562-8226-4226-8689-BC8292EE2267}" presName="node" presStyleLbl="node1" presStyleIdx="0" presStyleCnt="6" custScaleX="123069" custScaleY="91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89AB0F-E99A-47B7-B2A4-D9AD5B91D21B}" type="pres">
      <dgm:prSet presAssocID="{FAB5EC90-9806-4A7C-AD7A-6007E892C368}" presName="sibTrans" presStyleLbl="sibTrans2D1" presStyleIdx="0" presStyleCnt="6"/>
      <dgm:spPr/>
      <dgm:t>
        <a:bodyPr/>
        <a:lstStyle/>
        <a:p>
          <a:endParaRPr lang="en-US"/>
        </a:p>
      </dgm:t>
    </dgm:pt>
    <dgm:pt modelId="{ECEB5A2C-8489-4973-86F5-B80F4F34F84C}" type="pres">
      <dgm:prSet presAssocID="{FAB5EC90-9806-4A7C-AD7A-6007E892C368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23F24D12-4049-466D-B600-A12DB6C634F4}" type="pres">
      <dgm:prSet presAssocID="{DD266619-A085-4CE4-943B-54E1F77DCA4D}" presName="node" presStyleLbl="node1" presStyleIdx="1" presStyleCnt="6" custScaleX="137776" custScaleY="129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FF2CE-17B0-446B-9124-C7ACCBC40DA6}" type="pres">
      <dgm:prSet presAssocID="{A83D3ED0-C351-441D-A926-DA7F95BA19AB}" presName="sibTrans" presStyleLbl="sibTrans2D1" presStyleIdx="1" presStyleCnt="6"/>
      <dgm:spPr/>
      <dgm:t>
        <a:bodyPr/>
        <a:lstStyle/>
        <a:p>
          <a:endParaRPr lang="en-US"/>
        </a:p>
      </dgm:t>
    </dgm:pt>
    <dgm:pt modelId="{59BD17AE-709F-41D5-B759-E42D6FCC9BC1}" type="pres">
      <dgm:prSet presAssocID="{A83D3ED0-C351-441D-A926-DA7F95BA19AB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57477546-2088-4777-A903-A900C2FB1BA8}" type="pres">
      <dgm:prSet presAssocID="{CEAE3232-6894-4EDB-9430-FEF4E7B38ECA}" presName="node" presStyleLbl="node1" presStyleIdx="2" presStyleCnt="6" custScaleX="130144" custScaleY="138695" custRadScaleRad="103423" custRadScaleInc="-17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FAB85-C451-4741-AF9C-152CD5D1FF91}" type="pres">
      <dgm:prSet presAssocID="{06DB602E-7230-47D3-876B-B34F9F9CB80D}" presName="sibTrans" presStyleLbl="sibTrans2D1" presStyleIdx="2" presStyleCnt="6"/>
      <dgm:spPr/>
      <dgm:t>
        <a:bodyPr/>
        <a:lstStyle/>
        <a:p>
          <a:endParaRPr lang="en-US"/>
        </a:p>
      </dgm:t>
    </dgm:pt>
    <dgm:pt modelId="{5CEF668C-3774-40E6-82C2-0F279CC8954C}" type="pres">
      <dgm:prSet presAssocID="{06DB602E-7230-47D3-876B-B34F9F9CB80D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A873EFD-010D-4FF1-BD08-7FCFAA574AD9}" type="pres">
      <dgm:prSet presAssocID="{5CFD0EDA-9049-456D-8051-E3F0CA504875}" presName="node" presStyleLbl="node1" presStyleIdx="3" presStyleCnt="6" custScaleX="144075" custScaleY="944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C0345-DCE8-4B77-97BA-8AC409CF7978}" type="pres">
      <dgm:prSet presAssocID="{D419B45B-FE61-430D-9E93-44D3D23594F1}" presName="sibTrans" presStyleLbl="sibTrans2D1" presStyleIdx="3" presStyleCnt="6"/>
      <dgm:spPr/>
      <dgm:t>
        <a:bodyPr/>
        <a:lstStyle/>
        <a:p>
          <a:endParaRPr lang="en-US"/>
        </a:p>
      </dgm:t>
    </dgm:pt>
    <dgm:pt modelId="{3ACD8967-CFA1-411D-A29B-9CCDA21BE57E}" type="pres">
      <dgm:prSet presAssocID="{D419B45B-FE61-430D-9E93-44D3D23594F1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C4D465D9-DBDE-43ED-BA7A-1339B483190C}" type="pres">
      <dgm:prSet presAssocID="{034F1D23-EEED-497D-A959-0574255B05EE}" presName="node" presStyleLbl="node1" presStyleIdx="4" presStyleCnt="6" custScaleX="138128" custScaleY="131274" custRadScaleRad="105095" custRadScaleInc="-5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696918-B57A-42D1-B982-B30FC2CEF317}" type="pres">
      <dgm:prSet presAssocID="{B6785240-F666-426B-AE63-45EAE0F1B984}" presName="sibTrans" presStyleLbl="sibTrans2D1" presStyleIdx="4" presStyleCnt="6"/>
      <dgm:spPr/>
      <dgm:t>
        <a:bodyPr/>
        <a:lstStyle/>
        <a:p>
          <a:endParaRPr lang="en-US"/>
        </a:p>
      </dgm:t>
    </dgm:pt>
    <dgm:pt modelId="{C40E8346-5A11-42C3-8FF5-46BFB7E05FDF}" type="pres">
      <dgm:prSet presAssocID="{B6785240-F666-426B-AE63-45EAE0F1B984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63F271D2-03C0-45C5-93BA-FD37B86051C1}" type="pres">
      <dgm:prSet presAssocID="{B8989AF5-6140-4FDD-8CA3-C53580E6C89E}" presName="node" presStyleLbl="node1" presStyleIdx="5" presStyleCnt="6" custScaleX="129904" custScaleY="1297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BA7CB5-A9EF-469D-91A2-03DF675B43FD}" type="pres">
      <dgm:prSet presAssocID="{4B41D672-03B3-4276-A3D5-8EE8C39553C9}" presName="sibTrans" presStyleLbl="sibTrans2D1" presStyleIdx="5" presStyleCnt="6"/>
      <dgm:spPr/>
      <dgm:t>
        <a:bodyPr/>
        <a:lstStyle/>
        <a:p>
          <a:endParaRPr lang="en-US"/>
        </a:p>
      </dgm:t>
    </dgm:pt>
    <dgm:pt modelId="{B8B0FCD5-1C79-4D8F-9CDD-B8CBF9C9F098}" type="pres">
      <dgm:prSet presAssocID="{4B41D672-03B3-4276-A3D5-8EE8C39553C9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D9EABCE8-8A46-4F70-8C1B-1271D01F4B67}" type="presOf" srcId="{DD266619-A085-4CE4-943B-54E1F77DCA4D}" destId="{23F24D12-4049-466D-B600-A12DB6C634F4}" srcOrd="0" destOrd="0" presId="urn:microsoft.com/office/officeart/2005/8/layout/cycle2"/>
    <dgm:cxn modelId="{83712069-4BAF-43DA-B2DF-AC0BF52F90A9}" type="presOf" srcId="{06DB602E-7230-47D3-876B-B34F9F9CB80D}" destId="{579FAB85-C451-4741-AF9C-152CD5D1FF91}" srcOrd="0" destOrd="0" presId="urn:microsoft.com/office/officeart/2005/8/layout/cycle2"/>
    <dgm:cxn modelId="{6DBB4104-C36E-4214-BAC3-7A1B923AA5C1}" type="presOf" srcId="{4B41D672-03B3-4276-A3D5-8EE8C39553C9}" destId="{B8B0FCD5-1C79-4D8F-9CDD-B8CBF9C9F098}" srcOrd="1" destOrd="0" presId="urn:microsoft.com/office/officeart/2005/8/layout/cycle2"/>
    <dgm:cxn modelId="{4626AB73-3EE4-44A2-8666-7FD27A99EFE2}" type="presOf" srcId="{FAB5EC90-9806-4A7C-AD7A-6007E892C368}" destId="{6D89AB0F-E99A-47B7-B2A4-D9AD5B91D21B}" srcOrd="0" destOrd="0" presId="urn:microsoft.com/office/officeart/2005/8/layout/cycle2"/>
    <dgm:cxn modelId="{A799D784-F221-4B07-B871-8DBB5014B727}" srcId="{FD3EEB0A-0A7E-429C-8915-1AB81F236EB1}" destId="{B8989AF5-6140-4FDD-8CA3-C53580E6C89E}" srcOrd="5" destOrd="0" parTransId="{03CBADF7-76CE-4FA7-ACAF-1DA77B04F2F9}" sibTransId="{4B41D672-03B3-4276-A3D5-8EE8C39553C9}"/>
    <dgm:cxn modelId="{A9465964-44A5-4A1A-BC46-1A8595F01284}" type="presOf" srcId="{B6785240-F666-426B-AE63-45EAE0F1B984}" destId="{6E696918-B57A-42D1-B982-B30FC2CEF317}" srcOrd="0" destOrd="0" presId="urn:microsoft.com/office/officeart/2005/8/layout/cycle2"/>
    <dgm:cxn modelId="{2F64E2B6-49D8-446D-8A53-0DBCACF76A39}" type="presOf" srcId="{06DB602E-7230-47D3-876B-B34F9F9CB80D}" destId="{5CEF668C-3774-40E6-82C2-0F279CC8954C}" srcOrd="1" destOrd="0" presId="urn:microsoft.com/office/officeart/2005/8/layout/cycle2"/>
    <dgm:cxn modelId="{DD2FD758-A41C-4DF2-9973-8030EE12D8AC}" srcId="{FD3EEB0A-0A7E-429C-8915-1AB81F236EB1}" destId="{39AAC562-8226-4226-8689-BC8292EE2267}" srcOrd="0" destOrd="0" parTransId="{E690A6C6-3C09-4BE4-887A-5FBE2E29C992}" sibTransId="{FAB5EC90-9806-4A7C-AD7A-6007E892C368}"/>
    <dgm:cxn modelId="{98D54EC0-DE3C-4CE6-AC44-F6C247B4E643}" type="presOf" srcId="{5CFD0EDA-9049-456D-8051-E3F0CA504875}" destId="{1A873EFD-010D-4FF1-BD08-7FCFAA574AD9}" srcOrd="0" destOrd="0" presId="urn:microsoft.com/office/officeart/2005/8/layout/cycle2"/>
    <dgm:cxn modelId="{45D2E53A-CB08-4A18-AB35-53B00BAF7EC3}" type="presOf" srcId="{D419B45B-FE61-430D-9E93-44D3D23594F1}" destId="{257C0345-DCE8-4B77-97BA-8AC409CF7978}" srcOrd="0" destOrd="0" presId="urn:microsoft.com/office/officeart/2005/8/layout/cycle2"/>
    <dgm:cxn modelId="{15AC35A3-C5F6-4BF3-8982-11FB353BEF22}" type="presOf" srcId="{FD3EEB0A-0A7E-429C-8915-1AB81F236EB1}" destId="{9B21456B-ADAD-414B-9548-3024BA8F44E4}" srcOrd="0" destOrd="0" presId="urn:microsoft.com/office/officeart/2005/8/layout/cycle2"/>
    <dgm:cxn modelId="{0013A208-E9FA-458E-B68F-04FD419908F1}" type="presOf" srcId="{A83D3ED0-C351-441D-A926-DA7F95BA19AB}" destId="{BB5FF2CE-17B0-446B-9124-C7ACCBC40DA6}" srcOrd="0" destOrd="0" presId="urn:microsoft.com/office/officeart/2005/8/layout/cycle2"/>
    <dgm:cxn modelId="{57743E1F-24F5-4D98-A076-2070B8B15CE3}" type="presOf" srcId="{034F1D23-EEED-497D-A959-0574255B05EE}" destId="{C4D465D9-DBDE-43ED-BA7A-1339B483190C}" srcOrd="0" destOrd="0" presId="urn:microsoft.com/office/officeart/2005/8/layout/cycle2"/>
    <dgm:cxn modelId="{0A4B89CA-F9B0-4E11-B431-4284E49AC393}" srcId="{FD3EEB0A-0A7E-429C-8915-1AB81F236EB1}" destId="{034F1D23-EEED-497D-A959-0574255B05EE}" srcOrd="4" destOrd="0" parTransId="{8B397B70-4A7C-4E72-B98D-6D397FE42D35}" sibTransId="{B6785240-F666-426B-AE63-45EAE0F1B984}"/>
    <dgm:cxn modelId="{0FE85DAC-D615-4290-896D-E40D0522BAA2}" type="presOf" srcId="{D419B45B-FE61-430D-9E93-44D3D23594F1}" destId="{3ACD8967-CFA1-411D-A29B-9CCDA21BE57E}" srcOrd="1" destOrd="0" presId="urn:microsoft.com/office/officeart/2005/8/layout/cycle2"/>
    <dgm:cxn modelId="{AC7B6954-79CA-4FD5-8BF5-36F83D7A89C3}" type="presOf" srcId="{B6785240-F666-426B-AE63-45EAE0F1B984}" destId="{C40E8346-5A11-42C3-8FF5-46BFB7E05FDF}" srcOrd="1" destOrd="0" presId="urn:microsoft.com/office/officeart/2005/8/layout/cycle2"/>
    <dgm:cxn modelId="{F1A88681-DC8B-41F0-A3BA-382B46064F05}" type="presOf" srcId="{A83D3ED0-C351-441D-A926-DA7F95BA19AB}" destId="{59BD17AE-709F-41D5-B759-E42D6FCC9BC1}" srcOrd="1" destOrd="0" presId="urn:microsoft.com/office/officeart/2005/8/layout/cycle2"/>
    <dgm:cxn modelId="{80D65C78-FE05-4AAF-9A51-F1EBC6933261}" type="presOf" srcId="{4B41D672-03B3-4276-A3D5-8EE8C39553C9}" destId="{20BA7CB5-A9EF-469D-91A2-03DF675B43FD}" srcOrd="0" destOrd="0" presId="urn:microsoft.com/office/officeart/2005/8/layout/cycle2"/>
    <dgm:cxn modelId="{C75834A7-4F51-410A-BA51-3467EE5858E0}" type="presOf" srcId="{FAB5EC90-9806-4A7C-AD7A-6007E892C368}" destId="{ECEB5A2C-8489-4973-86F5-B80F4F34F84C}" srcOrd="1" destOrd="0" presId="urn:microsoft.com/office/officeart/2005/8/layout/cycle2"/>
    <dgm:cxn modelId="{B883DAD8-29FC-4833-9212-93768C16D68F}" srcId="{FD3EEB0A-0A7E-429C-8915-1AB81F236EB1}" destId="{CEAE3232-6894-4EDB-9430-FEF4E7B38ECA}" srcOrd="2" destOrd="0" parTransId="{5655C9A0-CDA6-49F9-97EA-C59FEFBF550D}" sibTransId="{06DB602E-7230-47D3-876B-B34F9F9CB80D}"/>
    <dgm:cxn modelId="{F299D61C-34F3-48F7-8808-A7C8D27C92A2}" type="presOf" srcId="{CEAE3232-6894-4EDB-9430-FEF4E7B38ECA}" destId="{57477546-2088-4777-A903-A900C2FB1BA8}" srcOrd="0" destOrd="0" presId="urn:microsoft.com/office/officeart/2005/8/layout/cycle2"/>
    <dgm:cxn modelId="{E6B67A6A-F755-403D-B4D9-C20BBFF83986}" type="presOf" srcId="{39AAC562-8226-4226-8689-BC8292EE2267}" destId="{0D7A7966-245C-40DC-8BC8-4EEBBEC2DE86}" srcOrd="0" destOrd="0" presId="urn:microsoft.com/office/officeart/2005/8/layout/cycle2"/>
    <dgm:cxn modelId="{8AC9D67B-4633-4020-991D-D0A6260284AB}" type="presOf" srcId="{B8989AF5-6140-4FDD-8CA3-C53580E6C89E}" destId="{63F271D2-03C0-45C5-93BA-FD37B86051C1}" srcOrd="0" destOrd="0" presId="urn:microsoft.com/office/officeart/2005/8/layout/cycle2"/>
    <dgm:cxn modelId="{0B5C73CD-2266-408B-B36F-95D1D0186FDE}" srcId="{FD3EEB0A-0A7E-429C-8915-1AB81F236EB1}" destId="{DD266619-A085-4CE4-943B-54E1F77DCA4D}" srcOrd="1" destOrd="0" parTransId="{82DC7C41-4484-4BED-8B69-FEBDA3FE80A9}" sibTransId="{A83D3ED0-C351-441D-A926-DA7F95BA19AB}"/>
    <dgm:cxn modelId="{4C4E28CB-398A-44C8-9FF2-734F52C1F1B8}" srcId="{FD3EEB0A-0A7E-429C-8915-1AB81F236EB1}" destId="{5CFD0EDA-9049-456D-8051-E3F0CA504875}" srcOrd="3" destOrd="0" parTransId="{90EB0CB5-D944-49FD-B973-E4F896D67B43}" sibTransId="{D419B45B-FE61-430D-9E93-44D3D23594F1}"/>
    <dgm:cxn modelId="{D506D27F-A0A5-4C3B-8865-4F39C07C48A2}" type="presParOf" srcId="{9B21456B-ADAD-414B-9548-3024BA8F44E4}" destId="{0D7A7966-245C-40DC-8BC8-4EEBBEC2DE86}" srcOrd="0" destOrd="0" presId="urn:microsoft.com/office/officeart/2005/8/layout/cycle2"/>
    <dgm:cxn modelId="{1847F721-C56D-4A95-92CF-5AB9AD5C933A}" type="presParOf" srcId="{9B21456B-ADAD-414B-9548-3024BA8F44E4}" destId="{6D89AB0F-E99A-47B7-B2A4-D9AD5B91D21B}" srcOrd="1" destOrd="0" presId="urn:microsoft.com/office/officeart/2005/8/layout/cycle2"/>
    <dgm:cxn modelId="{9AB2E9D2-789E-4590-8163-754549277096}" type="presParOf" srcId="{6D89AB0F-E99A-47B7-B2A4-D9AD5B91D21B}" destId="{ECEB5A2C-8489-4973-86F5-B80F4F34F84C}" srcOrd="0" destOrd="0" presId="urn:microsoft.com/office/officeart/2005/8/layout/cycle2"/>
    <dgm:cxn modelId="{5E5B01BF-163E-4B67-87FA-6AAC75B0F63A}" type="presParOf" srcId="{9B21456B-ADAD-414B-9548-3024BA8F44E4}" destId="{23F24D12-4049-466D-B600-A12DB6C634F4}" srcOrd="2" destOrd="0" presId="urn:microsoft.com/office/officeart/2005/8/layout/cycle2"/>
    <dgm:cxn modelId="{EA192516-5F5C-440D-BC94-16695C820F7A}" type="presParOf" srcId="{9B21456B-ADAD-414B-9548-3024BA8F44E4}" destId="{BB5FF2CE-17B0-446B-9124-C7ACCBC40DA6}" srcOrd="3" destOrd="0" presId="urn:microsoft.com/office/officeart/2005/8/layout/cycle2"/>
    <dgm:cxn modelId="{58C4C558-A2CE-4D3A-A1A3-AD066812AA3A}" type="presParOf" srcId="{BB5FF2CE-17B0-446B-9124-C7ACCBC40DA6}" destId="{59BD17AE-709F-41D5-B759-E42D6FCC9BC1}" srcOrd="0" destOrd="0" presId="urn:microsoft.com/office/officeart/2005/8/layout/cycle2"/>
    <dgm:cxn modelId="{F6DC111C-AEE9-4458-9948-7B6DF3C3BF77}" type="presParOf" srcId="{9B21456B-ADAD-414B-9548-3024BA8F44E4}" destId="{57477546-2088-4777-A903-A900C2FB1BA8}" srcOrd="4" destOrd="0" presId="urn:microsoft.com/office/officeart/2005/8/layout/cycle2"/>
    <dgm:cxn modelId="{CB710211-24A8-4C49-ACE1-94815207FF05}" type="presParOf" srcId="{9B21456B-ADAD-414B-9548-3024BA8F44E4}" destId="{579FAB85-C451-4741-AF9C-152CD5D1FF91}" srcOrd="5" destOrd="0" presId="urn:microsoft.com/office/officeart/2005/8/layout/cycle2"/>
    <dgm:cxn modelId="{329D9D73-7802-4BD2-BB69-80F72E81DE62}" type="presParOf" srcId="{579FAB85-C451-4741-AF9C-152CD5D1FF91}" destId="{5CEF668C-3774-40E6-82C2-0F279CC8954C}" srcOrd="0" destOrd="0" presId="urn:microsoft.com/office/officeart/2005/8/layout/cycle2"/>
    <dgm:cxn modelId="{7C473A53-8BF1-4F0D-A968-A6B366E759C9}" type="presParOf" srcId="{9B21456B-ADAD-414B-9548-3024BA8F44E4}" destId="{1A873EFD-010D-4FF1-BD08-7FCFAA574AD9}" srcOrd="6" destOrd="0" presId="urn:microsoft.com/office/officeart/2005/8/layout/cycle2"/>
    <dgm:cxn modelId="{AE14F0B3-E410-4C11-9196-D42D3E2A4C0D}" type="presParOf" srcId="{9B21456B-ADAD-414B-9548-3024BA8F44E4}" destId="{257C0345-DCE8-4B77-97BA-8AC409CF7978}" srcOrd="7" destOrd="0" presId="urn:microsoft.com/office/officeart/2005/8/layout/cycle2"/>
    <dgm:cxn modelId="{DA357D6D-7B5D-43E0-805A-E29E2FFFC89E}" type="presParOf" srcId="{257C0345-DCE8-4B77-97BA-8AC409CF7978}" destId="{3ACD8967-CFA1-411D-A29B-9CCDA21BE57E}" srcOrd="0" destOrd="0" presId="urn:microsoft.com/office/officeart/2005/8/layout/cycle2"/>
    <dgm:cxn modelId="{2CB52203-872E-4338-9E89-90A9D2BD7AE8}" type="presParOf" srcId="{9B21456B-ADAD-414B-9548-3024BA8F44E4}" destId="{C4D465D9-DBDE-43ED-BA7A-1339B483190C}" srcOrd="8" destOrd="0" presId="urn:microsoft.com/office/officeart/2005/8/layout/cycle2"/>
    <dgm:cxn modelId="{F3598782-B7E2-4BE1-98E5-D006E65151FE}" type="presParOf" srcId="{9B21456B-ADAD-414B-9548-3024BA8F44E4}" destId="{6E696918-B57A-42D1-B982-B30FC2CEF317}" srcOrd="9" destOrd="0" presId="urn:microsoft.com/office/officeart/2005/8/layout/cycle2"/>
    <dgm:cxn modelId="{6D197D7A-21B0-4F7C-B57B-DA084D0349A6}" type="presParOf" srcId="{6E696918-B57A-42D1-B982-B30FC2CEF317}" destId="{C40E8346-5A11-42C3-8FF5-46BFB7E05FDF}" srcOrd="0" destOrd="0" presId="urn:microsoft.com/office/officeart/2005/8/layout/cycle2"/>
    <dgm:cxn modelId="{C1A522A1-1979-453F-B53C-1B7BAEE91226}" type="presParOf" srcId="{9B21456B-ADAD-414B-9548-3024BA8F44E4}" destId="{63F271D2-03C0-45C5-93BA-FD37B86051C1}" srcOrd="10" destOrd="0" presId="urn:microsoft.com/office/officeart/2005/8/layout/cycle2"/>
    <dgm:cxn modelId="{A92F4868-6F70-4DB2-8808-E980DE12D59E}" type="presParOf" srcId="{9B21456B-ADAD-414B-9548-3024BA8F44E4}" destId="{20BA7CB5-A9EF-469D-91A2-03DF675B43FD}" srcOrd="11" destOrd="0" presId="urn:microsoft.com/office/officeart/2005/8/layout/cycle2"/>
    <dgm:cxn modelId="{2E4278E4-1012-423C-B293-068F399F3257}" type="presParOf" srcId="{20BA7CB5-A9EF-469D-91A2-03DF675B43FD}" destId="{B8B0FCD5-1C79-4D8F-9CDD-B8CBF9C9F098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A7966-245C-40DC-8BC8-4EEBBEC2DE86}">
      <dsp:nvSpPr>
        <dsp:cNvPr id="0" name=""/>
        <dsp:cNvSpPr/>
      </dsp:nvSpPr>
      <dsp:spPr>
        <a:xfrm>
          <a:off x="3566510" y="98774"/>
          <a:ext cx="2013858" cy="14911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জন্ম: ১৮৬১ খ্রি.৭ই মে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861433" y="317144"/>
        <a:ext cx="1424012" cy="1054381"/>
      </dsp:txXfrm>
    </dsp:sp>
    <dsp:sp modelId="{6D89AB0F-E99A-47B7-B2A4-D9AD5B91D21B}">
      <dsp:nvSpPr>
        <dsp:cNvPr id="0" name=""/>
        <dsp:cNvSpPr/>
      </dsp:nvSpPr>
      <dsp:spPr>
        <a:xfrm rot="1800000">
          <a:off x="5434020" y="1130705"/>
          <a:ext cx="227417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>
        <a:off x="5438590" y="1224104"/>
        <a:ext cx="159192" cy="331363"/>
      </dsp:txXfrm>
    </dsp:sp>
    <dsp:sp modelId="{23F24D12-4049-466D-B600-A12DB6C634F4}">
      <dsp:nvSpPr>
        <dsp:cNvPr id="0" name=""/>
        <dsp:cNvSpPr/>
      </dsp:nvSpPr>
      <dsp:spPr>
        <a:xfrm>
          <a:off x="5572133" y="1013173"/>
          <a:ext cx="2254518" cy="21171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জন্মস্থান: কলকাতায়, জোড়াসাঁকোর বিখ্যাত ঠাকুর পরিবারে  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902300" y="1323224"/>
        <a:ext cx="1594184" cy="1497060"/>
      </dsp:txXfrm>
    </dsp:sp>
    <dsp:sp modelId="{BB5FF2CE-17B0-446B-9124-C7ACCBC40DA6}">
      <dsp:nvSpPr>
        <dsp:cNvPr id="0" name=""/>
        <dsp:cNvSpPr/>
      </dsp:nvSpPr>
      <dsp:spPr>
        <a:xfrm rot="5282892">
          <a:off x="6664731" y="2991606"/>
          <a:ext cx="150836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>
        <a:off x="6686586" y="3079449"/>
        <a:ext cx="105585" cy="331363"/>
      </dsp:txXfrm>
    </dsp:sp>
    <dsp:sp modelId="{57477546-2088-4777-A903-A900C2FB1BA8}">
      <dsp:nvSpPr>
        <dsp:cNvPr id="0" name=""/>
        <dsp:cNvSpPr/>
      </dsp:nvSpPr>
      <dsp:spPr>
        <a:xfrm>
          <a:off x="5718972" y="3413478"/>
          <a:ext cx="2129631" cy="22695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পিতা: দেবেন্দ্রনাথ ঠাকুর 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030849" y="3745847"/>
        <a:ext cx="1505877" cy="1604818"/>
      </dsp:txXfrm>
    </dsp:sp>
    <dsp:sp modelId="{579FAB85-C451-4741-AF9C-152CD5D1FF91}">
      <dsp:nvSpPr>
        <dsp:cNvPr id="0" name=""/>
        <dsp:cNvSpPr/>
      </dsp:nvSpPr>
      <dsp:spPr>
        <a:xfrm rot="9083240">
          <a:off x="5555612" y="4883432"/>
          <a:ext cx="215077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 rot="10800000">
        <a:off x="5616195" y="4978437"/>
        <a:ext cx="150554" cy="331363"/>
      </dsp:txXfrm>
    </dsp:sp>
    <dsp:sp modelId="{1A873EFD-010D-4FF1-BD08-7FCFAA574AD9}">
      <dsp:nvSpPr>
        <dsp:cNvPr id="0" name=""/>
        <dsp:cNvSpPr/>
      </dsp:nvSpPr>
      <dsp:spPr>
        <a:xfrm>
          <a:off x="3394643" y="4980976"/>
          <a:ext cx="2357593" cy="1546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পিতামহ: প্রিন্স দ্বারকানাথ ঠাকুর </a:t>
          </a: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</a:rPr>
            <a:t> 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739905" y="5207393"/>
        <a:ext cx="1667069" cy="1093236"/>
      </dsp:txXfrm>
    </dsp:sp>
    <dsp:sp modelId="{257C0345-DCE8-4B77-97BA-8AC409CF7978}">
      <dsp:nvSpPr>
        <dsp:cNvPr id="0" name=""/>
        <dsp:cNvSpPr/>
      </dsp:nvSpPr>
      <dsp:spPr>
        <a:xfrm rot="12399158">
          <a:off x="3432707" y="4944297"/>
          <a:ext cx="155284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 rot="10800000">
        <a:off x="3476817" y="5065201"/>
        <a:ext cx="108699" cy="331363"/>
      </dsp:txXfrm>
    </dsp:sp>
    <dsp:sp modelId="{C4D465D9-DBDE-43ED-BA7A-1339B483190C}">
      <dsp:nvSpPr>
        <dsp:cNvPr id="0" name=""/>
        <dsp:cNvSpPr/>
      </dsp:nvSpPr>
      <dsp:spPr>
        <a:xfrm>
          <a:off x="1246016" y="3577107"/>
          <a:ext cx="2260278" cy="214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সাহিত্যে নোবেল পান: </a:t>
          </a:r>
          <a:endParaRPr lang="bn-IN" sz="2100" b="1" kern="1200" dirty="0" smtClean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১৯১৩ সালে 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1577026" y="3891692"/>
        <a:ext cx="1598258" cy="1518952"/>
      </dsp:txXfrm>
    </dsp:sp>
    <dsp:sp modelId="{6E696918-B57A-42D1-B982-B30FC2CEF317}">
      <dsp:nvSpPr>
        <dsp:cNvPr id="0" name=""/>
        <dsp:cNvSpPr/>
      </dsp:nvSpPr>
      <dsp:spPr>
        <a:xfrm rot="16295044">
          <a:off x="2293967" y="3085749"/>
          <a:ext cx="235685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>
        <a:off x="2328342" y="3231543"/>
        <a:ext cx="164980" cy="331363"/>
      </dsp:txXfrm>
    </dsp:sp>
    <dsp:sp modelId="{63F271D2-03C0-45C5-93BA-FD37B86051C1}">
      <dsp:nvSpPr>
        <dsp:cNvPr id="0" name=""/>
        <dsp:cNvSpPr/>
      </dsp:nvSpPr>
      <dsp:spPr>
        <a:xfrm>
          <a:off x="1384635" y="1010146"/>
          <a:ext cx="2125703" cy="2123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মৃত্যু: ১৯৪১ খ্রি.</a:t>
          </a:r>
          <a:endParaRPr lang="bn-IN" sz="2100" b="1" kern="1200" dirty="0" smtClean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100" b="1" kern="12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৭ই আগস্ট  </a:t>
          </a:r>
          <a:endParaRPr lang="en-US" sz="2100" b="1" kern="1200" dirty="0">
            <a:ln>
              <a:solidFill>
                <a:schemeClr val="tx1"/>
              </a:solidFill>
            </a:ln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1695937" y="1321084"/>
        <a:ext cx="1503099" cy="1501340"/>
      </dsp:txXfrm>
    </dsp:sp>
    <dsp:sp modelId="{20BA7CB5-A9EF-469D-91A2-03DF675B43FD}">
      <dsp:nvSpPr>
        <dsp:cNvPr id="0" name=""/>
        <dsp:cNvSpPr/>
      </dsp:nvSpPr>
      <dsp:spPr>
        <a:xfrm rot="19800000">
          <a:off x="3441371" y="1149064"/>
          <a:ext cx="251958" cy="5522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>
            <a:ln>
              <a:solidFill>
                <a:schemeClr val="tx1"/>
              </a:solidFill>
            </a:ln>
          </a:endParaRPr>
        </a:p>
      </dsp:txBody>
      <dsp:txXfrm>
        <a:off x="3446434" y="1278416"/>
        <a:ext cx="176371" cy="331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A7EB5-E56F-4513-8D4F-F87D0061219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639F-9FD2-4CD7-8B48-BE242671F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4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A7EB5-E56F-4513-8D4F-F87D0061219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639F-9FD2-4CD7-8B48-BE242671F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2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A7EB5-E56F-4513-8D4F-F87D0061219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6639F-9FD2-4CD7-8B48-BE242671F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2E6B0-D7D7-4649-A2A9-0BEB7D9323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1B50-9D54-4A40-82F6-6D2BE51860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44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A7EB5-E56F-4513-8D4F-F87D0061219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6639F-9FD2-4CD7-8B48-BE242671F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4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2E6B0-D7D7-4649-A2A9-0BEB7D9323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61B50-9D54-4A40-82F6-6D2BE51860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13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68735" y="988411"/>
            <a:ext cx="8054530" cy="6081118"/>
            <a:chOff x="773335" y="921841"/>
            <a:chExt cx="8054530" cy="6081118"/>
          </a:xfrm>
        </p:grpSpPr>
        <p:pic>
          <p:nvPicPr>
            <p:cNvPr id="5" name="Picture 4" descr="kcKBeAdni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3335" y="1905000"/>
              <a:ext cx="8054530" cy="4506820"/>
            </a:xfrm>
            <a:prstGeom prst="rect">
              <a:avLst/>
            </a:prstGeom>
          </p:spPr>
        </p:pic>
        <p:pic>
          <p:nvPicPr>
            <p:cNvPr id="6" name="Picture 5" descr="roses_decor_by_lyotta-d65c20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9656" y="921841"/>
              <a:ext cx="7157544" cy="608111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420414" y="119392"/>
            <a:ext cx="11351172" cy="132343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484632" algn="ctr">
              <a:spcBef>
                <a:spcPct val="0"/>
              </a:spcBef>
              <a:defRPr/>
            </a:pPr>
            <a:r>
              <a:rPr lang="en-US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ডিজিটাল</a:t>
            </a:r>
            <a:r>
              <a:rPr lang="en-US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ক্লাসে সবাইকে</a:t>
            </a:r>
            <a:r>
              <a:rPr lang="en-US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8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000" b="1" dirty="0" smtClean="0">
              <a:ln w="952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3305" y="6400800"/>
            <a:ext cx="1277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653E2612-571C-40C2-8A9E-50823A78CD21}" type="datetime1">
              <a:rPr lang="en-US" sz="2400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7/13/2026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33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80712" y="782064"/>
            <a:ext cx="1664970" cy="8021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অস্তমান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581431" y="782064"/>
            <a:ext cx="2234922" cy="7420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ঢেঁকিশালা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5460" y="5280351"/>
            <a:ext cx="5123328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ডুবন্ত, ডুবে যাচ্ছে এমন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764741" y="5306038"/>
            <a:ext cx="4530788" cy="88871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যে ঘরে ঢেঁকি রাখা হয়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2119" y="1911462"/>
            <a:ext cx="5279680" cy="2969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179" y="1911464"/>
            <a:ext cx="5288422" cy="2969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98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567686" y="914400"/>
            <a:ext cx="1864475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মূক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74670" y="914400"/>
            <a:ext cx="1864475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গণ্ডদেশ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02008" y="5333999"/>
            <a:ext cx="2209800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গলা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76364" y="5402240"/>
            <a:ext cx="2819401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বধির বা বোবা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C:\Users\User\Desktop\Bonggobani\1471260598_63094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609" y="1855642"/>
            <a:ext cx="3810000" cy="31400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800" y="2037255"/>
            <a:ext cx="3809999" cy="2776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87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54130" y="632228"/>
            <a:ext cx="1864475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নেত্রপল্লব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73792" y="631208"/>
            <a:ext cx="1864475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কপোল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01130" y="5456831"/>
            <a:ext cx="2209800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গাল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28522" y="5429536"/>
            <a:ext cx="2895599" cy="7552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চোখের পাতা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785122" y="1627095"/>
            <a:ext cx="6373682" cy="3588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5083" y="1481277"/>
            <a:ext cx="2889541" cy="3852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eft Arrow 7"/>
          <p:cNvSpPr/>
          <p:nvPr/>
        </p:nvSpPr>
        <p:spPr>
          <a:xfrm rot="10800000">
            <a:off x="2107272" y="3606228"/>
            <a:ext cx="609600" cy="312514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Left Arrow 8"/>
          <p:cNvSpPr/>
          <p:nvPr/>
        </p:nvSpPr>
        <p:spPr>
          <a:xfrm>
            <a:off x="9401725" y="3087832"/>
            <a:ext cx="609600" cy="312514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362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1852189" y="457200"/>
            <a:ext cx="8278368" cy="2209800"/>
          </a:xfrm>
          <a:prstGeom prst="ribbon">
            <a:avLst/>
          </a:prstGeom>
          <a:blipFill>
            <a:blip r:embed="rId2"/>
            <a:tile tx="0" ty="0" sx="100000" sy="100000" flip="none" algn="tl"/>
          </a:blipFill>
          <a:ln w="38100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bn-IN" sz="9600" b="1" kern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9600" b="1" kern="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quarter" idx="10"/>
          </p:nvPr>
        </p:nvSpPr>
        <p:spPr>
          <a:xfrm>
            <a:off x="0" y="6324600"/>
            <a:ext cx="2209800" cy="365125"/>
          </a:xfrm>
        </p:spPr>
        <p:txBody>
          <a:bodyPr/>
          <a:lstStyle/>
          <a:p>
            <a:pPr>
              <a:defRPr/>
            </a:pPr>
            <a:fld id="{653E2612-571C-40C2-8A9E-50823A78CD21}" type="datetime1"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7/13/2026</a:t>
            </a:fld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3561" y="2901380"/>
            <a:ext cx="2589212" cy="3319014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 Diagonal Corner Rectangle 6"/>
          <p:cNvSpPr/>
          <p:nvPr/>
        </p:nvSpPr>
        <p:spPr>
          <a:xfrm>
            <a:off x="6219973" y="2819400"/>
            <a:ext cx="2590800" cy="3482338"/>
          </a:xfrm>
          <a:prstGeom prst="round2DiagRect">
            <a:avLst/>
          </a:prstGeom>
          <a:solidFill>
            <a:srgbClr val="5E95D8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 বইয়ের পৃষ্ঠা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 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8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" y="70338"/>
            <a:ext cx="11802794" cy="2574387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গল্পের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পটভূমি ও নামকরণ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গল্পের উৎস: রবীন্দ্রনাথ ঠাকুরের বিখ্যাত ‘গল্পগুচ্ছ’ থেকে সংগৃহীত।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নামকরণ সার্থকতা: বাকপ্রতিবন্ধী সুভা ও তার আবেগকে কেন্দ্র করেই গল্পের নামকরণ করা হয়েছে।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মূলভাব: সমাজের মানুষের অবহেলা ও প্রকৃতির মাঝে সুভার আশ্রয় খোঁজা।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734" y="3119326"/>
            <a:ext cx="5474242" cy="298595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99" y="3119326"/>
            <a:ext cx="5415540" cy="2953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717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25919" cy="14605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সুভার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পরিচয়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নাম: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সুভা (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সুভাষিণী)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পরিবার: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পিতা- বাণী কণ্ঠ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মাতা- সুভার মা তাকে নিজের ত্রুটি মনে করতেন।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স্বভাব: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কথা বলতে পারে 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কিন্তু তার বিশাল বড় দুটি কালো চোখ ছিল। তার ঠোঁট কাঁপিয়ে কথা প্রকাশের চেষ্টা।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ছবি: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সুভার বড় বড় ও মায়াবী চোখের একটি অভিব্যক্তিপূর্ণ ছবি।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894" y="3217126"/>
            <a:ext cx="5863780" cy="31984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73" y="3206925"/>
            <a:ext cx="5860367" cy="31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5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সুভার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সঙ্গী ও প্রকৃতি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প্রকৃতির সান্নিধ্য: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নদীর তীর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গাছপালা ও পশুপাখি ছিল তার আপনজন।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পোষা প্রাণী: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গাভী- সর্বশী ও পাঙ্গুলী।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বোবা প্রাণীরা মানুষের ভাষা না বুঝলেও সুভার ভালোবাসা ও সুর বুঝতে পারত।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73" y="2398834"/>
            <a:ext cx="7977453" cy="4351338"/>
          </a:xfrm>
        </p:spPr>
      </p:pic>
    </p:spTree>
    <p:extLst>
      <p:ext uri="{BB962C8B-B14F-4D97-AF65-F5344CB8AC3E}">
        <p14:creationId xmlns:p14="http://schemas.microsoft.com/office/powerpoint/2010/main" val="135773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মানবসঙ্গ 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ও প্রতাপ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প্রতাপ: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গাঁয়ের এক বখাটে কিন্তু সুভার প্রতি সহানুভূতিশীল ছেলে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যার সাথে সুভার নদীর তীরে বসে মাছ ধরার সম্পর্ক ছিল।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সুভার অনুভূতি: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প্রতাপই ছিল একমাত্র মানুষ যার সামনে সে নির্বাক থেকেও স্বাচ্ছন্দ্যবোধ করত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78" y="2713957"/>
            <a:ext cx="7353243" cy="4010860"/>
          </a:xfrm>
        </p:spPr>
      </p:pic>
    </p:spTree>
    <p:extLst>
      <p:ext uri="{BB962C8B-B14F-4D97-AF65-F5344CB8AC3E}">
        <p14:creationId xmlns:p14="http://schemas.microsoft.com/office/powerpoint/2010/main" val="1991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সামাজিক 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সংকট ও বিবাহ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সমাজ ও পরিবার: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সমাজে বাকপ্রতিবন্ধী মেয়েকে বোঝা মনে করা হতো।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বিবাহ: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পিতামাতা সমাজের ভয়ে গোপনে সুভার বিয়ে দেন কলকাতায়।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বিদায়ের করুণ দৃশ্য: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জন্মভূমি ও প্রিয় প্রাণীদের ছেড়ে যাওয়ার সময় সুভার নির্বাক কান্না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772" y="3359221"/>
            <a:ext cx="5895739" cy="321585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5" y="3363173"/>
            <a:ext cx="5888494" cy="321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3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5800" y="154394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458" y="725897"/>
            <a:ext cx="11764842" cy="6061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👥 </a:t>
            </a:r>
            <a:r>
              <a:rPr lang="bn-IN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দল </a:t>
            </a:r>
            <a:r>
              <a:rPr lang="bn-IN" sz="36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১:</a:t>
            </a:r>
            <a:r>
              <a:rPr lang="bn-IN" sz="24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প্রশ্ন</a:t>
            </a:r>
            <a:r>
              <a:rPr lang="bn-IN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“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কথা বলতে না পারলেও নদী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গাছপালা এবং পশুপাখিরা কীভাবে তার মনের ভাষা বুঝতো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মানুষের চেয়ে প্রকৃতি কেন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বেশি আপন হয়ে উঠেছিল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 ৪টি পয়েন্টে ব্যাখ্যা করো।"</a:t>
            </a:r>
            <a:endParaRPr lang="en-US" sz="24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👥 </a:t>
            </a:r>
            <a:r>
              <a:rPr lang="bn-IN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দল </a:t>
            </a:r>
            <a:r>
              <a:rPr lang="bn-IN" sz="36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২:</a:t>
            </a:r>
            <a:r>
              <a:rPr lang="bn-IN" sz="24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প্রশ্ন</a:t>
            </a:r>
            <a:r>
              <a:rPr lang="bn-IN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"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 কেন সুভাকে নিজের একটি 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'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ত্রুটি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'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 কলঙ্ক মনে করতেন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একজন মায়ের এমন মানসিকতার পেছনে সামাজিক কুসংস্কারের কী ভূমিকা ছিল বলে তোমরা মনে করো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?"</a:t>
            </a:r>
            <a:endParaRPr lang="en-US" sz="24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👥 </a:t>
            </a:r>
            <a:r>
              <a:rPr lang="bn-IN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দল ৩: </a:t>
            </a:r>
            <a:r>
              <a:rPr lang="bn-IN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প্রশ্ন</a:t>
            </a:r>
            <a:r>
              <a:rPr lang="bn-IN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"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বাণী কণ্ঠ সুভাকে অন্য বোনদের চেয়ে বেশি ভালোবাসতেন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কিন্তু শেষ পর্যন্ত সমাজের চাপে পড়ে তিনি কী সিদ্ধান্ত নিতে বাধ্য হন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এই সিদ্ধান্ত কি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প্রতি ন্যায়বিচার ছিল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যুক্তি দাও।"</a:t>
            </a:r>
            <a:endParaRPr lang="en-US" sz="24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👥 </a:t>
            </a:r>
            <a:r>
              <a:rPr lang="bn-IN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দল ৪: </a:t>
            </a:r>
            <a:r>
              <a:rPr lang="bn-IN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প্রশ্ন</a:t>
            </a:r>
            <a:r>
              <a:rPr lang="bn-IN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"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প্রতাপ কেন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সাথে সময় কাটাতো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নিঃশব্দ উপস্থিতির মূল্য প্রতাপের কাছে কেমন ছিল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তাদের এই সম্পর্ককে কি প্রকৃত বন্ধুত্ব বলা যায়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?"</a:t>
            </a:r>
            <a:endParaRPr lang="en-US" sz="24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👥 </a:t>
            </a:r>
            <a:r>
              <a:rPr lang="bn-IN" sz="36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দল ৫: </a:t>
            </a:r>
            <a:r>
              <a:rPr lang="bn-IN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প্রশ্ন</a:t>
            </a:r>
            <a:r>
              <a:rPr lang="bn-IN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"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আজকের দিনেও আমাদের চারপাশে অনেক </a:t>
            </a:r>
            <a:r>
              <a:rPr lang="en-US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'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</a:t>
            </a:r>
            <a:r>
              <a:rPr lang="en-US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'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আছে। তাদের সমাজ ও পরিবারে অবহেলার হাত থেকে বাঁচাতে এবং তাদের জীবনের মূল 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ধারায়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ফিরিয়ে আনতে আমরা কী কী বাস্তবমুখী পদক্ষেপ নিতে পারি</a:t>
            </a:r>
            <a:r>
              <a:rPr lang="en-US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r>
              <a:rPr lang="bn-IN" sz="2800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৫টি উপায় লেখো</a:t>
            </a:r>
            <a:r>
              <a:rPr lang="bn-IN" sz="2800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।"</a:t>
            </a:r>
            <a:endParaRPr lang="en-US" sz="24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6"/>
          <a:stretch/>
        </p:blipFill>
        <p:spPr>
          <a:xfrm>
            <a:off x="5744960" y="2554944"/>
            <a:ext cx="3124430" cy="3535490"/>
          </a:xfrm>
          <a:prstGeom prst="rect">
            <a:avLst/>
          </a:prstGeom>
        </p:spPr>
      </p:pic>
      <p:sp>
        <p:nvSpPr>
          <p:cNvPr id="6" name="Flowchart: Decision 5"/>
          <p:cNvSpPr/>
          <p:nvPr/>
        </p:nvSpPr>
        <p:spPr>
          <a:xfrm>
            <a:off x="3213768" y="78830"/>
            <a:ext cx="6356132" cy="2743200"/>
          </a:xfrm>
          <a:prstGeom prst="flowChartDecision">
            <a:avLst/>
          </a:prstGeom>
          <a:blipFill>
            <a:blip r:embed="rId3" cstate="print"/>
            <a:tile tx="0" ty="0" sx="100000" sy="100000" flip="none" algn="tl"/>
          </a:blipFill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 </a:t>
            </a: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166794" y="2496671"/>
            <a:ext cx="5486400" cy="3962400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শরীফ হোসাইন </a:t>
            </a:r>
            <a: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 শিক্ষক 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IN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রাউৎকোনা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কামিল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মাদরাসা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কাপাসিয়া, গাজীপুর। </a:t>
            </a:r>
          </a:p>
          <a:p>
            <a:pPr algn="ctr"/>
            <a:r>
              <a:rPr lang="bn-IN" sz="36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IN" sz="36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০১৭১৬-৮৮৫০৯৮</a:t>
            </a:r>
            <a:endParaRPr lang="en-US" sz="36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8961157" y="2994212"/>
            <a:ext cx="3048000" cy="3048000"/>
          </a:xfrm>
          <a:prstGeom prst="foldedCorner">
            <a:avLst/>
          </a:prstGeom>
          <a:blipFill>
            <a:blip r:embed="rId3" cstate="print"/>
            <a:tile tx="0" ty="0" sx="100000" sy="100000" flip="none" algn="tl"/>
          </a:blipFill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বাংলা ১ম পত্র </a:t>
            </a:r>
          </a:p>
          <a:p>
            <a:pPr algn="ctr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দশম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1277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53E2612-571C-40C2-8A9E-50823A78CD21}" type="datetime1">
              <a:rPr lang="en-US" sz="2400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7/13/2026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255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8965" y="18461"/>
            <a:ext cx="39399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000" b="1" dirty="0">
                <a:ln w="9525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মূল্যায়ন: </a:t>
            </a:r>
            <a:endParaRPr lang="en-US" sz="8000" b="1" dirty="0">
              <a:ln w="9525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1330" y="557961"/>
            <a:ext cx="11255188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 smtClean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 smtClean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 smtClean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n-IN" sz="40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 smtClean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bn-IN" sz="4000" b="1" dirty="0" smtClean="0"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0542" y="1333550"/>
            <a:ext cx="8809940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4000" b="1" dirty="0" smtClean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1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‘সুভা’ গল্পের কেন্দ্রীয় চরিত্রের আসল নাম কী ছিল?  </a:t>
            </a:r>
          </a:p>
          <a:p>
            <a:pPr algn="ctr"/>
            <a:r>
              <a:rPr lang="bn-IN" sz="4000" b="1" dirty="0" smtClean="0">
                <a:solidFill>
                  <a:schemeClr val="tx1"/>
                </a:solidFill>
              </a:rPr>
              <a:t>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1578" y="1956595"/>
            <a:ext cx="806823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সঠিক উত্তর: সুভাষিণী ।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91577" y="2441513"/>
            <a:ext cx="8913035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IN" sz="4000" b="1" dirty="0" smtClean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2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সুভার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পিতা বাণী কণ্ঠের আর্থিক অবস্থা কেমন ছিল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1578" y="3009538"/>
            <a:ext cx="806823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</a:t>
            </a:r>
          </a:p>
          <a:p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সঠিক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উত্তর: স্বচ্ছল ও অবস্থাপন্ন।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91573" y="3508306"/>
            <a:ext cx="10983886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</a:t>
            </a: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3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সুভার মা কেন সুভাকে নিজের গর্ভের কলঙ্ক বা ত্রুটি মনে করতেন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  <a:p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9286" y="4087344"/>
            <a:ext cx="8979455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IN" sz="4000" b="1" dirty="0" smtClean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19286" y="3980576"/>
            <a:ext cx="806823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সঠিক </a:t>
            </a: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উত্তর: 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 কথা বলতে পারতো না বলে। </a:t>
            </a:r>
            <a:endParaRPr lang="en-US" sz="4000" b="1" dirty="0" smtClean="0">
              <a:solidFill>
                <a:prstClr val="black"/>
              </a:solidFill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91574" y="4465486"/>
            <a:ext cx="9208873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৪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</a:t>
            </a:r>
            <a:r>
              <a:rPr lang="bn-IN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সুভার সবচেয়ে কাছের এবং বিশ্বস্ত বন্ধু কারা ছিল</a:t>
            </a:r>
            <a:r>
              <a:rPr lang="en-US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</a:t>
            </a:r>
            <a:r>
              <a:rPr lang="bn-IN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91573" y="5017639"/>
            <a:ext cx="942402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সঠিক </a:t>
            </a:r>
            <a:r>
              <a:rPr lang="bn-IN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উত্তর: 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গোয়ালের </a:t>
            </a:r>
            <a:r>
              <a:rPr lang="bn-IN" sz="4000" b="1" dirty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দুটি গাভী (সর্বশী ও পাঙ্গুলী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)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10322" y="5544911"/>
            <a:ext cx="806823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 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৫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.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বাণীকণ্ঠের কয় মেয়ে?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4000" b="1" dirty="0" smtClean="0">
              <a:solidFill>
                <a:prstClr val="black"/>
              </a:solidFill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  <a:endParaRPr lang="bn-IN" sz="4000" b="1" dirty="0">
              <a:solidFill>
                <a:schemeClr val="tx1"/>
              </a:solidFill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1017" y="6060381"/>
            <a:ext cx="8068237" cy="37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n-IN" sz="4000" b="1" dirty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solidFill>
                  <a:schemeClr val="tx1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সঠিক উত্তরঃ ৩ মেয়ে। </a:t>
            </a:r>
            <a:r>
              <a:rPr lang="bn-IN" sz="4000" b="1" dirty="0" smtClean="0">
                <a:solidFill>
                  <a:prstClr val="black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4000" b="1" dirty="0" smtClean="0">
              <a:solidFill>
                <a:prstClr val="black"/>
              </a:solidFill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52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 rot="637106">
            <a:off x="7832618" y="210340"/>
            <a:ext cx="2453388" cy="3912090"/>
            <a:chOff x="944880" y="228600"/>
            <a:chExt cx="3657600" cy="685800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3" name="Trapezoid 2"/>
            <p:cNvSpPr/>
            <p:nvPr/>
          </p:nvSpPr>
          <p:spPr>
            <a:xfrm>
              <a:off x="2560320" y="2324100"/>
              <a:ext cx="457200" cy="4114800"/>
            </a:xfrm>
            <a:prstGeom prst="trapezoid">
              <a:avLst/>
            </a:pr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" name="Isosceles Triangle 3"/>
            <p:cNvSpPr/>
            <p:nvPr/>
          </p:nvSpPr>
          <p:spPr>
            <a:xfrm>
              <a:off x="1607820" y="6096000"/>
              <a:ext cx="2362200" cy="990600"/>
            </a:xfrm>
            <a:prstGeom prst="triangle">
              <a:avLst>
                <a:gd name="adj" fmla="val 50000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" name="Explosion 2 4"/>
            <p:cNvSpPr/>
            <p:nvPr/>
          </p:nvSpPr>
          <p:spPr>
            <a:xfrm>
              <a:off x="944880" y="228600"/>
              <a:ext cx="3657600" cy="2667000"/>
            </a:xfrm>
            <a:prstGeom prst="irregularSeal2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173616" y="239570"/>
            <a:ext cx="2814973" cy="3181897"/>
            <a:chOff x="944880" y="228600"/>
            <a:chExt cx="3657600" cy="685800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" name="Trapezoid 6"/>
            <p:cNvSpPr/>
            <p:nvPr/>
          </p:nvSpPr>
          <p:spPr>
            <a:xfrm>
              <a:off x="2560320" y="2324100"/>
              <a:ext cx="457200" cy="4114800"/>
            </a:xfrm>
            <a:prstGeom prst="trapezoid">
              <a:avLst/>
            </a:pr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" name="Isosceles Triangle 7"/>
            <p:cNvSpPr/>
            <p:nvPr/>
          </p:nvSpPr>
          <p:spPr>
            <a:xfrm>
              <a:off x="1607820" y="6096000"/>
              <a:ext cx="2362200" cy="990600"/>
            </a:xfrm>
            <a:prstGeom prst="triangle">
              <a:avLst>
                <a:gd name="adj" fmla="val 50000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" name="Explosion 2 8"/>
            <p:cNvSpPr/>
            <p:nvPr/>
          </p:nvSpPr>
          <p:spPr>
            <a:xfrm>
              <a:off x="944880" y="228600"/>
              <a:ext cx="3657600" cy="2667000"/>
            </a:xfrm>
            <a:prstGeom prst="irregularSeal2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41783" y="713142"/>
            <a:ext cx="2741140" cy="2495543"/>
            <a:chOff x="3405783" y="344725"/>
            <a:chExt cx="5738217" cy="4528490"/>
          </a:xfrm>
        </p:grpSpPr>
        <p:sp>
          <p:nvSpPr>
            <p:cNvPr id="11" name="Rectangle 10"/>
            <p:cNvSpPr/>
            <p:nvPr/>
          </p:nvSpPr>
          <p:spPr>
            <a:xfrm>
              <a:off x="3946601" y="2045094"/>
              <a:ext cx="4656585" cy="1990697"/>
            </a:xfrm>
            <a:prstGeom prst="rect">
              <a:avLst/>
            </a:prstGeom>
            <a:solidFill>
              <a:srgbClr val="C0504D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525790" y="4015203"/>
              <a:ext cx="5442833" cy="514671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3405783" y="344725"/>
              <a:ext cx="5738217" cy="1938754"/>
            </a:xfrm>
            <a:prstGeom prst="triangl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56102" y="2832051"/>
              <a:ext cx="991791" cy="118315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5" name="Trapezoid 14"/>
            <p:cNvSpPr/>
            <p:nvPr/>
          </p:nvSpPr>
          <p:spPr>
            <a:xfrm rot="5400000">
              <a:off x="5574724" y="3229360"/>
              <a:ext cx="1187808" cy="425053"/>
            </a:xfrm>
            <a:prstGeom prst="trapezoid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6" name="Trapezoid 15"/>
            <p:cNvSpPr/>
            <p:nvPr/>
          </p:nvSpPr>
          <p:spPr>
            <a:xfrm rot="5400000" flipV="1">
              <a:off x="6097990" y="3201989"/>
              <a:ext cx="1187808" cy="479795"/>
            </a:xfrm>
            <a:prstGeom prst="trapezoid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648742" y="3021270"/>
              <a:ext cx="425053" cy="538651"/>
            </a:xfrm>
            <a:prstGeom prst="rect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752917" y="3021270"/>
              <a:ext cx="425053" cy="557823"/>
            </a:xfrm>
            <a:prstGeom prst="rect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5956102" y="4529874"/>
              <a:ext cx="1062633" cy="238385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163798" y="4754022"/>
              <a:ext cx="708422" cy="119193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1" name="4-Point Star 20"/>
            <p:cNvSpPr/>
            <p:nvPr/>
          </p:nvSpPr>
          <p:spPr>
            <a:xfrm>
              <a:off x="4436215" y="2368589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4-Point Star 21"/>
            <p:cNvSpPr/>
            <p:nvPr/>
          </p:nvSpPr>
          <p:spPr>
            <a:xfrm>
              <a:off x="5286321" y="2368589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4-Point Star 22"/>
            <p:cNvSpPr/>
            <p:nvPr/>
          </p:nvSpPr>
          <p:spPr>
            <a:xfrm>
              <a:off x="6947892" y="2400528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" name="4-Point Star 23"/>
            <p:cNvSpPr/>
            <p:nvPr/>
          </p:nvSpPr>
          <p:spPr>
            <a:xfrm>
              <a:off x="7759358" y="2400528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309145" y="1394897"/>
            <a:ext cx="3612952" cy="3078902"/>
            <a:chOff x="3405783" y="344725"/>
            <a:chExt cx="5738217" cy="4528490"/>
          </a:xfrm>
        </p:grpSpPr>
        <p:sp>
          <p:nvSpPr>
            <p:cNvPr id="26" name="Rectangle 25"/>
            <p:cNvSpPr/>
            <p:nvPr/>
          </p:nvSpPr>
          <p:spPr>
            <a:xfrm>
              <a:off x="3946601" y="2045094"/>
              <a:ext cx="4656585" cy="1990697"/>
            </a:xfrm>
            <a:prstGeom prst="rect">
              <a:avLst/>
            </a:prstGeom>
            <a:solidFill>
              <a:srgbClr val="C0504D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525790" y="4015203"/>
              <a:ext cx="5442833" cy="514671"/>
            </a:xfrm>
            <a:prstGeom prst="roundRect">
              <a:avLst/>
            </a:prstGeom>
            <a:solidFill>
              <a:srgbClr val="002060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3405783" y="344725"/>
              <a:ext cx="5738217" cy="1938754"/>
            </a:xfrm>
            <a:prstGeom prst="triangle">
              <a:avLst/>
            </a:prstGeom>
            <a:solidFill>
              <a:srgbClr val="C00000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956102" y="2832051"/>
              <a:ext cx="991791" cy="1183153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Trapezoid 29"/>
            <p:cNvSpPr/>
            <p:nvPr/>
          </p:nvSpPr>
          <p:spPr>
            <a:xfrm rot="5400000">
              <a:off x="5574724" y="3229360"/>
              <a:ext cx="1187808" cy="425053"/>
            </a:xfrm>
            <a:prstGeom prst="trapezoid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1" name="Trapezoid 30"/>
            <p:cNvSpPr/>
            <p:nvPr/>
          </p:nvSpPr>
          <p:spPr>
            <a:xfrm rot="5400000" flipV="1">
              <a:off x="6097990" y="3201989"/>
              <a:ext cx="1187808" cy="479795"/>
            </a:xfrm>
            <a:prstGeom prst="trapezoid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648742" y="3021270"/>
              <a:ext cx="425053" cy="538651"/>
            </a:xfrm>
            <a:prstGeom prst="rect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752917" y="3021270"/>
              <a:ext cx="425053" cy="557823"/>
            </a:xfrm>
            <a:prstGeom prst="rect">
              <a:avLst/>
            </a:prstGeom>
            <a:solidFill>
              <a:srgbClr val="4BACC6">
                <a:lumMod val="5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5956102" y="4529874"/>
              <a:ext cx="1062633" cy="238385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163798" y="4754022"/>
              <a:ext cx="708422" cy="119193"/>
            </a:xfrm>
            <a:prstGeom prst="roundRect">
              <a:avLst/>
            </a:prstGeom>
            <a:solidFill>
              <a:srgbClr val="4F81BD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6" name="4-Point Star 35"/>
            <p:cNvSpPr/>
            <p:nvPr/>
          </p:nvSpPr>
          <p:spPr>
            <a:xfrm>
              <a:off x="4436215" y="2368589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4-Point Star 36"/>
            <p:cNvSpPr/>
            <p:nvPr/>
          </p:nvSpPr>
          <p:spPr>
            <a:xfrm>
              <a:off x="5286321" y="2368589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4-Point Star 37"/>
            <p:cNvSpPr/>
            <p:nvPr/>
          </p:nvSpPr>
          <p:spPr>
            <a:xfrm>
              <a:off x="6947892" y="2400528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9" name="4-Point Star 38"/>
            <p:cNvSpPr/>
            <p:nvPr/>
          </p:nvSpPr>
          <p:spPr>
            <a:xfrm>
              <a:off x="7759358" y="2400528"/>
              <a:ext cx="425053" cy="392958"/>
            </a:xfrm>
            <a:prstGeom prst="star4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40" name="Rounded Rectangle 39"/>
          <p:cNvSpPr/>
          <p:nvPr/>
        </p:nvSpPr>
        <p:spPr>
          <a:xfrm>
            <a:off x="1237129" y="3080584"/>
            <a:ext cx="4070866" cy="1256188"/>
          </a:xfrm>
          <a:prstGeom prst="roundRect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বাড়ির কাজ </a:t>
            </a:r>
            <a:endParaRPr kumimoji="0" lang="en-US" sz="6600" b="1" i="0" u="none" strike="noStrike" kern="0" normalizeH="0" baseline="0" noProof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" name="Picture 3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610" y="1092842"/>
            <a:ext cx="1778956" cy="18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loud 41"/>
          <p:cNvSpPr/>
          <p:nvPr/>
        </p:nvSpPr>
        <p:spPr>
          <a:xfrm>
            <a:off x="3114688" y="372791"/>
            <a:ext cx="1143000" cy="485481"/>
          </a:xfrm>
          <a:prstGeom prst="cloud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3" name="Cloud 42"/>
          <p:cNvSpPr/>
          <p:nvPr/>
        </p:nvSpPr>
        <p:spPr>
          <a:xfrm>
            <a:off x="4543483" y="164460"/>
            <a:ext cx="863849" cy="309351"/>
          </a:xfrm>
          <a:prstGeom prst="cloud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45660" y="4706472"/>
            <a:ext cx="11764370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bn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বিশেষ চাহিদাসম্পন্ন শিশুর </a:t>
            </a:r>
            <a:r>
              <a:rPr lang="bn-IN" sz="4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bn-IN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আমাদের কেমন ব্যবহার হওয়া উচিৎ বলে তুমি মনে কর </a:t>
            </a:r>
            <a:r>
              <a:rPr lang="bn-IN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 ১০ টি পয়েন্টে </a:t>
            </a:r>
            <a:r>
              <a:rPr lang="bn-IN" sz="4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লিখবে।</a:t>
            </a:r>
            <a:r>
              <a:rPr lang="bn-BD" sz="4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7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4133462" y="479616"/>
            <a:ext cx="4077476" cy="2157046"/>
          </a:xfrm>
          <a:prstGeom prst="flowChartAlternateProcess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5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বাণী</a:t>
            </a:r>
            <a:r>
              <a:rPr lang="bn-IN" sz="6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41193" y="3025592"/>
            <a:ext cx="11627893" cy="2514600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"</a:t>
            </a:r>
            <a:r>
              <a:rPr lang="bn-IN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প্রতিটি ভিন্নভাবে সক্ষম মানুষের মাঝে একটি সুন্দর মন লুকিয়ে থাকে</a:t>
            </a:r>
            <a:r>
              <a:rPr lang="en-US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 শুধু ভালোবাসার চোখ দিয়ে তা দেখতে হবে।"</a:t>
            </a:r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400800"/>
            <a:ext cx="1431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53E2612-571C-40C2-8A9E-50823A78CD21}" type="datetime1">
              <a:rPr lang="en-US" sz="2400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7/13/2026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5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-Point Star 1"/>
          <p:cNvSpPr/>
          <p:nvPr/>
        </p:nvSpPr>
        <p:spPr>
          <a:xfrm>
            <a:off x="3395736" y="152400"/>
            <a:ext cx="5600700" cy="2971800"/>
          </a:xfrm>
          <a:prstGeom prst="star32">
            <a:avLst/>
          </a:prstGeom>
          <a:blipFill>
            <a:blip r:embed="rId2" cstate="print"/>
            <a:tile tx="0" ty="0" sx="100000" sy="100000" flip="none" algn="tl"/>
          </a:blipFill>
          <a:ln w="38100"/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roses_decor_by_lyotta-d65c2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17314" y="1005482"/>
            <a:ext cx="7157544" cy="60811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400800"/>
            <a:ext cx="1277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53E2612-571C-40C2-8A9E-50823A78CD21}" type="datetime1">
              <a:rPr lang="en-US" sz="2400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7/13/2026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806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225" y="1857099"/>
            <a:ext cx="8749550" cy="4772481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025153" y="4785809"/>
            <a:ext cx="4141694" cy="18166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 cap="flat" cmpd="sng" algn="ctr">
            <a:solidFill>
              <a:schemeClr val="tx1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11500" b="1" noProof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সুভা 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291353" y="-147818"/>
            <a:ext cx="11609294" cy="2178324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আমাদের আজকের পাঠ্যবিষয়</a:t>
            </a: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en-US" sz="7200" b="1" dirty="0">
              <a:ln w="9525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524" y="6400800"/>
            <a:ext cx="1223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53E2612-571C-40C2-8A9E-50823A78CD21}" type="datetime1">
              <a:rPr lang="en-US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7/13/2026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76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2832847" y="116540"/>
            <a:ext cx="6526306" cy="1187826"/>
          </a:xfrm>
          <a:prstGeom prst="ribbon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121024" y="1416441"/>
            <a:ext cx="11923058" cy="5266730"/>
          </a:xfrm>
          <a:prstGeom prst="verticalScroll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bn-IN" sz="4800" b="1" dirty="0" smtClean="0">
              <a:ln w="9525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চাহিদাসম্পন্ন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শিশুর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 সহানুভূতিশীল আচরণ 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 </a:t>
            </a:r>
          </a:p>
          <a:p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চাহিদাসম্পন্ন শিশুর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 সমাজের নেতিবাচক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দৃষ্টিভঙ্গি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বলতে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মূক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প্রকৃতি ও প্রাণীর সাথে মানুষের নিবিড় বন্ধুত্ব ব্যাখ্যা করতে পারবে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অবহেলিত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 মনের একাকীত্ব ও মনস্তাত্ত্বিক কষ্ট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চাহিদাসম্পন্ন শিশুর প্রতি পরিবারের দায়িত্ব ও করণীয়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 </a:t>
            </a:r>
            <a:r>
              <a:rPr lang="bn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7502" y="6248400"/>
            <a:ext cx="1277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653E2612-571C-40C2-8A9E-50823A78CD21}" type="datetime1">
              <a:rPr lang="en-US" sz="2400" b="1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7/13/2026</a:t>
            </a:fld>
            <a:endParaRPr lang="en-US" sz="2400" dirty="0"/>
          </a:p>
        </p:txBody>
      </p:sp>
      <p:pic>
        <p:nvPicPr>
          <p:cNvPr id="8" name="Picture 2" descr="http://www.wellsvillelibrary.org/wp-content/uploads/2014/08/its_your_turn_storyti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5268" y="100711"/>
            <a:ext cx="28575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02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1698916" y="457200"/>
            <a:ext cx="8278368" cy="2209800"/>
          </a:xfrm>
          <a:prstGeom prst="ribbon">
            <a:avLst/>
          </a:prstGeom>
          <a:blipFill>
            <a:blip r:embed="rId2"/>
            <a:tile tx="0" ty="0" sx="100000" sy="100000" flip="none" algn="tl"/>
          </a:blipFill>
          <a:ln w="38100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bn-IN" sz="9600" b="1" kern="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9600" b="1" kern="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1"/>
          <p:cNvSpPr txBox="1">
            <a:spLocks/>
          </p:cNvSpPr>
          <p:nvPr/>
        </p:nvSpPr>
        <p:spPr>
          <a:xfrm>
            <a:off x="0" y="6324600"/>
            <a:ext cx="16989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653E2612-571C-40C2-8A9E-50823A78CD21}" type="datetime1">
              <a:rPr lang="en-US" sz="2400" b="1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>
                <a:defRPr/>
              </a:pPr>
              <a:t>7/13/2026</a:t>
            </a:fld>
            <a:endParaRPr lang="en-US" sz="2400" b="1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0288" y="2901380"/>
            <a:ext cx="2589212" cy="3319014"/>
          </a:xfrm>
          <a:prstGeom prst="rect">
            <a:avLst/>
          </a:prstGeom>
          <a:noFill/>
          <a:effectLst>
            <a:innerShdw blurRad="63500" dist="50800" dir="108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 Diagonal Corner Rectangle 6"/>
          <p:cNvSpPr/>
          <p:nvPr/>
        </p:nvSpPr>
        <p:spPr>
          <a:xfrm>
            <a:off x="6066700" y="2819400"/>
            <a:ext cx="2590800" cy="3482338"/>
          </a:xfrm>
          <a:prstGeom prst="round2DiagRect">
            <a:avLst/>
          </a:prstGeom>
          <a:solidFill>
            <a:srgbClr val="5E95D8"/>
          </a:solidFill>
          <a:ln w="25400" cap="flat" cmpd="sng" algn="ctr">
            <a:solidFill>
              <a:srgbClr val="FFFFFF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পাঠ্য বইয়ের পৃষ্ঠা </a:t>
            </a:r>
            <a:r>
              <a:rPr kumimoji="0" lang="bn-IN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4000" b="1" kern="0" noProof="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4000" b="1" kern="0" noProof="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92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67760778"/>
              </p:ext>
            </p:extLst>
          </p:nvPr>
        </p:nvGraphicFramePr>
        <p:xfrm>
          <a:off x="878536" y="157162"/>
          <a:ext cx="9144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F:\pic\গদ্য\বলাই\মাল্যদান\লালঘোড়া\লখার একুশে\লাইব্রেরি\বেগম রোকেয়া\ক্ষদ্র জাতিসত্তা\guation\giphy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213" y="2185382"/>
            <a:ext cx="2379765" cy="271410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06319" y="2185382"/>
            <a:ext cx="2514202" cy="27410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Oval 3"/>
          <p:cNvSpPr/>
          <p:nvPr/>
        </p:nvSpPr>
        <p:spPr>
          <a:xfrm>
            <a:off x="4274196" y="2259105"/>
            <a:ext cx="2412993" cy="2600047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0" normalizeH="0" baseline="0" noProof="0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রবীন্দ্রনাথ ঠাকুর</a:t>
            </a:r>
            <a:endParaRPr kumimoji="0" lang="en-US" sz="4000" b="1" i="0" u="none" strike="noStrike" kern="0" normalizeH="0" baseline="0" noProof="0" dirty="0" smtClean="0">
              <a:ln w="9525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17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ambrian College\Desktop\extra\project 1\animal\s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010" y="2692562"/>
            <a:ext cx="1217403" cy="172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Cambrian College\Desktop\extra\project 1\animal\sw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1" y="4977829"/>
            <a:ext cx="1132151" cy="172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Cambrian College\Desktop\extra\project 1\animal\swx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569" y="186322"/>
            <a:ext cx="1471687" cy="19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Cambrian College\Desktop\extra\project 1\animal\wdq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374" y="4977829"/>
            <a:ext cx="1185863" cy="176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Cambrian College\Desktop\extra\project 1\animal\zsw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933" y="3627448"/>
            <a:ext cx="1473200" cy="212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Users\Cambrian College\Desktop\extra\project 1\animal\aqz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68246">
            <a:off x="7956041" y="624296"/>
            <a:ext cx="1394735" cy="202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Cambrian College\Desktop\extra\project 1\animal\asxc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438" y="3627448"/>
            <a:ext cx="1394735" cy="212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Cambrian College\Desktop\extra\project 1\animal\awq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582">
            <a:off x="3052478" y="632856"/>
            <a:ext cx="1397000" cy="217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Cambrian College\Desktop\extra\project 1\animal\azxs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331" y="2676079"/>
            <a:ext cx="1238135" cy="16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5519" y="265111"/>
            <a:ext cx="7647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কবিগুরু রবীন্দ্রনাথ ঠাকুরের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গ্রন্থসমূহ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IN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30665" y="4876800"/>
            <a:ext cx="3041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বনফুল,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2474901" y="2209800"/>
            <a:ext cx="1821873" cy="2209800"/>
            <a:chOff x="1593273" y="3200400"/>
            <a:chExt cx="1371600" cy="1752600"/>
          </a:xfrm>
          <a:solidFill>
            <a:srgbClr val="92D050"/>
          </a:solidFill>
        </p:grpSpPr>
        <p:sp>
          <p:nvSpPr>
            <p:cNvPr id="5" name="Rectangle 4"/>
            <p:cNvSpPr/>
            <p:nvPr/>
          </p:nvSpPr>
          <p:spPr>
            <a:xfrm>
              <a:off x="1593273" y="3200400"/>
              <a:ext cx="1371600" cy="1752600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IN" sz="1000" dirty="0" smtClean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10615" y="3380601"/>
              <a:ext cx="1084764" cy="2440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IN" sz="1400" dirty="0" smtClean="0"/>
                <a:t>বনফুল </a:t>
              </a:r>
              <a:endParaRPr lang="bn-IN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73827" y="3725688"/>
              <a:ext cx="1091046" cy="21968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1200" dirty="0" smtClean="0"/>
                <a:t>রবীন্দ্রনাথ ঠাকুর  </a:t>
              </a:r>
              <a:endParaRPr lang="en-US" sz="1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049374" y="3073173"/>
            <a:ext cx="1821873" cy="349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200" dirty="0">
                <a:solidFill>
                  <a:schemeClr val="bg1"/>
                </a:solidFill>
              </a:rPr>
              <a:t>সাত সাগরের মাঝি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2029" y="3508283"/>
            <a:ext cx="1449218" cy="310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000" dirty="0">
                <a:solidFill>
                  <a:schemeClr val="bg1"/>
                </a:solidFill>
              </a:rPr>
              <a:t>ফর্‌রুখ আহমদ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335374" y="2209800"/>
            <a:ext cx="1821873" cy="2209800"/>
            <a:chOff x="6629400" y="2209800"/>
            <a:chExt cx="1821873" cy="2209800"/>
          </a:xfrm>
          <a:blipFill>
            <a:blip r:embed="rId2"/>
            <a:tile tx="0" ty="0" sx="100000" sy="100000" flip="none" algn="tl"/>
          </a:blipFill>
        </p:grpSpPr>
        <p:sp>
          <p:nvSpPr>
            <p:cNvPr id="11" name="Rectangle 10"/>
            <p:cNvSpPr/>
            <p:nvPr/>
          </p:nvSpPr>
          <p:spPr>
            <a:xfrm>
              <a:off x="6629400" y="2209800"/>
              <a:ext cx="1821873" cy="2209800"/>
            </a:xfrm>
            <a:prstGeom prst="rect">
              <a:avLst/>
            </a:prstGeom>
            <a:grpFill/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IN" sz="1000" dirty="0" smtClean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33754" y="2560120"/>
              <a:ext cx="141316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1400" dirty="0" smtClean="0"/>
                <a:t>কড়ি ও কোমল </a:t>
              </a:r>
              <a:endParaRPr lang="bn-IN" sz="14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162800" y="2942368"/>
              <a:ext cx="1250373" cy="2616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1100" dirty="0" smtClean="0"/>
                <a:t>রবীন্দ্রনাথ ঠাকুর </a:t>
              </a:r>
              <a:endParaRPr lang="en-US" sz="11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4144374" y="4876800"/>
            <a:ext cx="2976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সঞ্চয়িতা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,</a:t>
            </a:r>
            <a:endParaRPr lang="en-US" sz="3600" dirty="0"/>
          </a:p>
        </p:txBody>
      </p:sp>
      <p:sp>
        <p:nvSpPr>
          <p:cNvPr id="15" name="Rectangle 14"/>
          <p:cNvSpPr/>
          <p:nvPr/>
        </p:nvSpPr>
        <p:spPr>
          <a:xfrm>
            <a:off x="6963774" y="4876800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কড়ি ও কোমল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ইত্যাদি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sp>
        <p:nvSpPr>
          <p:cNvPr id="16" name="Rectangle 15"/>
          <p:cNvSpPr/>
          <p:nvPr/>
        </p:nvSpPr>
        <p:spPr>
          <a:xfrm>
            <a:off x="2083511" y="5715000"/>
            <a:ext cx="8385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তিনি ‘গীতাঞ্জলী’ কাব্যের জন্য নোবেল পুরস্কার লাভ করেন। </a:t>
            </a:r>
            <a:endParaRPr lang="en-US" sz="36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5298606" y="2209800"/>
            <a:ext cx="1821873" cy="2209800"/>
            <a:chOff x="1593273" y="3200400"/>
            <a:chExt cx="1371600" cy="1752600"/>
          </a:xfrm>
        </p:grpSpPr>
        <p:sp>
          <p:nvSpPr>
            <p:cNvPr id="18" name="Rectangle 17"/>
            <p:cNvSpPr/>
            <p:nvPr/>
          </p:nvSpPr>
          <p:spPr>
            <a:xfrm>
              <a:off x="1593273" y="3200400"/>
              <a:ext cx="1371600" cy="17526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IN" sz="1000" dirty="0" smtClean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93273" y="3380601"/>
              <a:ext cx="1371600" cy="219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1200" dirty="0" smtClean="0">
                  <a:solidFill>
                    <a:schemeClr val="bg1"/>
                  </a:solidFill>
                </a:rPr>
                <a:t>সঞ্চয়িতা </a:t>
              </a:r>
              <a:endParaRPr lang="bn-IN" sz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873827" y="3725688"/>
              <a:ext cx="1091046" cy="19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1000" dirty="0" smtClean="0"/>
                <a:t>রবীন্দ্রনাথ ঠাকুর 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718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31399" y="343472"/>
            <a:ext cx="2438400" cy="77809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শব্দার্থ: 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27568" y="5325249"/>
            <a:ext cx="3124200" cy="10380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গাছের নতুন পাতা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328681" y="1249834"/>
            <a:ext cx="2218731" cy="66246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ওষ্ঠাধর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6682" y="1249834"/>
            <a:ext cx="2122743" cy="66246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কিশলয়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42846" y="5379036"/>
            <a:ext cx="3796869" cy="10380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ওষ্ঠ এবং অধর, উপরের ও নীচের ঠোঁট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3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16" y="2077423"/>
            <a:ext cx="5113210" cy="30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89425" y="4534472"/>
            <a:ext cx="1219200" cy="469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6492" y="2019872"/>
            <a:ext cx="4053660" cy="3154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0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575</Words>
  <Application>Microsoft Office PowerPoint</Application>
  <PresentationFormat>Widescreen</PresentationFormat>
  <Paragraphs>112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NikoshBAN</vt:lpstr>
      <vt:lpstr>Times New Roman</vt:lpstr>
      <vt:lpstr>Vrinda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গল্পের পটভূমি ও নামকরণ গল্পের উৎস: রবীন্দ্রনাথ ঠাকুরের বিখ্যাত ‘গল্পগুচ্ছ’ থেকে সংগৃহীত। নামকরণ সার্থকতা: বাকপ্রতিবন্ধী সুভা ও তার আবেগকে কেন্দ্র করেই গল্পের নামকরণ করা হয়েছে। মূলভাব: সমাজের মানুষের অবহেলা ও প্রকৃতির মাঝে সুভার আশ্রয় খোঁজা। </vt:lpstr>
      <vt:lpstr>      সুভার পরিচয় নাম: সুভা (সুভাষিণী) পরিবার: পিতা- বাণী কণ্ঠ, মাতা- সুভার মা তাকে নিজের ত্রুটি মনে করতেন। স্বভাব: কথা বলতে পারে না, কিন্তু তার বিশাল বড় দুটি কালো চোখ ছিল। তার ঠোঁট কাঁপিয়ে কথা প্রকাশের চেষ্টা। ছবি: সুভার বড় বড় ও মায়াবী চোখের একটি অভিব্যক্তিপূর্ণ ছবি।   </vt:lpstr>
      <vt:lpstr>   সুভার সঙ্গী ও প্রকৃতি প্রকৃতির সান্নিধ্য: নদীর তীর, গাছপালা ও পশুপাখি ছিল তার আপনজন। পোষা প্রাণী: গাভী- সর্বশী ও পাঙ্গুলী। বৈশিষ্ট্য: বোবা প্রাণীরা মানুষের ভাষা না বুঝলেও সুভার ভালোবাসা ও সুর বুঝতে পারত। </vt:lpstr>
      <vt:lpstr>   মানবসঙ্গ ও প্রতাপ প্রতাপ: গাঁয়ের এক বখাটে কিন্তু সুভার প্রতি সহানুভূতিশীল ছেলে, যার সাথে সুভার নদীর তীরে বসে মাছ ধরার সম্পর্ক ছিল। সুভার অনুভূতি: প্রতাপই ছিল একমাত্র মানুষ যার সামনে সে নির্বাক থেকেও স্বাচ্ছন্দ্যবোধ করত। </vt:lpstr>
      <vt:lpstr>   সামাজিক সংকট ও বিবাহ সমাজ ও পরিবার: সমাজে বাকপ্রতিবন্ধী মেয়েকে বোঝা মনে করা হতো। বিবাহ: পিতামাতা সমাজের ভয়ে গোপনে সুভার বিয়ে দেন কলকাতায়। বিদায়ের করুণ দৃশ্য: জন্মভূমি ও প্রিয় প্রাণীদের ছেড়ে যাওয়ার সময় সুভার নির্বাক কান্না।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CyberSpace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Tech Point</dc:creator>
  <cp:lastModifiedBy>Tech Point</cp:lastModifiedBy>
  <cp:revision>77</cp:revision>
  <dcterms:created xsi:type="dcterms:W3CDTF">2026-07-09T14:36:27Z</dcterms:created>
  <dcterms:modified xsi:type="dcterms:W3CDTF">2026-07-13T13:49:17Z</dcterms:modified>
</cp:coreProperties>
</file>