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8"/>
  </p:notesMasterIdLst>
  <p:sldIdLst>
    <p:sldId id="268" r:id="rId2"/>
    <p:sldId id="259" r:id="rId3"/>
    <p:sldId id="260" r:id="rId4"/>
    <p:sldId id="265" r:id="rId5"/>
    <p:sldId id="262" r:id="rId6"/>
    <p:sldId id="271" r:id="rId7"/>
    <p:sldId id="272" r:id="rId8"/>
    <p:sldId id="273" r:id="rId9"/>
    <p:sldId id="274" r:id="rId10"/>
    <p:sldId id="275" r:id="rId11"/>
    <p:sldId id="263" r:id="rId12"/>
    <p:sldId id="276" r:id="rId13"/>
    <p:sldId id="277" r:id="rId14"/>
    <p:sldId id="266" r:id="rId15"/>
    <p:sldId id="278" r:id="rId16"/>
    <p:sldId id="26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66"/>
    <a:srgbClr val="CCECFF"/>
    <a:srgbClr val="99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6036" autoAdjust="0"/>
  </p:normalViewPr>
  <p:slideViewPr>
    <p:cSldViewPr snapToGrid="0">
      <p:cViewPr varScale="1">
        <p:scale>
          <a:sx n="67" d="100"/>
          <a:sy n="67" d="100"/>
        </p:scale>
        <p:origin x="-132" y="-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A966E4-80F0-48D1-B847-28B89165286B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25BCEF6-88EE-4E63-B30A-16B26AE70C26}">
      <dgm:prSet phldrT="[Text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6000" dirty="0" err="1" smtClean="0">
              <a:solidFill>
                <a:srgbClr val="00B050"/>
              </a:solidFill>
              <a:latin typeface="NikoshBAN" pitchFamily="2" charset="0"/>
              <a:cs typeface="NikoshBAN" pitchFamily="2" charset="0"/>
            </a:rPr>
            <a:t>সুস্থ</a:t>
          </a:r>
          <a:endParaRPr lang="en-US" sz="6000" dirty="0">
            <a:solidFill>
              <a:srgbClr val="00B050"/>
            </a:solidFill>
            <a:latin typeface="NikoshBAN" pitchFamily="2" charset="0"/>
            <a:cs typeface="NikoshBAN" pitchFamily="2" charset="0"/>
          </a:endParaRPr>
        </a:p>
      </dgm:t>
    </dgm:pt>
    <dgm:pt modelId="{D3BDA6B2-E9B9-4C9F-ADEE-4112AFC37200}" type="parTrans" cxnId="{935DDD57-1B38-433E-A2BA-AF9966D6CD97}">
      <dgm:prSet/>
      <dgm:spPr/>
      <dgm:t>
        <a:bodyPr/>
        <a:lstStyle/>
        <a:p>
          <a:endParaRPr lang="en-US"/>
        </a:p>
      </dgm:t>
    </dgm:pt>
    <dgm:pt modelId="{90B49816-4C0B-417F-BD8A-98069CDA32D2}" type="sibTrans" cxnId="{935DDD57-1B38-433E-A2BA-AF9966D6CD97}">
      <dgm:prSet/>
      <dgm:spPr/>
      <dgm:t>
        <a:bodyPr/>
        <a:lstStyle/>
        <a:p>
          <a:endParaRPr lang="en-US"/>
        </a:p>
      </dgm:t>
    </dgm:pt>
    <dgm:pt modelId="{B6EF7CCD-68C7-4A26-9C30-D748C4CCC4BF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খাদ্যাভাস</a:t>
          </a:r>
          <a:endParaRPr lang="en-US" sz="3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D2D9A3CA-AA75-4301-A55C-DB95569378AC}" type="parTrans" cxnId="{44A2B9E7-586E-4466-B376-A439F2D4B21E}">
      <dgm:prSet/>
      <dgm:spPr/>
      <dgm:t>
        <a:bodyPr/>
        <a:lstStyle/>
        <a:p>
          <a:endParaRPr lang="en-US"/>
        </a:p>
      </dgm:t>
    </dgm:pt>
    <dgm:pt modelId="{41CB53F4-5D9D-48FE-8D5C-646F02FE6C83}" type="sibTrans" cxnId="{44A2B9E7-586E-4466-B376-A439F2D4B21E}">
      <dgm:prSet/>
      <dgm:spPr/>
      <dgm:t>
        <a:bodyPr/>
        <a:lstStyle/>
        <a:p>
          <a:endParaRPr lang="en-US"/>
        </a:p>
      </dgm:t>
    </dgm:pt>
    <dgm:pt modelId="{63DA7233-6C52-4058-899B-E139E2DF7A92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শরীর</a:t>
          </a:r>
          <a:r>
            <a: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গঠন</a:t>
          </a:r>
          <a:endParaRPr lang="en-US" sz="3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5EF17620-D325-454F-9D51-B391F327489A}" type="parTrans" cxnId="{550F625D-204A-4B81-AE9F-7CDA9DFC9E9F}">
      <dgm:prSet/>
      <dgm:spPr/>
      <dgm:t>
        <a:bodyPr/>
        <a:lstStyle/>
        <a:p>
          <a:endParaRPr lang="en-US"/>
        </a:p>
      </dgm:t>
    </dgm:pt>
    <dgm:pt modelId="{9A791242-A435-4D20-B5A9-EDB0849B770C}" type="sibTrans" cxnId="{550F625D-204A-4B81-AE9F-7CDA9DFC9E9F}">
      <dgm:prSet/>
      <dgm:spPr/>
      <dgm:t>
        <a:bodyPr/>
        <a:lstStyle/>
        <a:p>
          <a:endParaRPr lang="en-US"/>
        </a:p>
      </dgm:t>
    </dgm:pt>
    <dgm:pt modelId="{BA139EC7-3E80-4E2B-837E-7936E88F1196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মেডিটেশন</a:t>
          </a:r>
          <a:endParaRPr lang="en-US" sz="3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83CA8826-E922-4553-9A26-6FDBB49788D8}" type="parTrans" cxnId="{F2D052E8-E990-488C-9E36-20CF3F461567}">
      <dgm:prSet/>
      <dgm:spPr/>
      <dgm:t>
        <a:bodyPr/>
        <a:lstStyle/>
        <a:p>
          <a:endParaRPr lang="en-US"/>
        </a:p>
      </dgm:t>
    </dgm:pt>
    <dgm:pt modelId="{0FC1C8F8-4F85-4882-A253-F03499265306}" type="sibTrans" cxnId="{F2D052E8-E990-488C-9E36-20CF3F461567}">
      <dgm:prSet/>
      <dgm:spPr/>
      <dgm:t>
        <a:bodyPr/>
        <a:lstStyle/>
        <a:p>
          <a:endParaRPr lang="en-US"/>
        </a:p>
      </dgm:t>
    </dgm:pt>
    <dgm:pt modelId="{F33025B9-9801-465C-B048-2791095CB4E2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অনুশীলন</a:t>
          </a:r>
          <a:endParaRPr lang="en-US" sz="3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9012B858-9292-4065-A272-A001C24B38E1}" type="parTrans" cxnId="{BC9A79C6-DFA5-470F-AD5E-C2565EA7B68D}">
      <dgm:prSet/>
      <dgm:spPr/>
      <dgm:t>
        <a:bodyPr/>
        <a:lstStyle/>
        <a:p>
          <a:endParaRPr lang="en-US"/>
        </a:p>
      </dgm:t>
    </dgm:pt>
    <dgm:pt modelId="{6A3018CF-4B2C-4664-9A09-2C16A03890B3}" type="sibTrans" cxnId="{BC9A79C6-DFA5-470F-AD5E-C2565EA7B68D}">
      <dgm:prSet/>
      <dgm:spPr/>
      <dgm:t>
        <a:bodyPr/>
        <a:lstStyle/>
        <a:p>
          <a:endParaRPr lang="en-US"/>
        </a:p>
      </dgm:t>
    </dgm:pt>
    <dgm:pt modelId="{514001F5-C999-4B73-9CF9-8D4E0DEF5184}" type="pres">
      <dgm:prSet presAssocID="{42A966E4-80F0-48D1-B847-28B89165286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6A57EC1-DC81-47B1-8FEA-EACA33CACD21}" type="pres">
      <dgm:prSet presAssocID="{625BCEF6-88EE-4E63-B30A-16B26AE70C26}" presName="centerShape" presStyleLbl="node0" presStyleIdx="0" presStyleCnt="1"/>
      <dgm:spPr/>
      <dgm:t>
        <a:bodyPr/>
        <a:lstStyle/>
        <a:p>
          <a:endParaRPr lang="en-US"/>
        </a:p>
      </dgm:t>
    </dgm:pt>
    <dgm:pt modelId="{41E4B983-DAB5-4833-9817-8F17863C61F6}" type="pres">
      <dgm:prSet presAssocID="{B6EF7CCD-68C7-4A26-9C30-D748C4CCC4BF}" presName="node" presStyleLbl="node1" presStyleIdx="0" presStyleCnt="4" custScaleX="1326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EB784FC-224C-4AC2-B1A6-D5DA8C9DE120}" type="pres">
      <dgm:prSet presAssocID="{B6EF7CCD-68C7-4A26-9C30-D748C4CCC4BF}" presName="dummy" presStyleCnt="0"/>
      <dgm:spPr/>
    </dgm:pt>
    <dgm:pt modelId="{22FCA411-196B-40C2-AF68-9272852B3487}" type="pres">
      <dgm:prSet presAssocID="{41CB53F4-5D9D-48FE-8D5C-646F02FE6C83}" presName="sibTrans" presStyleLbl="sibTrans2D1" presStyleIdx="0" presStyleCnt="4"/>
      <dgm:spPr/>
      <dgm:t>
        <a:bodyPr/>
        <a:lstStyle/>
        <a:p>
          <a:endParaRPr lang="en-US"/>
        </a:p>
      </dgm:t>
    </dgm:pt>
    <dgm:pt modelId="{ADB6DF53-936C-4ED9-9AEA-FBAE6280210E}" type="pres">
      <dgm:prSet presAssocID="{63DA7233-6C52-4058-899B-E139E2DF7A92}" presName="node" presStyleLbl="node1" presStyleIdx="1" presStyleCnt="4" custScaleX="1620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A80466-C0F9-4D54-B3A8-573B7255470A}" type="pres">
      <dgm:prSet presAssocID="{63DA7233-6C52-4058-899B-E139E2DF7A92}" presName="dummy" presStyleCnt="0"/>
      <dgm:spPr/>
    </dgm:pt>
    <dgm:pt modelId="{3602C317-65F0-4536-B043-3F84013CBA2D}" type="pres">
      <dgm:prSet presAssocID="{9A791242-A435-4D20-B5A9-EDB0849B770C}" presName="sibTrans" presStyleLbl="sibTrans2D1" presStyleIdx="1" presStyleCnt="4"/>
      <dgm:spPr/>
      <dgm:t>
        <a:bodyPr/>
        <a:lstStyle/>
        <a:p>
          <a:endParaRPr lang="en-US"/>
        </a:p>
      </dgm:t>
    </dgm:pt>
    <dgm:pt modelId="{8022A8A2-B024-4CC4-A366-00565B787BE7}" type="pres">
      <dgm:prSet presAssocID="{BA139EC7-3E80-4E2B-837E-7936E88F1196}" presName="node" presStyleLbl="node1" presStyleIdx="2" presStyleCnt="4" custScaleX="174742" custRadScaleRad="98770" custRadScaleInc="-36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37B148-3B0C-48C0-A251-D8A182BAC261}" type="pres">
      <dgm:prSet presAssocID="{BA139EC7-3E80-4E2B-837E-7936E88F1196}" presName="dummy" presStyleCnt="0"/>
      <dgm:spPr/>
    </dgm:pt>
    <dgm:pt modelId="{3DBA258D-D566-438A-85FC-92BCAAF7D37D}" type="pres">
      <dgm:prSet presAssocID="{0FC1C8F8-4F85-4882-A253-F03499265306}" presName="sibTrans" presStyleLbl="sibTrans2D1" presStyleIdx="2" presStyleCnt="4"/>
      <dgm:spPr/>
      <dgm:t>
        <a:bodyPr/>
        <a:lstStyle/>
        <a:p>
          <a:endParaRPr lang="en-US"/>
        </a:p>
      </dgm:t>
    </dgm:pt>
    <dgm:pt modelId="{6F6DF9BB-8156-4C4E-902C-E4F60F0A3504}" type="pres">
      <dgm:prSet presAssocID="{F33025B9-9801-465C-B048-2791095CB4E2}" presName="node" presStyleLbl="node1" presStyleIdx="3" presStyleCnt="4" custScaleX="1344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C29632-5BE7-4858-A9AE-76223D5773BC}" type="pres">
      <dgm:prSet presAssocID="{F33025B9-9801-465C-B048-2791095CB4E2}" presName="dummy" presStyleCnt="0"/>
      <dgm:spPr/>
    </dgm:pt>
    <dgm:pt modelId="{7863A258-3F8B-468E-9F7F-BA4EC77302B6}" type="pres">
      <dgm:prSet presAssocID="{6A3018CF-4B2C-4664-9A09-2C16A03890B3}" presName="sibTrans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F5C2D586-F54F-4A60-AD20-3DD91601FCD4}" type="presOf" srcId="{9A791242-A435-4D20-B5A9-EDB0849B770C}" destId="{3602C317-65F0-4536-B043-3F84013CBA2D}" srcOrd="0" destOrd="0" presId="urn:microsoft.com/office/officeart/2005/8/layout/radial6"/>
    <dgm:cxn modelId="{DC8B6F06-4ADF-4FE8-9203-32F943F1F6AA}" type="presOf" srcId="{42A966E4-80F0-48D1-B847-28B89165286B}" destId="{514001F5-C999-4B73-9CF9-8D4E0DEF5184}" srcOrd="0" destOrd="0" presId="urn:microsoft.com/office/officeart/2005/8/layout/radial6"/>
    <dgm:cxn modelId="{5325CD68-8664-4DA4-B928-B32F545DAA4A}" type="presOf" srcId="{41CB53F4-5D9D-48FE-8D5C-646F02FE6C83}" destId="{22FCA411-196B-40C2-AF68-9272852B3487}" srcOrd="0" destOrd="0" presId="urn:microsoft.com/office/officeart/2005/8/layout/radial6"/>
    <dgm:cxn modelId="{935DDD57-1B38-433E-A2BA-AF9966D6CD97}" srcId="{42A966E4-80F0-48D1-B847-28B89165286B}" destId="{625BCEF6-88EE-4E63-B30A-16B26AE70C26}" srcOrd="0" destOrd="0" parTransId="{D3BDA6B2-E9B9-4C9F-ADEE-4112AFC37200}" sibTransId="{90B49816-4C0B-417F-BD8A-98069CDA32D2}"/>
    <dgm:cxn modelId="{87537C4E-6840-4707-963B-A2780E58BDE8}" type="presOf" srcId="{0FC1C8F8-4F85-4882-A253-F03499265306}" destId="{3DBA258D-D566-438A-85FC-92BCAAF7D37D}" srcOrd="0" destOrd="0" presId="urn:microsoft.com/office/officeart/2005/8/layout/radial6"/>
    <dgm:cxn modelId="{BC9A79C6-DFA5-470F-AD5E-C2565EA7B68D}" srcId="{625BCEF6-88EE-4E63-B30A-16B26AE70C26}" destId="{F33025B9-9801-465C-B048-2791095CB4E2}" srcOrd="3" destOrd="0" parTransId="{9012B858-9292-4065-A272-A001C24B38E1}" sibTransId="{6A3018CF-4B2C-4664-9A09-2C16A03890B3}"/>
    <dgm:cxn modelId="{F2D052E8-E990-488C-9E36-20CF3F461567}" srcId="{625BCEF6-88EE-4E63-B30A-16B26AE70C26}" destId="{BA139EC7-3E80-4E2B-837E-7936E88F1196}" srcOrd="2" destOrd="0" parTransId="{83CA8826-E922-4553-9A26-6FDBB49788D8}" sibTransId="{0FC1C8F8-4F85-4882-A253-F03499265306}"/>
    <dgm:cxn modelId="{44A2B9E7-586E-4466-B376-A439F2D4B21E}" srcId="{625BCEF6-88EE-4E63-B30A-16B26AE70C26}" destId="{B6EF7CCD-68C7-4A26-9C30-D748C4CCC4BF}" srcOrd="0" destOrd="0" parTransId="{D2D9A3CA-AA75-4301-A55C-DB95569378AC}" sibTransId="{41CB53F4-5D9D-48FE-8D5C-646F02FE6C83}"/>
    <dgm:cxn modelId="{8B96E448-80A4-4C10-B0E2-8E0196AA764C}" type="presOf" srcId="{6A3018CF-4B2C-4664-9A09-2C16A03890B3}" destId="{7863A258-3F8B-468E-9F7F-BA4EC77302B6}" srcOrd="0" destOrd="0" presId="urn:microsoft.com/office/officeart/2005/8/layout/radial6"/>
    <dgm:cxn modelId="{1E0EAD90-70C9-4ADE-AE4F-237437318DE8}" type="presOf" srcId="{63DA7233-6C52-4058-899B-E139E2DF7A92}" destId="{ADB6DF53-936C-4ED9-9AEA-FBAE6280210E}" srcOrd="0" destOrd="0" presId="urn:microsoft.com/office/officeart/2005/8/layout/radial6"/>
    <dgm:cxn modelId="{48D2B1AC-6DE4-4F67-9787-3C6DC7819092}" type="presOf" srcId="{F33025B9-9801-465C-B048-2791095CB4E2}" destId="{6F6DF9BB-8156-4C4E-902C-E4F60F0A3504}" srcOrd="0" destOrd="0" presId="urn:microsoft.com/office/officeart/2005/8/layout/radial6"/>
    <dgm:cxn modelId="{2A3920E3-6D54-4491-9063-BC94E2A46525}" type="presOf" srcId="{625BCEF6-88EE-4E63-B30A-16B26AE70C26}" destId="{E6A57EC1-DC81-47B1-8FEA-EACA33CACD21}" srcOrd="0" destOrd="0" presId="urn:microsoft.com/office/officeart/2005/8/layout/radial6"/>
    <dgm:cxn modelId="{C7CB2484-16CA-4F2C-911D-3F10E2106F96}" type="presOf" srcId="{BA139EC7-3E80-4E2B-837E-7936E88F1196}" destId="{8022A8A2-B024-4CC4-A366-00565B787BE7}" srcOrd="0" destOrd="0" presId="urn:microsoft.com/office/officeart/2005/8/layout/radial6"/>
    <dgm:cxn modelId="{796295D6-C49E-4337-B571-AFAE9AE95CBC}" type="presOf" srcId="{B6EF7CCD-68C7-4A26-9C30-D748C4CCC4BF}" destId="{41E4B983-DAB5-4833-9817-8F17863C61F6}" srcOrd="0" destOrd="0" presId="urn:microsoft.com/office/officeart/2005/8/layout/radial6"/>
    <dgm:cxn modelId="{550F625D-204A-4B81-AE9F-7CDA9DFC9E9F}" srcId="{625BCEF6-88EE-4E63-B30A-16B26AE70C26}" destId="{63DA7233-6C52-4058-899B-E139E2DF7A92}" srcOrd="1" destOrd="0" parTransId="{5EF17620-D325-454F-9D51-B391F327489A}" sibTransId="{9A791242-A435-4D20-B5A9-EDB0849B770C}"/>
    <dgm:cxn modelId="{8C137443-EDE5-43BC-B2CD-52D60C81E630}" type="presParOf" srcId="{514001F5-C999-4B73-9CF9-8D4E0DEF5184}" destId="{E6A57EC1-DC81-47B1-8FEA-EACA33CACD21}" srcOrd="0" destOrd="0" presId="urn:microsoft.com/office/officeart/2005/8/layout/radial6"/>
    <dgm:cxn modelId="{5946917B-5077-4CB2-AA6B-4CAAC3D25D99}" type="presParOf" srcId="{514001F5-C999-4B73-9CF9-8D4E0DEF5184}" destId="{41E4B983-DAB5-4833-9817-8F17863C61F6}" srcOrd="1" destOrd="0" presId="urn:microsoft.com/office/officeart/2005/8/layout/radial6"/>
    <dgm:cxn modelId="{48918931-E7DF-4C67-9399-EC418199E15B}" type="presParOf" srcId="{514001F5-C999-4B73-9CF9-8D4E0DEF5184}" destId="{6EB784FC-224C-4AC2-B1A6-D5DA8C9DE120}" srcOrd="2" destOrd="0" presId="urn:microsoft.com/office/officeart/2005/8/layout/radial6"/>
    <dgm:cxn modelId="{E8430981-6FF1-448E-8CC9-939D63854B62}" type="presParOf" srcId="{514001F5-C999-4B73-9CF9-8D4E0DEF5184}" destId="{22FCA411-196B-40C2-AF68-9272852B3487}" srcOrd="3" destOrd="0" presId="urn:microsoft.com/office/officeart/2005/8/layout/radial6"/>
    <dgm:cxn modelId="{CC075668-80D2-411F-8150-29E4D41375A3}" type="presParOf" srcId="{514001F5-C999-4B73-9CF9-8D4E0DEF5184}" destId="{ADB6DF53-936C-4ED9-9AEA-FBAE6280210E}" srcOrd="4" destOrd="0" presId="urn:microsoft.com/office/officeart/2005/8/layout/radial6"/>
    <dgm:cxn modelId="{79D34433-96E5-4B5B-BED3-DE36913A59A5}" type="presParOf" srcId="{514001F5-C999-4B73-9CF9-8D4E0DEF5184}" destId="{8FA80466-C0F9-4D54-B3A8-573B7255470A}" srcOrd="5" destOrd="0" presId="urn:microsoft.com/office/officeart/2005/8/layout/radial6"/>
    <dgm:cxn modelId="{2B86040D-902B-4602-BDCB-63ED54F55706}" type="presParOf" srcId="{514001F5-C999-4B73-9CF9-8D4E0DEF5184}" destId="{3602C317-65F0-4536-B043-3F84013CBA2D}" srcOrd="6" destOrd="0" presId="urn:microsoft.com/office/officeart/2005/8/layout/radial6"/>
    <dgm:cxn modelId="{2A002DE7-709A-45CB-999A-86F093A31384}" type="presParOf" srcId="{514001F5-C999-4B73-9CF9-8D4E0DEF5184}" destId="{8022A8A2-B024-4CC4-A366-00565B787BE7}" srcOrd="7" destOrd="0" presId="urn:microsoft.com/office/officeart/2005/8/layout/radial6"/>
    <dgm:cxn modelId="{082CF0B0-BC5A-4982-9F54-C9FD50196A3B}" type="presParOf" srcId="{514001F5-C999-4B73-9CF9-8D4E0DEF5184}" destId="{3B37B148-3B0C-48C0-A251-D8A182BAC261}" srcOrd="8" destOrd="0" presId="urn:microsoft.com/office/officeart/2005/8/layout/radial6"/>
    <dgm:cxn modelId="{4090E80F-D50F-4B77-8DB8-2345536FC612}" type="presParOf" srcId="{514001F5-C999-4B73-9CF9-8D4E0DEF5184}" destId="{3DBA258D-D566-438A-85FC-92BCAAF7D37D}" srcOrd="9" destOrd="0" presId="urn:microsoft.com/office/officeart/2005/8/layout/radial6"/>
    <dgm:cxn modelId="{59978874-24D5-4442-AB21-92ABDAD6FB6E}" type="presParOf" srcId="{514001F5-C999-4B73-9CF9-8D4E0DEF5184}" destId="{6F6DF9BB-8156-4C4E-902C-E4F60F0A3504}" srcOrd="10" destOrd="0" presId="urn:microsoft.com/office/officeart/2005/8/layout/radial6"/>
    <dgm:cxn modelId="{00819FBE-404F-42BF-95E2-70776BCF611A}" type="presParOf" srcId="{514001F5-C999-4B73-9CF9-8D4E0DEF5184}" destId="{C6C29632-5BE7-4858-A9AE-76223D5773BC}" srcOrd="11" destOrd="0" presId="urn:microsoft.com/office/officeart/2005/8/layout/radial6"/>
    <dgm:cxn modelId="{E91C9ECE-BD7A-4DD3-9CBA-4C3207D4B1A6}" type="presParOf" srcId="{514001F5-C999-4B73-9CF9-8D4E0DEF5184}" destId="{7863A258-3F8B-468E-9F7F-BA4EC77302B6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863A258-3F8B-468E-9F7F-BA4EC77302B6}">
      <dsp:nvSpPr>
        <dsp:cNvPr id="0" name=""/>
        <dsp:cNvSpPr/>
      </dsp:nvSpPr>
      <dsp:spPr>
        <a:xfrm>
          <a:off x="1887882" y="625714"/>
          <a:ext cx="4167238" cy="4167238"/>
        </a:xfrm>
        <a:prstGeom prst="blockArc">
          <a:avLst>
            <a:gd name="adj1" fmla="val 10800000"/>
            <a:gd name="adj2" fmla="val 1620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BA258D-D566-438A-85FC-92BCAAF7D37D}">
      <dsp:nvSpPr>
        <dsp:cNvPr id="0" name=""/>
        <dsp:cNvSpPr/>
      </dsp:nvSpPr>
      <dsp:spPr>
        <a:xfrm>
          <a:off x="1887728" y="600678"/>
          <a:ext cx="4167238" cy="4167238"/>
        </a:xfrm>
        <a:prstGeom prst="blockArc">
          <a:avLst>
            <a:gd name="adj1" fmla="val 5335381"/>
            <a:gd name="adj2" fmla="val 10757712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02C317-65F0-4536-B043-3F84013CBA2D}">
      <dsp:nvSpPr>
        <dsp:cNvPr id="0" name=""/>
        <dsp:cNvSpPr/>
      </dsp:nvSpPr>
      <dsp:spPr>
        <a:xfrm>
          <a:off x="1888036" y="600673"/>
          <a:ext cx="4167238" cy="4167238"/>
        </a:xfrm>
        <a:prstGeom prst="blockArc">
          <a:avLst>
            <a:gd name="adj1" fmla="val 42298"/>
            <a:gd name="adj2" fmla="val 5335902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FCA411-196B-40C2-AF68-9272852B3487}">
      <dsp:nvSpPr>
        <dsp:cNvPr id="0" name=""/>
        <dsp:cNvSpPr/>
      </dsp:nvSpPr>
      <dsp:spPr>
        <a:xfrm>
          <a:off x="1887882" y="625714"/>
          <a:ext cx="4167238" cy="4167238"/>
        </a:xfrm>
        <a:prstGeom prst="blockArc">
          <a:avLst>
            <a:gd name="adj1" fmla="val 16200000"/>
            <a:gd name="adj2" fmla="val 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A57EC1-DC81-47B1-8FEA-EACA33CACD21}">
      <dsp:nvSpPr>
        <dsp:cNvPr id="0" name=""/>
        <dsp:cNvSpPr/>
      </dsp:nvSpPr>
      <dsp:spPr>
        <a:xfrm>
          <a:off x="3012056" y="1749888"/>
          <a:ext cx="1918890" cy="1918890"/>
        </a:xfrm>
        <a:prstGeom prst="ellipse">
          <a:avLst/>
        </a:prstGeom>
        <a:solidFill>
          <a:schemeClr val="lt1"/>
        </a:solidFill>
        <a:ln w="127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kern="1200" dirty="0" err="1" smtClean="0">
              <a:solidFill>
                <a:srgbClr val="00B050"/>
              </a:solidFill>
              <a:latin typeface="NikoshBAN" pitchFamily="2" charset="0"/>
              <a:cs typeface="NikoshBAN" pitchFamily="2" charset="0"/>
            </a:rPr>
            <a:t>সুস্থ</a:t>
          </a:r>
          <a:endParaRPr lang="en-US" sz="6000" kern="1200" dirty="0">
            <a:solidFill>
              <a:srgbClr val="00B050"/>
            </a:solidFill>
            <a:latin typeface="NikoshBAN" pitchFamily="2" charset="0"/>
            <a:cs typeface="NikoshBAN" pitchFamily="2" charset="0"/>
          </a:endParaRPr>
        </a:p>
      </dsp:txBody>
      <dsp:txXfrm>
        <a:off x="3012056" y="1749888"/>
        <a:ext cx="1918890" cy="1918890"/>
      </dsp:txXfrm>
    </dsp:sp>
    <dsp:sp modelId="{41E4B983-DAB5-4833-9817-8F17863C61F6}">
      <dsp:nvSpPr>
        <dsp:cNvPr id="0" name=""/>
        <dsp:cNvSpPr/>
      </dsp:nvSpPr>
      <dsp:spPr>
        <a:xfrm>
          <a:off x="3080911" y="2458"/>
          <a:ext cx="1781181" cy="1343223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2">
                <a:tint val="30000"/>
                <a:satMod val="300000"/>
              </a:schemeClr>
              <a:schemeClr val="accent2">
                <a:tint val="40000"/>
                <a:satMod val="200000"/>
              </a:schemeClr>
            </a:duotone>
          </a:blip>
          <a:tile tx="0" ty="0" sx="70000" sy="70000" flip="none" algn="ctr"/>
        </a:blipFill>
        <a:ln w="9525" cap="flat" cmpd="sng" algn="ctr">
          <a:solidFill>
            <a:schemeClr val="accent2">
              <a:shade val="60000"/>
              <a:satMod val="11000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খাদ্যাভাস</a:t>
          </a:r>
          <a:endParaRPr lang="en-US" sz="3200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3080911" y="2458"/>
        <a:ext cx="1781181" cy="1343223"/>
      </dsp:txXfrm>
    </dsp:sp>
    <dsp:sp modelId="{ADB6DF53-936C-4ED9-9AEA-FBAE6280210E}">
      <dsp:nvSpPr>
        <dsp:cNvPr id="0" name=""/>
        <dsp:cNvSpPr/>
      </dsp:nvSpPr>
      <dsp:spPr>
        <a:xfrm>
          <a:off x="4918573" y="2037721"/>
          <a:ext cx="2176384" cy="1343223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1">
                <a:tint val="30000"/>
                <a:satMod val="300000"/>
              </a:schemeClr>
              <a:schemeClr val="accent1">
                <a:tint val="40000"/>
                <a:satMod val="200000"/>
              </a:schemeClr>
            </a:duotone>
          </a:blip>
          <a:tile tx="0" ty="0" sx="70000" sy="70000" flip="none" algn="ctr"/>
        </a:blipFill>
        <a:ln w="9525" cap="flat" cmpd="sng" algn="ctr">
          <a:solidFill>
            <a:schemeClr val="accent1">
              <a:shade val="60000"/>
              <a:satMod val="11000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শরীর</a:t>
          </a:r>
          <a:r>
            <a:rPr lang="en-US" sz="3200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গঠন</a:t>
          </a:r>
          <a:endParaRPr lang="en-US" sz="3200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4918573" y="2037721"/>
        <a:ext cx="2176384" cy="1343223"/>
      </dsp:txXfrm>
    </dsp:sp>
    <dsp:sp modelId="{8022A8A2-B024-4CC4-A366-00565B787BE7}">
      <dsp:nvSpPr>
        <dsp:cNvPr id="0" name=""/>
        <dsp:cNvSpPr/>
      </dsp:nvSpPr>
      <dsp:spPr>
        <a:xfrm>
          <a:off x="2836014" y="4047590"/>
          <a:ext cx="2347175" cy="1343223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1">
                <a:tint val="30000"/>
                <a:satMod val="300000"/>
              </a:schemeClr>
              <a:schemeClr val="accent1">
                <a:tint val="40000"/>
                <a:satMod val="200000"/>
              </a:schemeClr>
            </a:duotone>
          </a:blip>
          <a:tile tx="0" ty="0" sx="70000" sy="70000" flip="none" algn="ctr"/>
        </a:blipFill>
        <a:ln w="9525" cap="flat" cmpd="sng" algn="ctr">
          <a:solidFill>
            <a:schemeClr val="accent1">
              <a:shade val="60000"/>
              <a:satMod val="11000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মেডিটেশন</a:t>
          </a:r>
          <a:endParaRPr lang="en-US" sz="3200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2836014" y="4047590"/>
        <a:ext cx="2347175" cy="1343223"/>
      </dsp:txXfrm>
    </dsp:sp>
    <dsp:sp modelId="{6F6DF9BB-8156-4C4E-902C-E4F60F0A3504}">
      <dsp:nvSpPr>
        <dsp:cNvPr id="0" name=""/>
        <dsp:cNvSpPr/>
      </dsp:nvSpPr>
      <dsp:spPr>
        <a:xfrm>
          <a:off x="1033042" y="2037721"/>
          <a:ext cx="1806393" cy="1343223"/>
        </a:xfrm>
        <a:prstGeom prst="ellipse">
          <a:avLst/>
        </a:prstGeom>
        <a:blipFill>
          <a:blip xmlns:r="http://schemas.openxmlformats.org/officeDocument/2006/relationships" r:embed="rId1">
            <a:duotone>
              <a:schemeClr val="accent1">
                <a:tint val="30000"/>
                <a:satMod val="300000"/>
              </a:schemeClr>
              <a:schemeClr val="accent1">
                <a:tint val="40000"/>
                <a:satMod val="200000"/>
              </a:schemeClr>
            </a:duotone>
          </a:blip>
          <a:tile tx="0" ty="0" sx="70000" sy="70000" flip="none" algn="ctr"/>
        </a:blipFill>
        <a:ln w="9525" cap="flat" cmpd="sng" algn="ctr">
          <a:solidFill>
            <a:schemeClr val="accent1">
              <a:shade val="60000"/>
              <a:satMod val="11000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অনুশীলন</a:t>
          </a:r>
          <a:endParaRPr lang="en-US" sz="3200" kern="1200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sp:txBody>
      <dsp:txXfrm>
        <a:off x="1033042" y="2037721"/>
        <a:ext cx="1806393" cy="13432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7CAE68-BA67-4C46-BBA7-23BE150ABD7B}" type="datetimeFigureOut">
              <a:rPr lang="en-US" smtClean="0"/>
              <a:pPr/>
              <a:t>12-Jul-26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DBD0A2-4B4B-4351-9688-AF541EC615D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01875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হিন্দু</a:t>
            </a:r>
            <a:r>
              <a:rPr lang="en-US" dirty="0" smtClean="0"/>
              <a:t> </a:t>
            </a:r>
            <a:r>
              <a:rPr lang="en-US" dirty="0" err="1" smtClean="0"/>
              <a:t>ধর্ম</a:t>
            </a:r>
            <a:r>
              <a:rPr lang="en-US" dirty="0" smtClean="0"/>
              <a:t> </a:t>
            </a:r>
            <a:r>
              <a:rPr lang="en-US" dirty="0" err="1" smtClean="0"/>
              <a:t>শিক্ষা</a:t>
            </a:r>
            <a:r>
              <a:rPr lang="en-US" dirty="0" smtClean="0"/>
              <a:t>					</a:t>
            </a:r>
            <a:r>
              <a:rPr lang="en-US" dirty="0" err="1" smtClean="0"/>
              <a:t>অপর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পৃষ্ঠা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দ্রষ্টব্য</a:t>
            </a:r>
            <a:r>
              <a:rPr lang="en-US" dirty="0" smtClean="0"/>
              <a:t>									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D0A2-4B4B-4351-9688-AF541EC615D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1159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Brain</a:t>
            </a:r>
            <a:r>
              <a:rPr lang="en-US" baseline="0" dirty="0" smtClean="0"/>
              <a:t> storming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D0A2-4B4B-4351-9688-AF541EC615D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6547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DBD0A2-4B4B-4351-9688-AF541EC615D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4190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549F-3D60-48AC-A831-C1D6B4845383}" type="datetimeFigureOut">
              <a:rPr lang="en-US" smtClean="0"/>
              <a:pPr/>
              <a:t>12-Jul-26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C8374494-DE3F-4EF3-8E45-5FCEDA1FFA8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549F-3D60-48AC-A831-C1D6B4845383}" type="datetimeFigureOut">
              <a:rPr lang="en-US" smtClean="0"/>
              <a:pPr/>
              <a:t>12-Jul-26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74494-DE3F-4EF3-8E45-5FCEDA1FFA8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549F-3D60-48AC-A831-C1D6B4845383}" type="datetimeFigureOut">
              <a:rPr lang="en-US" smtClean="0"/>
              <a:pPr/>
              <a:t>12-Jul-26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74494-DE3F-4EF3-8E45-5FCEDA1FFA8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549F-3D60-48AC-A831-C1D6B4845383}" type="datetimeFigureOut">
              <a:rPr lang="en-US" smtClean="0"/>
              <a:pPr/>
              <a:t>12-Jul-26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74494-DE3F-4EF3-8E45-5FCEDA1FFA8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549F-3D60-48AC-A831-C1D6B4845383}" type="datetimeFigureOut">
              <a:rPr lang="en-US" smtClean="0"/>
              <a:pPr/>
              <a:t>12-Jul-26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C8374494-DE3F-4EF3-8E45-5FCEDA1FFA8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549F-3D60-48AC-A831-C1D6B4845383}" type="datetimeFigureOut">
              <a:rPr lang="en-US" smtClean="0"/>
              <a:pPr/>
              <a:t>12-Jul-26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74494-DE3F-4EF3-8E45-5FCEDA1FFA8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549F-3D60-48AC-A831-C1D6B4845383}" type="datetimeFigureOut">
              <a:rPr lang="en-US" smtClean="0"/>
              <a:pPr/>
              <a:t>12-Jul-26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74494-DE3F-4EF3-8E45-5FCEDA1FFA8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549F-3D60-48AC-A831-C1D6B4845383}" type="datetimeFigureOut">
              <a:rPr lang="en-US" smtClean="0"/>
              <a:pPr/>
              <a:t>12-Jul-26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74494-DE3F-4EF3-8E45-5FCEDA1FFA8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549F-3D60-48AC-A831-C1D6B4845383}" type="datetimeFigureOut">
              <a:rPr lang="en-US" smtClean="0"/>
              <a:pPr/>
              <a:t>12-Jul-26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74494-DE3F-4EF3-8E45-5FCEDA1FFA8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549F-3D60-48AC-A831-C1D6B4845383}" type="datetimeFigureOut">
              <a:rPr lang="en-US" smtClean="0"/>
              <a:pPr/>
              <a:t>12-Jul-26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74494-DE3F-4EF3-8E45-5FCEDA1FFA8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549F-3D60-48AC-A831-C1D6B4845383}" type="datetimeFigureOut">
              <a:rPr lang="en-US" smtClean="0"/>
              <a:pPr/>
              <a:t>12-Jul-26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C8374494-DE3F-4EF3-8E45-5FCEDA1FFA8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46C549F-3D60-48AC-A831-C1D6B4845383}" type="datetimeFigureOut">
              <a:rPr lang="en-US" smtClean="0"/>
              <a:pPr/>
              <a:t>12-Jul-26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C8374494-DE3F-4EF3-8E45-5FCEDA1FFA8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Terminator 1"/>
          <p:cNvSpPr/>
          <p:nvPr/>
        </p:nvSpPr>
        <p:spPr>
          <a:xfrm>
            <a:off x="214313" y="139700"/>
            <a:ext cx="11977687" cy="1270000"/>
          </a:xfrm>
          <a:prstGeom prst="flowChartTermina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ক্লাশে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4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images (2).jf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43038"/>
            <a:ext cx="12192000" cy="5414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3820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"/>
            <a:ext cx="12192000" cy="76944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4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যোগাসনের প্রয়োজনীয়তা</a:t>
            </a:r>
            <a:endParaRPr lang="en-US" sz="44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63" y="1300163"/>
            <a:ext cx="11401425" cy="3447098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as-IN" sz="4000" dirty="0" smtClean="0">
                <a:latin typeface="NikoshBAN" pitchFamily="2" charset="0"/>
                <a:cs typeface="NikoshBAN" pitchFamily="2" charset="0"/>
              </a:rPr>
              <a:t>শরীরের রক্তসঞ্চালন বৃদ্ধি করে।</a:t>
            </a:r>
          </a:p>
          <a:p>
            <a:pPr>
              <a:buFont typeface="Wingdings" pitchFamily="2" charset="2"/>
              <a:buChar char="Ø"/>
            </a:pPr>
            <a:r>
              <a:rPr lang="as-IN" sz="4000" dirty="0" smtClean="0">
                <a:latin typeface="NikoshBAN" pitchFamily="2" charset="0"/>
                <a:cs typeface="NikoshBAN" pitchFamily="2" charset="0"/>
              </a:rPr>
              <a:t>মাংসপেশি ও হাড় শক্ত করে।</a:t>
            </a:r>
          </a:p>
          <a:p>
            <a:pPr>
              <a:buFont typeface="Wingdings" pitchFamily="2" charset="2"/>
              <a:buChar char="Ø"/>
            </a:pPr>
            <a:r>
              <a:rPr lang="as-IN" sz="4000" dirty="0" smtClean="0">
                <a:latin typeface="NikoshBAN" pitchFamily="2" charset="0"/>
                <a:cs typeface="NikoshBAN" pitchFamily="2" charset="0"/>
              </a:rPr>
              <a:t>মানসিক চাপ, উদ্বেগ ও অলসতা দূর করে।</a:t>
            </a:r>
          </a:p>
          <a:p>
            <a:pPr>
              <a:buFont typeface="Wingdings" pitchFamily="2" charset="2"/>
              <a:buChar char="Ø"/>
            </a:pPr>
            <a:r>
              <a:rPr lang="as-IN" sz="4000" dirty="0" smtClean="0">
                <a:latin typeface="NikoshBAN" pitchFamily="2" charset="0"/>
                <a:cs typeface="NikoshBAN" pitchFamily="2" charset="0"/>
              </a:rPr>
              <a:t>স্মরণশক্তি ও মনোযোগ বাড়াতে সাহায্য করে (বিশেষ করে শিক্ষার্থীদের জন্য)।</a:t>
            </a:r>
          </a:p>
          <a:p>
            <a:pPr>
              <a:buFont typeface="Arial" pitchFamily="34" charset="0"/>
              <a:buChar char="•"/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xmlns="" val="765035515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-28586"/>
            <a:ext cx="12192000" cy="707886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সুস্থ্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থাকতে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যা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-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9620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1).jf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00588" y="295274"/>
            <a:ext cx="3228975" cy="2390777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sp>
        <p:nvSpPr>
          <p:cNvPr id="3" name="TextBox 2"/>
          <p:cNvSpPr txBox="1"/>
          <p:nvPr/>
        </p:nvSpPr>
        <p:spPr>
          <a:xfrm>
            <a:off x="4829175" y="2657475"/>
            <a:ext cx="2900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2800" b="1" dirty="0" smtClean="0">
                <a:latin typeface="NikoshBAN" pitchFamily="2" charset="0"/>
                <a:cs typeface="NikoshBAN" pitchFamily="2" charset="0"/>
              </a:rPr>
              <a:t>পদ্মাসন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1" y="3286125"/>
            <a:ext cx="1141571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as-IN" sz="3200" b="1" dirty="0" smtClean="0">
                <a:latin typeface="NikoshBAN" pitchFamily="2" charset="0"/>
                <a:cs typeface="NikoshBAN" pitchFamily="2" charset="0"/>
              </a:rPr>
              <a:t>নামকরণ:</a:t>
            </a:r>
            <a:r>
              <a:rPr lang="as-IN" sz="3200" dirty="0" smtClean="0">
                <a:latin typeface="NikoshBAN" pitchFamily="2" charset="0"/>
                <a:cs typeface="NikoshBAN" pitchFamily="2" charset="0"/>
              </a:rPr>
              <a:t> এই আসনে বসার ভঙ্গি দেখতে পদ্মফুলের মতো হয় বলে একে পদ্মাসন বলে।</a:t>
            </a:r>
          </a:p>
          <a:p>
            <a:pPr>
              <a:buFont typeface="Wingdings" pitchFamily="2" charset="2"/>
              <a:buChar char="Ø"/>
            </a:pPr>
            <a:r>
              <a:rPr lang="as-IN" sz="3200" b="1" dirty="0" smtClean="0">
                <a:latin typeface="NikoshBAN" pitchFamily="2" charset="0"/>
                <a:cs typeface="NikoshBAN" pitchFamily="2" charset="0"/>
              </a:rPr>
              <a:t>অনুশীলন পদ্ধতি:</a:t>
            </a:r>
            <a:endParaRPr lang="as-IN" sz="3200" dirty="0" smtClean="0">
              <a:latin typeface="NikoshBAN" pitchFamily="2" charset="0"/>
              <a:cs typeface="NikoshBAN" pitchFamily="2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as-IN" sz="3200" dirty="0" smtClean="0">
                <a:latin typeface="NikoshBAN" pitchFamily="2" charset="0"/>
                <a:cs typeface="NikoshBAN" pitchFamily="2" charset="0"/>
              </a:rPr>
              <a:t>সোজা হয়ে বসে দুই পা সামনে ছড়িয়ে দিন।</a:t>
            </a:r>
          </a:p>
          <a:p>
            <a:pPr lvl="1">
              <a:buFont typeface="Wingdings" pitchFamily="2" charset="2"/>
              <a:buChar char="Ø"/>
            </a:pPr>
            <a:r>
              <a:rPr lang="as-IN" sz="3200" dirty="0" smtClean="0">
                <a:latin typeface="NikoshBAN" pitchFamily="2" charset="0"/>
                <a:cs typeface="NikoshBAN" pitchFamily="2" charset="0"/>
              </a:rPr>
              <a:t>ডান পা ভেঙে বাম ঊরুর ওপর এবং বাম পা ভেঙে ডান ঊরুর ওপর রাখুন।</a:t>
            </a:r>
          </a:p>
          <a:p>
            <a:pPr lvl="1">
              <a:buFont typeface="Wingdings" pitchFamily="2" charset="2"/>
              <a:buChar char="Ø"/>
            </a:pPr>
            <a:r>
              <a:rPr lang="as-IN" sz="3200" dirty="0" smtClean="0">
                <a:latin typeface="NikoshBAN" pitchFamily="2" charset="0"/>
                <a:cs typeface="NikoshBAN" pitchFamily="2" charset="0"/>
              </a:rPr>
              <a:t>মেরুদণ্ড সোজা রেখে দুই হাত দুই হাঁটুর ওপর 'জ্ঞানমুদ্রা'য় রাখুন।</a:t>
            </a:r>
          </a:p>
          <a:p>
            <a:pPr>
              <a:buFont typeface="Wingdings" pitchFamily="2" charset="2"/>
              <a:buChar char="Ø"/>
            </a:pPr>
            <a:r>
              <a:rPr lang="as-IN" sz="3200" b="1" dirty="0" smtClean="0">
                <a:latin typeface="NikoshBAN" pitchFamily="2" charset="0"/>
                <a:cs typeface="NikoshBAN" pitchFamily="2" charset="0"/>
              </a:rPr>
              <a:t>উপকারিতা:</a:t>
            </a:r>
            <a:r>
              <a:rPr lang="as-IN" sz="3200" dirty="0" smtClean="0">
                <a:latin typeface="NikoshBAN" pitchFamily="2" charset="0"/>
                <a:cs typeface="NikoshBAN" pitchFamily="2" charset="0"/>
              </a:rPr>
              <a:t> একাগ্রতা বাড়ে এবং পায়ের বাতের ব্যথা দূর হয়।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wnload (2).jf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3273" y="1"/>
            <a:ext cx="5486402" cy="2243138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4" name="TextBox 3"/>
          <p:cNvSpPr txBox="1"/>
          <p:nvPr/>
        </p:nvSpPr>
        <p:spPr>
          <a:xfrm>
            <a:off x="4714875" y="2157405"/>
            <a:ext cx="2043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বজ্রাসন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" y="2528880"/>
            <a:ext cx="12192000" cy="424731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as-IN" sz="3600" b="1" dirty="0" smtClean="0">
                <a:latin typeface="NikoshBAN" pitchFamily="2" charset="0"/>
                <a:cs typeface="NikoshBAN" pitchFamily="2" charset="0"/>
              </a:rPr>
              <a:t>নামকরণ: </a:t>
            </a:r>
            <a:r>
              <a:rPr lang="as-IN" sz="3600" dirty="0" smtClean="0">
                <a:latin typeface="NikoshBAN" pitchFamily="2" charset="0"/>
                <a:cs typeface="NikoshBAN" pitchFamily="2" charset="0"/>
              </a:rPr>
              <a:t>এই আসন অভ্যাস করলে শরীর বজ্রের মতো দৃঢ় হয় বলে একে বজ্রাসন বলে।</a:t>
            </a:r>
          </a:p>
          <a:p>
            <a:pPr>
              <a:buFont typeface="Wingdings" pitchFamily="2" charset="2"/>
              <a:buChar char="ü"/>
            </a:pPr>
            <a:r>
              <a:rPr lang="as-IN" sz="3600" b="1" dirty="0" smtClean="0">
                <a:latin typeface="NikoshBAN" pitchFamily="2" charset="0"/>
                <a:cs typeface="NikoshBAN" pitchFamily="2" charset="0"/>
              </a:rPr>
              <a:t>অনুশীলন </a:t>
            </a:r>
            <a:r>
              <a:rPr lang="as-IN" sz="3600" b="1" dirty="0" smtClean="0">
                <a:latin typeface="NikoshBAN" pitchFamily="2" charset="0"/>
                <a:cs typeface="NikoshBAN" pitchFamily="2" charset="0"/>
              </a:rPr>
              <a:t>পদ্ধতি: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as-IN" sz="3600" dirty="0" smtClean="0">
                <a:latin typeface="NikoshBAN" pitchFamily="2" charset="0"/>
                <a:cs typeface="NikoshBAN" pitchFamily="2" charset="0"/>
              </a:rPr>
              <a:t>দুই </a:t>
            </a:r>
            <a:r>
              <a:rPr lang="as-IN" sz="3600" dirty="0" smtClean="0">
                <a:latin typeface="NikoshBAN" pitchFamily="2" charset="0"/>
                <a:cs typeface="NikoshBAN" pitchFamily="2" charset="0"/>
              </a:rPr>
              <a:t>হাঁটু মুড়ে গোড়ালির ওপর নিতম্ব রেখে বসুন।</a:t>
            </a:r>
          </a:p>
          <a:p>
            <a:pPr lvl="1">
              <a:buFont typeface="Wingdings" pitchFamily="2" charset="2"/>
              <a:buChar char="ü"/>
            </a:pPr>
            <a:r>
              <a:rPr lang="as-IN" sz="3600" dirty="0" smtClean="0">
                <a:latin typeface="NikoshBAN" pitchFamily="2" charset="0"/>
                <a:cs typeface="NikoshBAN" pitchFamily="2" charset="0"/>
              </a:rPr>
              <a:t>পায়ের বৃদ্ধাঙ্গুল দুটি একটির ওপর আরেকটি স্পর্শ করে থাকবে।</a:t>
            </a:r>
          </a:p>
          <a:p>
            <a:pPr lvl="1">
              <a:buFont typeface="Wingdings" pitchFamily="2" charset="2"/>
              <a:buChar char="ü"/>
            </a:pPr>
            <a:r>
              <a:rPr lang="as-IN" sz="3600" dirty="0" smtClean="0">
                <a:latin typeface="NikoshBAN" pitchFamily="2" charset="0"/>
                <a:cs typeface="NikoshBAN" pitchFamily="2" charset="0"/>
              </a:rPr>
              <a:t>দুই হাত দুই হাঁটুর ওপর সোজা করে রাখুন এবং মেরুদণ্ড সোজা রাখুন।</a:t>
            </a:r>
          </a:p>
          <a:p>
            <a:pPr>
              <a:buFont typeface="Wingdings" pitchFamily="2" charset="2"/>
              <a:buChar char="ü"/>
            </a:pPr>
            <a:r>
              <a:rPr lang="as-IN" sz="3600" dirty="0" smtClean="0">
                <a:latin typeface="NikoshBAN" pitchFamily="2" charset="0"/>
                <a:cs typeface="NikoshBAN" pitchFamily="2" charset="0"/>
              </a:rPr>
              <a:t>উপকারিতা: হজমশক্তি বাড়ায় (এটি একমাত্র আসন যা খাওয়ার পর করা যায়) এবং সায়াটিকা রোগ দূর করে।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014413"/>
            <a:ext cx="12192000" cy="56292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</a:rPr>
              <a:t> </a:t>
            </a:r>
            <a:endParaRPr lang="en-US" sz="2400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নিত্য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কর্ম</a:t>
            </a:r>
            <a:r>
              <a:rPr lang="en-US" sz="4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ও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যোগাসন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করলে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শরীরের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উপকার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তালিকা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তৈরী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40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s-IN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নিয়মিত নিত্যকর্ম পালন আমাদের আদর্শ ও শৃঙ্খলাবদ্ধ মানুষ হিসেবে গড়ে তোলে</a:t>
            </a:r>
            <a:r>
              <a:rPr lang="as-IN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কথাটির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সত্যতা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নিরুপন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করো</a:t>
            </a:r>
            <a:endParaRPr lang="en-US" sz="40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40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s-IN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নিয়মিত </a:t>
            </a:r>
            <a:r>
              <a:rPr lang="as-IN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যোগাসন চর্চা আমাদের শারীরিক ও মানসিকভাবে সুস্থ রাখে</a:t>
            </a:r>
            <a:r>
              <a:rPr lang="as-IN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করো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8001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5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download (3).jf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29025" y="1023935"/>
            <a:ext cx="5157788" cy="32480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0" y="4586288"/>
            <a:ext cx="12192000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তোমার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দৈনন্দিন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কাজের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তালিকা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আসবে</a:t>
            </a:r>
            <a:endParaRPr lang="en-US" sz="3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Terminator 3"/>
          <p:cNvSpPr/>
          <p:nvPr/>
        </p:nvSpPr>
        <p:spPr>
          <a:xfrm>
            <a:off x="200025" y="228600"/>
            <a:ext cx="11991975" cy="1943100"/>
          </a:xfrm>
          <a:prstGeom prst="flowChartTermina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6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6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66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Picture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239840"/>
            <a:ext cx="12192000" cy="4618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836149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5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54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Photo_169967304713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4" y="957263"/>
            <a:ext cx="2400300" cy="229242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0" y="3300413"/>
            <a:ext cx="394334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গৌতম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বসু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বি,এ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অর্নাস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)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এম,এ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বাংলা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) </a:t>
            </a:r>
          </a:p>
          <a:p>
            <a:pPr algn="ctr"/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বি,এড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(১ম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কাব্যতীর্থ</a:t>
            </a:r>
            <a:endParaRPr lang="en-US" sz="24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বাংলাদেশ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পালি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বোড,ঢাকা</a:t>
            </a:r>
            <a:endParaRPr lang="en-US" sz="24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সহ.শিক্ষক</a:t>
            </a:r>
            <a:endParaRPr lang="en-US" sz="24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সেন্ট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ফিলিপস্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হাই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স্কুল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এন্ড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কলেজ,দিনাজপুর</a:t>
            </a:r>
            <a:endParaRPr lang="en-US" sz="24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- 01737007987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5872164" y="957261"/>
            <a:ext cx="14286" cy="5843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images (1).jf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72286" y="1071473"/>
            <a:ext cx="3271839" cy="35362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/>
          <p:cNvSpPr txBox="1"/>
          <p:nvPr/>
        </p:nvSpPr>
        <p:spPr>
          <a:xfrm>
            <a:off x="6229350" y="4843463"/>
            <a:ext cx="45005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৮ম</a:t>
            </a: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হিন্দু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ধর্ম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শিক্ষা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৪৫.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4464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07289" y="4356101"/>
            <a:ext cx="4241800" cy="2501899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519112" y="1584325"/>
            <a:ext cx="11455340" cy="1928813"/>
            <a:chOff x="176212" y="255587"/>
            <a:chExt cx="11455340" cy="192881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89624" y="255587"/>
              <a:ext cx="5741928" cy="1928813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6212" y="255587"/>
              <a:ext cx="5496392" cy="1928813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329405" y="3621694"/>
            <a:ext cx="7206457" cy="3236306"/>
            <a:chOff x="743743" y="2892424"/>
            <a:chExt cx="7206457" cy="292417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03700" y="2892424"/>
              <a:ext cx="3746500" cy="2924176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3743" y="2892424"/>
              <a:ext cx="3082132" cy="2806707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চিত্র</a:t>
            </a:r>
            <a:r>
              <a:rPr lang="en-US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4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ক্ষ্য</a:t>
            </a:r>
            <a:r>
              <a:rPr lang="en-US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করো</a:t>
            </a:r>
            <a:endParaRPr lang="en-US" sz="40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145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পাঠ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download.jf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57250"/>
            <a:ext cx="12191999" cy="5800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26750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5763" y="542925"/>
            <a:ext cx="11587161" cy="535531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as-IN" sz="48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এই পাঠ শেষে </a:t>
            </a:r>
            <a:r>
              <a:rPr lang="en-US" sz="48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48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-</a:t>
            </a:r>
            <a:endParaRPr lang="as-IN" sz="54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as-IN" sz="5400" dirty="0" smtClean="0">
                <a:latin typeface="NikoshBAN" pitchFamily="2" charset="0"/>
                <a:cs typeface="NikoshBAN" pitchFamily="2" charset="0"/>
              </a:rPr>
              <a:t>নিত্যকর্ম কী এবং এর </a:t>
            </a:r>
            <a:r>
              <a:rPr lang="as-IN" sz="5400" dirty="0" smtClean="0">
                <a:latin typeface="NikoshBAN" pitchFamily="2" charset="0"/>
                <a:cs typeface="NikoshBAN" pitchFamily="2" charset="0"/>
              </a:rPr>
              <a:t>গুরুত্ব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জানতে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as-IN" sz="5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as-IN" sz="5400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as-IN" sz="5400" dirty="0" smtClean="0">
                <a:latin typeface="NikoshBAN" pitchFamily="2" charset="0"/>
                <a:cs typeface="NikoshBAN" pitchFamily="2" charset="0"/>
              </a:rPr>
              <a:t>প্রতিদিনের প্রধান </a:t>
            </a:r>
            <a:r>
              <a:rPr lang="as-IN" sz="5400" dirty="0" smtClean="0">
                <a:latin typeface="NikoshBAN" pitchFamily="2" charset="0"/>
                <a:cs typeface="NikoshBAN" pitchFamily="2" charset="0"/>
              </a:rPr>
              <a:t>নিত্যকর্মসমূহ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জানতে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as-IN" sz="5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as-IN" sz="5400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as-IN" sz="5400" dirty="0" smtClean="0">
                <a:latin typeface="NikoshBAN" pitchFamily="2" charset="0"/>
                <a:cs typeface="NikoshBAN" pitchFamily="2" charset="0"/>
              </a:rPr>
              <a:t>যোগাসন কী এবং এর </a:t>
            </a:r>
            <a:r>
              <a:rPr lang="as-IN" sz="5400" dirty="0" smtClean="0">
                <a:latin typeface="NikoshBAN" pitchFamily="2" charset="0"/>
                <a:cs typeface="NikoshBAN" pitchFamily="2" charset="0"/>
              </a:rPr>
              <a:t>প্রয়োজনীয়তা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জানতে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as-IN" sz="5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as-IN" sz="5400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as-IN" sz="5400" dirty="0" smtClean="0">
                <a:latin typeface="NikoshBAN" pitchFamily="2" charset="0"/>
                <a:cs typeface="NikoshBAN" pitchFamily="2" charset="0"/>
              </a:rPr>
              <a:t>পদ্মাসন ও বজ্রাসন অনুশীলনের পদ্ধতি ও </a:t>
            </a:r>
            <a:r>
              <a:rPr lang="as-IN" sz="5400" dirty="0" smtClean="0">
                <a:latin typeface="NikoshBAN" pitchFamily="2" charset="0"/>
                <a:cs typeface="NikoshBAN" pitchFamily="2" charset="0"/>
              </a:rPr>
              <a:t>উপকারিতা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জানতে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as-IN" sz="5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as-IN" sz="5400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37871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450" y="185738"/>
            <a:ext cx="12020550" cy="83099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s-IN" sz="4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নিত্যকর্ম কী?</a:t>
            </a:r>
            <a:endParaRPr lang="en-US" sz="48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313" y="1271588"/>
            <a:ext cx="11730037" cy="4154984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r>
              <a:rPr lang="as-IN" sz="4400" b="1" dirty="0" smtClean="0">
                <a:latin typeface="NikoshBAN" pitchFamily="2" charset="0"/>
                <a:cs typeface="NikoshBAN" pitchFamily="2" charset="0"/>
              </a:rPr>
              <a:t>সংজ্ঞা:</a:t>
            </a:r>
            <a:r>
              <a:rPr lang="as-IN" sz="4400" dirty="0" smtClean="0">
                <a:latin typeface="NikoshBAN" pitchFamily="2" charset="0"/>
                <a:cs typeface="NikoshBAN" pitchFamily="2" charset="0"/>
              </a:rPr>
              <a:t> 'নিত্য' মানে প্রতিদিন এবং 'কর্ম' মানে কাজ। প্রতিদিন যে ধর্মীয় ও কল্যাণকর কাজগুলো আবশ্যিকভাবে করতে হয়, তাকে নিত্যকর্ম বলে</a:t>
            </a:r>
            <a:r>
              <a:rPr lang="as-IN" sz="4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 smtClean="0">
              <a:latin typeface="NikoshBAN" pitchFamily="2" charset="0"/>
              <a:cs typeface="NikoshBAN" pitchFamily="2" charset="0"/>
            </a:endParaRPr>
          </a:p>
          <a:p>
            <a:r>
              <a:rPr lang="as-IN" sz="4400" b="1" dirty="0" smtClean="0">
                <a:latin typeface="NikoshBAN" pitchFamily="2" charset="0"/>
                <a:cs typeface="NikoshBAN" pitchFamily="2" charset="0"/>
              </a:rPr>
              <a:t>মূল </a:t>
            </a:r>
            <a:r>
              <a:rPr lang="as-IN" sz="4400" b="1" dirty="0" smtClean="0">
                <a:latin typeface="NikoshBAN" pitchFamily="2" charset="0"/>
                <a:cs typeface="NikoshBAN" pitchFamily="2" charset="0"/>
              </a:rPr>
              <a:t>উদ্দেশ্য:</a:t>
            </a:r>
            <a:r>
              <a:rPr lang="as-IN" sz="4400" dirty="0" smtClean="0">
                <a:latin typeface="NikoshBAN" pitchFamily="2" charset="0"/>
                <a:cs typeface="NikoshBAN" pitchFamily="2" charset="0"/>
              </a:rPr>
              <a:t> শৃঙ্খলা সৃষ্টি, মন শুদ্ধ করা এবং ঈশ্বরের সান্নিধ্য লাভ</a:t>
            </a:r>
            <a:r>
              <a:rPr lang="as-IN" sz="4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 smtClean="0">
              <a:latin typeface="NikoshBAN" pitchFamily="2" charset="0"/>
              <a:cs typeface="NikoshBAN" pitchFamily="2" charset="0"/>
            </a:endParaRPr>
          </a:p>
          <a:p>
            <a:r>
              <a:rPr lang="as-IN" sz="4400" b="1" dirty="0" smtClean="0">
                <a:latin typeface="NikoshBAN" pitchFamily="2" charset="0"/>
                <a:cs typeface="NikoshBAN" pitchFamily="2" charset="0"/>
              </a:rPr>
              <a:t>শ্লোক</a:t>
            </a:r>
            <a:r>
              <a:rPr lang="as-IN" sz="4400" b="1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as-IN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as-IN" sz="4400" i="1" dirty="0" smtClean="0">
                <a:latin typeface="NikoshBAN" pitchFamily="2" charset="0"/>
                <a:cs typeface="NikoshBAN" pitchFamily="2" charset="0"/>
              </a:rPr>
              <a:t>"নিত্যকর্মং ন কুণ্বীত প্রত্যবায়ী ভবেন্নরঃ।"</a:t>
            </a:r>
            <a:r>
              <a:rPr lang="as-IN" sz="4400" dirty="0" smtClean="0">
                <a:latin typeface="NikoshBAN" pitchFamily="2" charset="0"/>
                <a:cs typeface="NikoshBAN" pitchFamily="2" charset="0"/>
              </a:rPr>
              <a:t> (নিত্যকর্ম না করলে মানুষ প্রত্যবায় বা পাপের ভাগী হয়।)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025" y="257175"/>
            <a:ext cx="11701463" cy="83099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48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নিত্যকর্মের প্রকারভেদ (শ্রেণিবিভাগ)</a:t>
            </a:r>
            <a:endParaRPr lang="en-US" sz="48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50" y="1500188"/>
            <a:ext cx="11415713" cy="4524315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as-IN" sz="36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নিত্যকর্মকে প্রধানত ৬টি ভাগে ভাগ করা হয়েছে</a:t>
            </a:r>
            <a:r>
              <a:rPr lang="as-IN" sz="3600" b="1" dirty="0" smtClean="0">
                <a:latin typeface="NikoshBAN" pitchFamily="2" charset="0"/>
                <a:cs typeface="NikoshBAN" pitchFamily="2" charset="0"/>
              </a:rPr>
              <a:t>:</a:t>
            </a:r>
            <a:endParaRPr lang="as-IN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as-IN" sz="3600" b="1" dirty="0" smtClean="0">
                <a:latin typeface="NikoshBAN" pitchFamily="2" charset="0"/>
                <a:cs typeface="NikoshBAN" pitchFamily="2" charset="0"/>
              </a:rPr>
              <a:t>প্রাতঃকৃত্য:</a:t>
            </a:r>
            <a:r>
              <a:rPr lang="as-IN" sz="3600" dirty="0" smtClean="0">
                <a:latin typeface="NikoshBAN" pitchFamily="2" charset="0"/>
                <a:cs typeface="NikoshBAN" pitchFamily="2" charset="0"/>
              </a:rPr>
              <a:t> ভোরবেলা ঘুম থেকে উঠে করার কাজ (যেমন: ঈশ্বর স্মরণ, গুরু প্রণাম)।</a:t>
            </a:r>
          </a:p>
          <a:p>
            <a:r>
              <a:rPr lang="as-IN" sz="3600" b="1" dirty="0" smtClean="0">
                <a:latin typeface="NikoshBAN" pitchFamily="2" charset="0"/>
                <a:cs typeface="NikoshBAN" pitchFamily="2" charset="0"/>
              </a:rPr>
              <a:t>পূর্বাহ্নকৃত্য:</a:t>
            </a:r>
            <a:r>
              <a:rPr lang="as-IN" sz="3600" dirty="0" smtClean="0">
                <a:latin typeface="NikoshBAN" pitchFamily="2" charset="0"/>
                <a:cs typeface="NikoshBAN" pitchFamily="2" charset="0"/>
              </a:rPr>
              <a:t> দুপুরের আগের কাজ (যেমন: স্নান, পূজা, পাঠ)।</a:t>
            </a:r>
          </a:p>
          <a:p>
            <a:r>
              <a:rPr lang="as-IN" sz="3600" b="1" dirty="0" smtClean="0">
                <a:latin typeface="NikoshBAN" pitchFamily="2" charset="0"/>
                <a:cs typeface="NikoshBAN" pitchFamily="2" charset="0"/>
              </a:rPr>
              <a:t>মধ্যাহ্নকৃত্য:</a:t>
            </a:r>
            <a:r>
              <a:rPr lang="as-IN" sz="3600" dirty="0" smtClean="0">
                <a:latin typeface="NikoshBAN" pitchFamily="2" charset="0"/>
                <a:cs typeface="NikoshBAN" pitchFamily="2" charset="0"/>
              </a:rPr>
              <a:t> দুপুরের কাজ (যেমন: দেব-দেবী ও পিতৃপুরুষের তর্পণ, আহার)।</a:t>
            </a:r>
          </a:p>
          <a:p>
            <a:r>
              <a:rPr lang="as-IN" sz="3600" b="1" dirty="0" smtClean="0">
                <a:latin typeface="NikoshBAN" pitchFamily="2" charset="0"/>
                <a:cs typeface="NikoshBAN" pitchFamily="2" charset="0"/>
              </a:rPr>
              <a:t>অপরাহ্নকৃত্য:</a:t>
            </a:r>
            <a:r>
              <a:rPr lang="as-IN" sz="3600" dirty="0" smtClean="0">
                <a:latin typeface="NikoshBAN" pitchFamily="2" charset="0"/>
                <a:cs typeface="NikoshBAN" pitchFamily="2" charset="0"/>
              </a:rPr>
              <a:t> বিকালের কাজ (যেমন: বিশ্রাম, পড়াশোনা, সমাজসেবা)।</a:t>
            </a:r>
          </a:p>
          <a:p>
            <a:r>
              <a:rPr lang="as-IN" sz="3600" b="1" dirty="0" smtClean="0">
                <a:latin typeface="NikoshBAN" pitchFamily="2" charset="0"/>
                <a:cs typeface="NikoshBAN" pitchFamily="2" charset="0"/>
              </a:rPr>
              <a:t>সায়াহ্নকৃত্য:</a:t>
            </a:r>
            <a:r>
              <a:rPr lang="as-IN" sz="3600" dirty="0" smtClean="0">
                <a:latin typeface="NikoshBAN" pitchFamily="2" charset="0"/>
                <a:cs typeface="NikoshBAN" pitchFamily="2" charset="0"/>
              </a:rPr>
              <a:t> সন্ধ্যার কাজ (যেমন: সন্ধ্যা আরতি, প্রার্থনা, ধ্যান)।</a:t>
            </a:r>
          </a:p>
          <a:p>
            <a:r>
              <a:rPr lang="as-IN" sz="3600" b="1" dirty="0" smtClean="0">
                <a:latin typeface="NikoshBAN" pitchFamily="2" charset="0"/>
                <a:cs typeface="NikoshBAN" pitchFamily="2" charset="0"/>
              </a:rPr>
              <a:t>রাত্রিকৃত্য:</a:t>
            </a:r>
            <a:r>
              <a:rPr lang="as-IN" sz="3600" dirty="0" smtClean="0">
                <a:latin typeface="NikoshBAN" pitchFamily="2" charset="0"/>
                <a:cs typeface="NikoshBAN" pitchFamily="2" charset="0"/>
              </a:rPr>
              <a:t> রাতের কাজ (যেমন: পড়াশোনা, আত্মপর্যালোচনা, শয়ন)।</a:t>
            </a:r>
          </a:p>
          <a:p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0016"/>
            <a:ext cx="12192000" cy="707886"/>
          </a:xfrm>
          <a:prstGeom prst="rect">
            <a:avLst/>
          </a:prstGeom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as-IN" sz="4000" b="1" dirty="0" smtClean="0">
                <a:latin typeface="NikoshBAN" pitchFamily="2" charset="0"/>
                <a:cs typeface="NikoshBAN" pitchFamily="2" charset="0"/>
              </a:rPr>
              <a:t>নিত্যকর্মের গুরুত্ব ও প্রভাব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625" y="1128713"/>
            <a:ext cx="11444288" cy="4431983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r>
              <a:rPr lang="as-IN" sz="4400" b="1" dirty="0" smtClean="0">
                <a:latin typeface="NikoshBAN" pitchFamily="2" charset="0"/>
                <a:cs typeface="NikoshBAN" pitchFamily="2" charset="0"/>
              </a:rPr>
              <a:t>শারীরিক উপকার:</a:t>
            </a:r>
            <a:r>
              <a:rPr lang="as-IN" sz="4400" dirty="0" smtClean="0">
                <a:latin typeface="NikoshBAN" pitchFamily="2" charset="0"/>
                <a:cs typeface="NikoshBAN" pitchFamily="2" charset="0"/>
              </a:rPr>
              <a:t> ভোরে ঘুম থেকে ওঠার কারণে শরীর সতেজ ও রোগমুক্ত থাকে।</a:t>
            </a:r>
          </a:p>
          <a:p>
            <a:r>
              <a:rPr lang="as-IN" sz="4400" b="1" dirty="0" smtClean="0">
                <a:latin typeface="NikoshBAN" pitchFamily="2" charset="0"/>
                <a:cs typeface="NikoshBAN" pitchFamily="2" charset="0"/>
              </a:rPr>
              <a:t>মানসিক শান্তি:</a:t>
            </a:r>
            <a:r>
              <a:rPr lang="as-IN" sz="4400" dirty="0" smtClean="0">
                <a:latin typeface="NikoshBAN" pitchFamily="2" charset="0"/>
                <a:cs typeface="NikoshBAN" pitchFamily="2" charset="0"/>
              </a:rPr>
              <a:t> ঈশ্বর চিন্তার মাধ্যমে মনে একাগ্রতা ও পবিত্রতা আসে।</a:t>
            </a:r>
          </a:p>
          <a:p>
            <a:r>
              <a:rPr lang="as-IN" sz="4400" b="1" dirty="0" smtClean="0">
                <a:latin typeface="NikoshBAN" pitchFamily="2" charset="0"/>
                <a:cs typeface="NikoshBAN" pitchFamily="2" charset="0"/>
              </a:rPr>
              <a:t>নৈতিক গঠন:</a:t>
            </a:r>
            <a:r>
              <a:rPr lang="as-IN" sz="4400" dirty="0" smtClean="0">
                <a:latin typeface="NikoshBAN" pitchFamily="2" charset="0"/>
                <a:cs typeface="NikoshBAN" pitchFamily="2" charset="0"/>
              </a:rPr>
              <a:t> সময়ের কাজ সময়ে করার মাধ্যমে নিয়মানুবর্তিতা ও শৃঙ্খলা শেখা যায়।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738" y="128584"/>
            <a:ext cx="12006262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48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যোগাসন কী?</a:t>
            </a:r>
            <a:endParaRPr lang="en-US" sz="48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0100" y="1428750"/>
            <a:ext cx="10987088" cy="34163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s-IN" sz="3600" b="1" dirty="0" smtClean="0">
                <a:latin typeface="NikoshBAN" pitchFamily="2" charset="0"/>
                <a:cs typeface="NikoshBAN" pitchFamily="2" charset="0"/>
              </a:rPr>
              <a:t>সংজ্ঞা:</a:t>
            </a:r>
            <a:r>
              <a:rPr lang="as-IN" sz="3600" dirty="0" smtClean="0">
                <a:latin typeface="NikoshBAN" pitchFamily="2" charset="0"/>
                <a:cs typeface="NikoshBAN" pitchFamily="2" charset="0"/>
              </a:rPr>
              <a:t> যোগশাস্ত্র অনুযায়ী, যে বিশেষ ভঙ্গিতে শরীরকে রাখলে শরীর স্থির ও মন সুখ বা শান্তি পায়, তাকে আসন বা যোগাসন বলে</a:t>
            </a:r>
            <a:r>
              <a:rPr lang="as-IN" sz="36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as-IN" sz="3600" b="1" dirty="0" smtClean="0">
                <a:latin typeface="NikoshBAN" pitchFamily="2" charset="0"/>
                <a:cs typeface="NikoshBAN" pitchFamily="2" charset="0"/>
              </a:rPr>
              <a:t>মহর্ষি </a:t>
            </a:r>
            <a:r>
              <a:rPr lang="as-IN" sz="3600" b="1" dirty="0" smtClean="0">
                <a:latin typeface="NikoshBAN" pitchFamily="2" charset="0"/>
                <a:cs typeface="NikoshBAN" pitchFamily="2" charset="0"/>
              </a:rPr>
              <a:t>পতঞ্জলি বলেন:</a:t>
            </a:r>
            <a:r>
              <a:rPr lang="as-IN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as-IN" sz="3600" i="1" dirty="0" smtClean="0">
                <a:latin typeface="NikoshBAN" pitchFamily="2" charset="0"/>
                <a:cs typeface="NikoshBAN" pitchFamily="2" charset="0"/>
              </a:rPr>
              <a:t>"স্থিরসুখমাসনম্"</a:t>
            </a:r>
            <a:r>
              <a:rPr lang="as-IN" sz="3600" dirty="0" smtClean="0">
                <a:latin typeface="NikoshBAN" pitchFamily="2" charset="0"/>
                <a:cs typeface="NikoshBAN" pitchFamily="2" charset="0"/>
              </a:rPr>
              <a:t> (যা স্থির এবং সুখদায়ক, তাই আসন</a:t>
            </a:r>
            <a:r>
              <a:rPr lang="as-IN" sz="3600" dirty="0" smtClean="0">
                <a:latin typeface="NikoshBAN" pitchFamily="2" charset="0"/>
                <a:cs typeface="NikoshBAN" pitchFamily="2" charset="0"/>
              </a:rPr>
              <a:t>)।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as-IN" sz="3600" b="1" dirty="0" smtClean="0">
                <a:latin typeface="NikoshBAN" pitchFamily="2" charset="0"/>
                <a:cs typeface="NikoshBAN" pitchFamily="2" charset="0"/>
              </a:rPr>
              <a:t>গুরুত্ব</a:t>
            </a:r>
            <a:r>
              <a:rPr lang="as-IN" sz="3600" b="1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as-IN" sz="3600" dirty="0" smtClean="0">
                <a:latin typeface="NikoshBAN" pitchFamily="2" charset="0"/>
                <a:cs typeface="NikoshBAN" pitchFamily="2" charset="0"/>
              </a:rPr>
              <a:t> এটি কেবল ব্যায়াম নয়, এটি দেহ ও মনের সংযোগ স্থাপনের মাধ্যম।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540</TotalTime>
  <Words>599</Words>
  <Application>Microsoft Office PowerPoint</Application>
  <PresentationFormat>Custom</PresentationFormat>
  <Paragraphs>81</Paragraphs>
  <Slides>16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Equity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Goutam basu</cp:lastModifiedBy>
  <cp:revision>56</cp:revision>
  <dcterms:created xsi:type="dcterms:W3CDTF">2026-06-11T03:42:09Z</dcterms:created>
  <dcterms:modified xsi:type="dcterms:W3CDTF">2026-07-12T18:02:07Z</dcterms:modified>
</cp:coreProperties>
</file>