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70" r:id="rId4"/>
    <p:sldId id="269" r:id="rId5"/>
    <p:sldId id="257" r:id="rId6"/>
    <p:sldId id="258" r:id="rId7"/>
    <p:sldId id="260" r:id="rId8"/>
    <p:sldId id="261" r:id="rId9"/>
    <p:sldId id="262" r:id="rId10"/>
    <p:sldId id="263" r:id="rId11"/>
    <p:sldId id="264" r:id="rId12"/>
    <p:sldId id="266" r:id="rId13"/>
    <p:sldId id="267" r:id="rId14"/>
    <p:sldId id="268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101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2035622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sz="3000" b="1" dirty="0"/>
              <a:t>🌸 Greeting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18007" y="1465719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181380" y="2017496"/>
            <a:ext cx="20874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Good morning!</a:t>
            </a:r>
          </a:p>
        </p:txBody>
      </p:sp>
      <p:sp>
        <p:nvSpPr>
          <p:cNvPr id="7" name="Rectangle 6"/>
          <p:cNvSpPr/>
          <p:nvPr/>
        </p:nvSpPr>
        <p:spPr>
          <a:xfrm>
            <a:off x="1052074" y="2680669"/>
            <a:ext cx="26757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How are you today?</a:t>
            </a:r>
          </a:p>
        </p:txBody>
      </p:sp>
      <p:sp>
        <p:nvSpPr>
          <p:cNvPr id="8" name="Rectangle 7"/>
          <p:cNvSpPr/>
          <p:nvPr/>
        </p:nvSpPr>
        <p:spPr>
          <a:xfrm>
            <a:off x="1052074" y="3305562"/>
            <a:ext cx="29566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I hope you are all fine.</a:t>
            </a:r>
          </a:p>
        </p:txBody>
      </p:sp>
      <p:sp>
        <p:nvSpPr>
          <p:cNvPr id="9" name="Rectangle 8"/>
          <p:cNvSpPr/>
          <p:nvPr/>
        </p:nvSpPr>
        <p:spPr>
          <a:xfrm>
            <a:off x="1052074" y="3955289"/>
            <a:ext cx="38739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Welcome to our English class.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Pair Work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/>
              <a:t>tudent A</a:t>
            </a:r>
          </a:p>
          <a:p>
            <a:r>
              <a:rPr lang="da-DK"/>
              <a:t>bag</a:t>
            </a:r>
          </a:p>
          <a:p>
            <a:r>
              <a:rPr lang="da-DK"/>
              <a:t>Student B</a:t>
            </a:r>
          </a:p>
          <a:p>
            <a:r>
              <a:rPr lang="da-DK"/>
              <a:t>/æ/</a:t>
            </a:r>
          </a:p>
          <a:p>
            <a:r>
              <a:rPr lang="da-DK"/>
              <a:t>Student A</a:t>
            </a:r>
          </a:p>
          <a:p>
            <a:r>
              <a:rPr lang="da-DK"/>
              <a:t>bag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877454" y="1397675"/>
            <a:ext cx="173643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2400" dirty="0"/>
              <a:t>tudent A</a:t>
            </a:r>
          </a:p>
          <a:p>
            <a:r>
              <a:rPr lang="da-DK" sz="2400" dirty="0"/>
              <a:t>bag</a:t>
            </a:r>
          </a:p>
          <a:p>
            <a:r>
              <a:rPr lang="da-DK" sz="2400" dirty="0"/>
              <a:t>Student B</a:t>
            </a:r>
          </a:p>
          <a:p>
            <a:r>
              <a:rPr lang="da-DK" sz="2400" dirty="0"/>
              <a:t>/æ/</a:t>
            </a:r>
          </a:p>
          <a:p>
            <a:r>
              <a:rPr lang="da-DK" sz="2400" dirty="0"/>
              <a:t>Student A</a:t>
            </a:r>
          </a:p>
          <a:p>
            <a:r>
              <a:rPr lang="da-DK" sz="2400" dirty="0"/>
              <a:t>bag</a:t>
            </a:r>
          </a:p>
        </p:txBody>
      </p:sp>
      <p:sp>
        <p:nvSpPr>
          <p:cNvPr id="7" name="Rectangle 6"/>
          <p:cNvSpPr/>
          <p:nvPr/>
        </p:nvSpPr>
        <p:spPr>
          <a:xfrm>
            <a:off x="4839855" y="1415688"/>
            <a:ext cx="33620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Then they change roles.</a:t>
            </a:r>
          </a:p>
          <a:p>
            <a:r>
              <a:rPr lang="en-US" sz="2400" dirty="0"/>
              <a:t>Repeat with</a:t>
            </a:r>
          </a:p>
          <a:p>
            <a:r>
              <a:rPr lang="en-US" sz="2400" dirty="0"/>
              <a:t>mat</a:t>
            </a:r>
          </a:p>
          <a:p>
            <a:r>
              <a:rPr lang="en-US" sz="2400" dirty="0"/>
              <a:t>hat</a:t>
            </a:r>
          </a:p>
          <a:p>
            <a:r>
              <a:rPr lang="en-US" sz="2400" dirty="0"/>
              <a:t>cat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/>
              <a:t>Practice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rPr dirty="0"/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3047847" y="1236405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/>
              <a:t>Chain Drill (TG Assessment)</a:t>
            </a:r>
          </a:p>
          <a:p>
            <a:r>
              <a:rPr lang="en-US" sz="2400" dirty="0"/>
              <a:t>Teacher starts.</a:t>
            </a:r>
          </a:p>
          <a:p>
            <a:r>
              <a:rPr lang="en-US" sz="2400" dirty="0"/>
              <a:t>Teacher</a:t>
            </a:r>
          </a:p>
          <a:p>
            <a:r>
              <a:rPr lang="en-US" sz="2400" dirty="0"/>
              <a:t>Bag</a:t>
            </a:r>
          </a:p>
          <a:p>
            <a:r>
              <a:rPr lang="en-US" sz="2400" dirty="0"/>
              <a:t>Student 1</a:t>
            </a:r>
          </a:p>
          <a:p>
            <a:r>
              <a:rPr lang="en-US" sz="2400" dirty="0"/>
              <a:t>Mat</a:t>
            </a:r>
          </a:p>
          <a:p>
            <a:r>
              <a:rPr lang="en-US" sz="2400" dirty="0"/>
              <a:t>Student 2</a:t>
            </a:r>
          </a:p>
          <a:p>
            <a:r>
              <a:rPr lang="en-US" sz="2400" dirty="0"/>
              <a:t>Hat</a:t>
            </a:r>
          </a:p>
          <a:p>
            <a:r>
              <a:rPr lang="en-US" sz="2400" dirty="0"/>
              <a:t>Student 3</a:t>
            </a:r>
          </a:p>
          <a:p>
            <a:r>
              <a:rPr lang="en-US" sz="2400" dirty="0"/>
              <a:t>Cat</a:t>
            </a:r>
          </a:p>
          <a:p>
            <a:r>
              <a:rPr lang="en-US" sz="2400" dirty="0"/>
              <a:t>Student 4</a:t>
            </a:r>
          </a:p>
          <a:p>
            <a:r>
              <a:rPr lang="en-US" sz="2400" dirty="0"/>
              <a:t>Bag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Assessment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1148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2941320" y="1277188"/>
            <a:ext cx="60960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/>
              <a:t>Summary</a:t>
            </a:r>
          </a:p>
          <a:p>
            <a:r>
              <a:rPr lang="en-US" sz="2400" dirty="0"/>
              <a:t>Teacher asks</a:t>
            </a:r>
          </a:p>
          <a:p>
            <a:r>
              <a:rPr lang="en-US" sz="2400" dirty="0"/>
              <a:t>Today what did we learn?</a:t>
            </a:r>
          </a:p>
          <a:p>
            <a:r>
              <a:rPr lang="en-US" sz="2400" dirty="0"/>
              <a:t>Expected answers</a:t>
            </a:r>
          </a:p>
          <a:p>
            <a:r>
              <a:rPr lang="en-US" sz="2400" dirty="0"/>
              <a:t>We learned</a:t>
            </a:r>
          </a:p>
          <a:p>
            <a:r>
              <a:rPr lang="en-US" sz="2400" dirty="0"/>
              <a:t>Bag</a:t>
            </a:r>
          </a:p>
          <a:p>
            <a:r>
              <a:rPr lang="en-US" sz="2400" dirty="0"/>
              <a:t>Mat</a:t>
            </a:r>
          </a:p>
          <a:p>
            <a:r>
              <a:rPr lang="en-US" sz="2400" dirty="0"/>
              <a:t>Hat</a:t>
            </a:r>
          </a:p>
          <a:p>
            <a:r>
              <a:rPr lang="en-US" sz="2400" dirty="0"/>
              <a:t>Cat</a:t>
            </a:r>
          </a:p>
          <a:p>
            <a:r>
              <a:rPr lang="en-US" sz="2400" dirty="0"/>
              <a:t>We learned the sound</a:t>
            </a:r>
          </a:p>
          <a:p>
            <a:r>
              <a:rPr lang="en-US" sz="2400" dirty="0"/>
              <a:t>/æ/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Homework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874982" y="1464558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/>
              <a:t>Read these words five times.</a:t>
            </a:r>
          </a:p>
          <a:p>
            <a:r>
              <a:rPr lang="en-US" sz="2400" dirty="0"/>
              <a:t>bag</a:t>
            </a:r>
          </a:p>
          <a:p>
            <a:r>
              <a:rPr lang="en-US" sz="2400" dirty="0"/>
              <a:t>mat</a:t>
            </a:r>
          </a:p>
          <a:p>
            <a:r>
              <a:rPr lang="en-US" sz="2400" dirty="0"/>
              <a:t>hat</a:t>
            </a:r>
          </a:p>
          <a:p>
            <a:r>
              <a:rPr lang="en-US" sz="2400" dirty="0"/>
              <a:t>cat</a:t>
            </a:r>
          </a:p>
          <a:p>
            <a:r>
              <a:rPr lang="en-US" sz="2400" dirty="0"/>
              <a:t>Circle the letter</a:t>
            </a:r>
          </a:p>
          <a:p>
            <a:r>
              <a:rPr lang="en-US" sz="2400" dirty="0"/>
              <a:t>"a"</a:t>
            </a:r>
          </a:p>
          <a:p>
            <a:r>
              <a:rPr lang="en-US" sz="2400" dirty="0"/>
              <a:t>in every word.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Thank You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2697019" y="2154350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0" b="1" dirty="0">
                <a:solidFill>
                  <a:srgbClr val="0070C0"/>
                </a:solidFill>
              </a:rPr>
              <a:t>Thank you everyone.</a:t>
            </a:r>
          </a:p>
          <a:p>
            <a:pPr algn="ctr"/>
            <a:r>
              <a:rPr lang="en-US" sz="4000" b="1" dirty="0">
                <a:solidFill>
                  <a:srgbClr val="0070C0"/>
                </a:solidFill>
              </a:rPr>
              <a:t>See you in the next class.</a:t>
            </a:r>
          </a:p>
          <a:p>
            <a:pPr algn="ctr"/>
            <a:r>
              <a:rPr lang="en-US" sz="4000" b="1" dirty="0" err="1">
                <a:solidFill>
                  <a:srgbClr val="0070C0"/>
                </a:solidFill>
              </a:rPr>
              <a:t>Assalamu</a:t>
            </a:r>
            <a:r>
              <a:rPr lang="en-US" sz="4000" b="1" dirty="0">
                <a:solidFill>
                  <a:srgbClr val="0070C0"/>
                </a:solidFill>
              </a:rPr>
              <a:t> </a:t>
            </a:r>
            <a:r>
              <a:rPr lang="en-US" sz="4000" b="1" dirty="0" err="1">
                <a:solidFill>
                  <a:srgbClr val="0070C0"/>
                </a:solidFill>
              </a:rPr>
              <a:t>Alaikum</a:t>
            </a:r>
            <a:r>
              <a:rPr lang="en-US" sz="4000" b="1" dirty="0">
                <a:solidFill>
                  <a:srgbClr val="0070C0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Revision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766287" y="1645920"/>
            <a:ext cx="52230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What did we learn in our previous class?</a:t>
            </a:r>
          </a:p>
        </p:txBody>
      </p:sp>
      <p:sp>
        <p:nvSpPr>
          <p:cNvPr id="7" name="Rectangle 6"/>
          <p:cNvSpPr/>
          <p:nvPr/>
        </p:nvSpPr>
        <p:spPr>
          <a:xfrm>
            <a:off x="770904" y="2204720"/>
            <a:ext cx="38440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I learnt numbers from 71 - 90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189749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Cover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434158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Subject: English</a:t>
            </a:r>
          </a:p>
          <a:p>
            <a:r>
              <a:rPr lang="en-US" sz="3200" b="1" dirty="0">
                <a:solidFill>
                  <a:schemeClr val="tx1"/>
                </a:solidFill>
              </a:rPr>
              <a:t>Unit 4: Let's Play with Sounds and Numbers</a:t>
            </a:r>
          </a:p>
          <a:p>
            <a:r>
              <a:rPr lang="en-US" sz="3200" b="1" dirty="0">
                <a:solidFill>
                  <a:schemeClr val="tx1"/>
                </a:solidFill>
              </a:rPr>
              <a:t>Lesson 1</a:t>
            </a:r>
          </a:p>
          <a:p>
            <a:r>
              <a:rPr lang="en-US" sz="3200" b="1" dirty="0">
                <a:solidFill>
                  <a:schemeClr val="tx1"/>
                </a:solidFill>
              </a:rPr>
              <a:t>Page 48</a:t>
            </a:r>
          </a:p>
          <a:p>
            <a:r>
              <a:rPr lang="en-US" sz="3200" b="1" dirty="0">
                <a:solidFill>
                  <a:schemeClr val="tx1"/>
                </a:solidFill>
              </a:rPr>
              <a:t>Topic:</a:t>
            </a:r>
            <a:r>
              <a:rPr lang="en-US" sz="3200" dirty="0">
                <a:solidFill>
                  <a:schemeClr val="tx1"/>
                </a:solidFill>
              </a:rPr>
              <a:t> Middle Sound </a:t>
            </a:r>
            <a:r>
              <a:rPr lang="en-US" sz="3200" b="1" dirty="0">
                <a:solidFill>
                  <a:schemeClr val="tx1"/>
                </a:solidFill>
              </a:rPr>
              <a:t>/æ/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</p:spTree>
    <p:extLst>
      <p:ext uri="{BB962C8B-B14F-4D97-AF65-F5344CB8AC3E}">
        <p14:creationId xmlns:p14="http://schemas.microsoft.com/office/powerpoint/2010/main" val="378471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189749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Cover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434158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191" y="400000"/>
            <a:ext cx="4816257" cy="655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958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Learning Outcomes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/>
              <a:t>By the end of this lesson, students will be able to—</a:t>
            </a:r>
          </a:p>
          <a:p>
            <a:r>
              <a:rPr lang="en-US" sz="3200" dirty="0"/>
              <a:t>✅ </a:t>
            </a:r>
            <a:r>
              <a:rPr lang="en-US" sz="3200" dirty="0" err="1"/>
              <a:t>Recognise</a:t>
            </a:r>
            <a:r>
              <a:rPr lang="en-US" sz="3200" dirty="0"/>
              <a:t> the middle sound </a:t>
            </a:r>
            <a:r>
              <a:rPr lang="en-US" sz="3200" b="1" dirty="0"/>
              <a:t>/æ/</a:t>
            </a:r>
            <a:endParaRPr lang="en-US" sz="3200" dirty="0"/>
          </a:p>
          <a:p>
            <a:r>
              <a:rPr lang="en-US" sz="3200" dirty="0"/>
              <a:t>✅ Pronounce familiar words correctly.</a:t>
            </a:r>
          </a:p>
          <a:p>
            <a:r>
              <a:rPr lang="en-US" sz="3200" dirty="0"/>
              <a:t>✅ Say the difference between the sounds </a:t>
            </a:r>
            <a:r>
              <a:rPr lang="en-US" sz="3200" b="1" dirty="0"/>
              <a:t>/æ/</a:t>
            </a:r>
            <a:r>
              <a:rPr lang="en-US" sz="3200" dirty="0"/>
              <a:t> and </a:t>
            </a:r>
            <a:r>
              <a:rPr lang="en-US" sz="3200" b="1" dirty="0"/>
              <a:t>/e/</a:t>
            </a:r>
            <a:r>
              <a:rPr lang="en-US" sz="3200" dirty="0"/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Warm-up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74320" y="1238323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54" y="1645920"/>
            <a:ext cx="1020276" cy="120072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925916" y="1701334"/>
            <a:ext cx="20664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What is this?</a:t>
            </a:r>
          </a:p>
        </p:txBody>
      </p:sp>
      <p:sp>
        <p:nvSpPr>
          <p:cNvPr id="8" name="Rectangle 7"/>
          <p:cNvSpPr/>
          <p:nvPr/>
        </p:nvSpPr>
        <p:spPr>
          <a:xfrm>
            <a:off x="1925916" y="2126638"/>
            <a:ext cx="16546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It is a bag.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665" y="3200979"/>
            <a:ext cx="1223238" cy="122323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078315" y="3179932"/>
            <a:ext cx="20664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What is this?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131837" y="3642943"/>
            <a:ext cx="16546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It is a bag.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551903" y="1657750"/>
            <a:ext cx="20664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What is this?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558789" y="2129400"/>
            <a:ext cx="16031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It is </a:t>
            </a:r>
            <a:r>
              <a:rPr lang="en-US" sz="2800" dirty="0" smtClean="0"/>
              <a:t>a hat.</a:t>
            </a:r>
            <a:endParaRPr lang="en-US" sz="2800" dirty="0"/>
          </a:p>
        </p:txBody>
      </p:sp>
      <p:sp>
        <p:nvSpPr>
          <p:cNvPr id="17" name="Rectangle 16"/>
          <p:cNvSpPr/>
          <p:nvPr/>
        </p:nvSpPr>
        <p:spPr>
          <a:xfrm>
            <a:off x="7426100" y="3179932"/>
            <a:ext cx="20664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What is this?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479622" y="3642943"/>
            <a:ext cx="15633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It is a </a:t>
            </a:r>
            <a:r>
              <a:rPr lang="en-US" sz="2800" dirty="0" smtClean="0"/>
              <a:t>cat.</a:t>
            </a:r>
            <a:endParaRPr lang="en-US" sz="2800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0687" y="1603186"/>
            <a:ext cx="1709758" cy="9797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8551" y="3130637"/>
            <a:ext cx="1299529" cy="12995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5" grpId="0"/>
      <p:bldP spid="16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Vocabulary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1764743"/>
              </p:ext>
            </p:extLst>
          </p:nvPr>
        </p:nvGraphicFramePr>
        <p:xfrm>
          <a:off x="1103745" y="1648301"/>
          <a:ext cx="8229600" cy="3200400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2932546"/>
                <a:gridCol w="5297054"/>
              </a:tblGrid>
              <a:tr h="0">
                <a:tc>
                  <a:txBody>
                    <a:bodyPr/>
                    <a:lstStyle/>
                    <a:p>
                      <a:r>
                        <a:rPr lang="en-US" sz="3600" b="1" dirty="0"/>
                        <a:t>Word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Bangla Meaning</a:t>
                      </a: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3600"/>
                        <a:t>Bag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sz="3600"/>
                        <a:t>ব্যাগ</a:t>
                      </a: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3600" dirty="0"/>
                        <a:t>Mat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sz="3600"/>
                        <a:t>মাদুর</a:t>
                      </a: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3600"/>
                        <a:t>Hat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sz="3600"/>
                        <a:t>টুপি</a:t>
                      </a: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3600"/>
                        <a:t>Cat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sz="3600" dirty="0"/>
                        <a:t>বিড়াল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Activity 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422"/>
          <a:stretch/>
        </p:blipFill>
        <p:spPr>
          <a:xfrm>
            <a:off x="3507301" y="1188721"/>
            <a:ext cx="6916438" cy="4572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49866" y="1536130"/>
            <a:ext cx="273132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Look at the </a:t>
            </a:r>
            <a:r>
              <a:rPr lang="en-US" sz="2400" dirty="0" smtClean="0"/>
              <a:t>pictures.</a:t>
            </a:r>
          </a:p>
          <a:p>
            <a:r>
              <a:rPr lang="en-US" sz="2400" dirty="0" smtClean="0"/>
              <a:t>Say with me.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Activity B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" t="48312" r="-535" b="168"/>
          <a:stretch/>
        </p:blipFill>
        <p:spPr>
          <a:xfrm>
            <a:off x="3682792" y="930134"/>
            <a:ext cx="6916438" cy="484909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49866" y="1536130"/>
            <a:ext cx="244971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Repeat with me.</a:t>
            </a:r>
            <a:br>
              <a:rPr lang="en-US" sz="2400" dirty="0" smtClean="0"/>
            </a:br>
            <a:r>
              <a:rPr lang="en-US" sz="2400" dirty="0" smtClean="0"/>
              <a:t>Follow me. </a:t>
            </a:r>
            <a:br>
              <a:rPr lang="en-US" sz="2400" dirty="0" smtClean="0"/>
            </a:br>
            <a:r>
              <a:rPr lang="en-US" sz="2400" dirty="0" smtClean="0"/>
              <a:t>Be aware about </a:t>
            </a:r>
          </a:p>
          <a:p>
            <a:r>
              <a:rPr lang="en-US" sz="2400" dirty="0" smtClean="0"/>
              <a:t>the middle sound.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</TotalTime>
  <Words>546</Words>
  <Application>Microsoft Office PowerPoint</Application>
  <PresentationFormat>Widescreen</PresentationFormat>
  <Paragraphs>137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Anisur</cp:lastModifiedBy>
  <cp:revision>15</cp:revision>
  <dcterms:created xsi:type="dcterms:W3CDTF">2013-01-27T09:14:16Z</dcterms:created>
  <dcterms:modified xsi:type="dcterms:W3CDTF">2026-07-07T01:09:02Z</dcterms:modified>
  <cp:category/>
</cp:coreProperties>
</file>