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96" r:id="rId2"/>
    <p:sldMasterId id="2147483714" r:id="rId3"/>
    <p:sldMasterId id="2147483726" r:id="rId4"/>
    <p:sldMasterId id="2147483738" r:id="rId5"/>
    <p:sldMasterId id="2147483756" r:id="rId6"/>
  </p:sldMasterIdLst>
  <p:sldIdLst>
    <p:sldId id="276" r:id="rId7"/>
    <p:sldId id="272" r:id="rId8"/>
    <p:sldId id="258" r:id="rId9"/>
    <p:sldId id="259" r:id="rId10"/>
    <p:sldId id="261" r:id="rId11"/>
    <p:sldId id="260" r:id="rId12"/>
    <p:sldId id="262" r:id="rId13"/>
    <p:sldId id="263" r:id="rId14"/>
    <p:sldId id="266" r:id="rId15"/>
    <p:sldId id="265" r:id="rId16"/>
    <p:sldId id="264" r:id="rId17"/>
    <p:sldId id="267" r:id="rId18"/>
    <p:sldId id="268" r:id="rId19"/>
    <p:sldId id="269" r:id="rId20"/>
    <p:sldId id="284" r:id="rId21"/>
    <p:sldId id="290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0" clrIdx="0"/>
  <p:cmAuthor id="2" name="User" initials="U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346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6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060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89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62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843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935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924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068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08964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5611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16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84515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49611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33055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31914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337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7162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211622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222474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46151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4620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349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42638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36150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362741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718289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225005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94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3549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5199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862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78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59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6936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16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5450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9269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5095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912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047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044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255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2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8410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247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124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810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87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778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46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914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3910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759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70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9544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0522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402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51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482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2427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227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180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8873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9002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2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146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5148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3158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3959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037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0897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301392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1144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297997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5484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64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1477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905842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239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863959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22959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17405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0866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07388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73043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9055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766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707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44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1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21" Type="http://schemas.openxmlformats.org/officeDocument/2006/relationships/image" Target="../media/image12.jpeg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image" Target="../media/image11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6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51848-61FE-4991-B4B5-9E47F5B5A0AC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29BDD-95CE-46DC-8BAA-D67520E2EB7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85478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38FC5-33F0-442B-BF56-8F758A1E76B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00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99"/>
            </a:avLst>
          </a:prstGeom>
          <a:solidFill>
            <a:srgbClr val="00B050"/>
          </a:solidFill>
          <a:ln w="19050">
            <a:solidFill>
              <a:schemeClr val="accent6"/>
            </a:solidFill>
            <a:prstDash val="dash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80963" y="61913"/>
            <a:ext cx="12030075" cy="6710362"/>
          </a:xfrm>
          <a:prstGeom prst="frame">
            <a:avLst>
              <a:gd name="adj1" fmla="val 484"/>
            </a:avLst>
          </a:prstGeom>
          <a:blipFill>
            <a:blip r:embed="rId13"/>
            <a:stretch>
              <a:fillRect/>
            </a:stretch>
          </a:blipFill>
          <a:ln w="2222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 userDrawn="1"/>
        </p:nvSpPr>
        <p:spPr>
          <a:xfrm>
            <a:off x="137102" y="121921"/>
            <a:ext cx="11916786" cy="6590948"/>
          </a:xfrm>
          <a:prstGeom prst="frame">
            <a:avLst>
              <a:gd name="adj1" fmla="val 693"/>
            </a:avLst>
          </a:prstGeom>
          <a:solidFill>
            <a:srgbClr val="D60093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95465" y="6257109"/>
            <a:ext cx="11821304" cy="389802"/>
            <a:chOff x="1008452" y="3873025"/>
            <a:chExt cx="11546831" cy="481584"/>
          </a:xfrm>
        </p:grpSpPr>
        <p:grpSp>
          <p:nvGrpSpPr>
            <p:cNvPr id="11" name="Group 10"/>
            <p:cNvGrpSpPr/>
            <p:nvPr/>
          </p:nvGrpSpPr>
          <p:grpSpPr>
            <a:xfrm>
              <a:off x="1008452" y="3873025"/>
              <a:ext cx="4047267" cy="481584"/>
              <a:chOff x="1008452" y="3873025"/>
              <a:chExt cx="4047267" cy="481584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4962143" y="3873025"/>
              <a:ext cx="4047267" cy="481584"/>
              <a:chOff x="1008452" y="3873025"/>
              <a:chExt cx="4047267" cy="481584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8508016" y="3873025"/>
              <a:ext cx="4047267" cy="481584"/>
              <a:chOff x="1008452" y="3873025"/>
              <a:chExt cx="4047267" cy="48158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5269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Frame 7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99"/>
            </a:avLst>
          </a:prstGeom>
          <a:solidFill>
            <a:srgbClr val="00B050"/>
          </a:solidFill>
          <a:ln w="19050">
            <a:solidFill>
              <a:schemeClr val="accent6"/>
            </a:solidFill>
            <a:prstDash val="dash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Frame 8"/>
          <p:cNvSpPr/>
          <p:nvPr userDrawn="1"/>
        </p:nvSpPr>
        <p:spPr>
          <a:xfrm>
            <a:off x="80963" y="61913"/>
            <a:ext cx="12030075" cy="6710362"/>
          </a:xfrm>
          <a:prstGeom prst="frame">
            <a:avLst>
              <a:gd name="adj1" fmla="val 484"/>
            </a:avLst>
          </a:prstGeom>
          <a:blipFill>
            <a:blip r:embed="rId20"/>
            <a:stretch>
              <a:fillRect/>
            </a:stretch>
          </a:blipFill>
          <a:ln w="2222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/>
          <p:cNvSpPr/>
          <p:nvPr userDrawn="1"/>
        </p:nvSpPr>
        <p:spPr>
          <a:xfrm>
            <a:off x="137102" y="121921"/>
            <a:ext cx="11916786" cy="6590948"/>
          </a:xfrm>
          <a:prstGeom prst="frame">
            <a:avLst>
              <a:gd name="adj1" fmla="val 693"/>
            </a:avLst>
          </a:prstGeom>
          <a:solidFill>
            <a:srgbClr val="D60093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195465" y="6257109"/>
            <a:ext cx="11821304" cy="389802"/>
            <a:chOff x="1008452" y="3873025"/>
            <a:chExt cx="11546831" cy="481584"/>
          </a:xfrm>
        </p:grpSpPr>
        <p:grpSp>
          <p:nvGrpSpPr>
            <p:cNvPr id="12" name="Group 11"/>
            <p:cNvGrpSpPr/>
            <p:nvPr/>
          </p:nvGrpSpPr>
          <p:grpSpPr>
            <a:xfrm>
              <a:off x="1008452" y="3873025"/>
              <a:ext cx="4047267" cy="481584"/>
              <a:chOff x="1008452" y="3873025"/>
              <a:chExt cx="4047267" cy="481584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4962143" y="3873025"/>
              <a:ext cx="4047267" cy="481584"/>
              <a:chOff x="1008452" y="3873025"/>
              <a:chExt cx="4047267" cy="481584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4" name="Group 13"/>
            <p:cNvGrpSpPr/>
            <p:nvPr/>
          </p:nvGrpSpPr>
          <p:grpSpPr>
            <a:xfrm>
              <a:off x="8508016" y="3873025"/>
              <a:ext cx="4047267" cy="481584"/>
              <a:chOff x="1008452" y="3873025"/>
              <a:chExt cx="4047267" cy="48158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4886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0F4A40-10D6-42F2-A3E5-9C93374147EA}" type="datetimeFigureOut">
              <a:rPr lang="en-SG" smtClean="0"/>
              <a:t>1/7/2026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9397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8.xml"/><Relationship Id="rId5" Type="http://schemas.microsoft.com/office/2007/relationships/hdphoto" Target="../media/hdphoto5.wdp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microsoft.com/office/2007/relationships/hdphoto" Target="../media/hdphoto2.wdp"/><Relationship Id="rId7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5.xml"/><Relationship Id="rId6" Type="http://schemas.openxmlformats.org/officeDocument/2006/relationships/hyperlink" Target="mailto:rajibduttaat@gmail.com" TargetMode="Externa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69134"/>
            <a:chOff x="0" y="1"/>
            <a:chExt cx="13004800" cy="73270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6000" contras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38"/>
            <a:stretch>
              <a:fillRect/>
            </a:stretch>
          </p:blipFill>
          <p:spPr>
            <a:xfrm>
              <a:off x="0" y="2489237"/>
              <a:ext cx="13004800" cy="48378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3" t="-483" r="14804" b="5772"/>
            <a:stretch>
              <a:fillRect/>
            </a:stretch>
          </p:blipFill>
          <p:spPr>
            <a:xfrm>
              <a:off x="0" y="1985675"/>
              <a:ext cx="13004800" cy="532952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341114"/>
            <a:ext cx="12192595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625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WELCOME TO ALL IN TODAY’S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7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ENGLISH 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218" y="239151"/>
            <a:ext cx="11676185" cy="6316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7" y="379567"/>
            <a:ext cx="5584873" cy="4234636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7" name="Rectangle 6"/>
          <p:cNvSpPr/>
          <p:nvPr/>
        </p:nvSpPr>
        <p:spPr>
          <a:xfrm>
            <a:off x="506437" y="4754619"/>
            <a:ext cx="11226018" cy="160397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 have bread and banana today. My mother sometimes</a:t>
            </a:r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prepares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items for me.</a:t>
            </a:r>
          </a:p>
          <a:p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Oh ! This banana looks fresh. It has vitamins to give you</a:t>
            </a:r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energy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SG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29" y="379567"/>
            <a:ext cx="5387926" cy="4178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355" y="323557"/>
            <a:ext cx="11676184" cy="62319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648" y="412746"/>
            <a:ext cx="5613010" cy="33995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64" y="412746"/>
            <a:ext cx="5711484" cy="33995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1355" y="3967089"/>
            <a:ext cx="11493303" cy="24337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That’s right. By the way , your noodles with </a:t>
            </a:r>
            <a:r>
              <a:rPr lang="en-US" sz="4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sliced eggs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green </a:t>
            </a:r>
            <a:r>
              <a:rPr lang="en-US" sz="4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vegetables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looks </a:t>
            </a:r>
            <a:r>
              <a:rPr lang="en-US" sz="4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delicious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949" y="196947"/>
            <a:ext cx="11690252" cy="6471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36891"/>
            <a:ext cx="5655211" cy="3419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988" y="336891"/>
            <a:ext cx="5458264" cy="34191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7963" y="3896018"/>
            <a:ext cx="11310425" cy="27720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Look ! I have sweet cake and juice for my tiffin.</a:t>
            </a:r>
          </a:p>
          <a:p>
            <a:r>
              <a:rPr lang="en-US" sz="3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Don’t you think those sugary foods are harmful for our healthy?</a:t>
            </a:r>
          </a:p>
          <a:p>
            <a:r>
              <a:rPr lang="en-US" sz="36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Yes, I usually avoid junk food. You also should try.</a:t>
            </a:r>
          </a:p>
          <a:p>
            <a:r>
              <a:rPr lang="en-US" sz="36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 know. But healthy foods are not always tasty.</a:t>
            </a:r>
            <a:endParaRPr lang="en-SG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948" y="225083"/>
            <a:ext cx="11788726" cy="6400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7" y="422031"/>
            <a:ext cx="5641144" cy="3334044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462" y="422031"/>
            <a:ext cx="5472331" cy="33340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6437" y="4220306"/>
            <a:ext cx="11296356" cy="22789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Really? I find fruits and vegetables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tasty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You can also try them regularly.</a:t>
            </a:r>
          </a:p>
          <a:p>
            <a:pPr algn="ctr"/>
            <a:r>
              <a:rPr lang="en-US" sz="3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Yes, besides, we must wash foods 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properly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before cooking.</a:t>
            </a:r>
            <a:endParaRPr lang="en-SG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031" y="3770142"/>
            <a:ext cx="11465169" cy="28276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Oh, our tiffin break will be over soon. Let’s eat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quickly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No,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my mom says that eating </a:t>
            </a:r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hastily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can cause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digestion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problems. </a:t>
            </a:r>
          </a:p>
          <a:p>
            <a:r>
              <a:rPr lang="en-US" sz="28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Yes. You are right. We should take time and eat slowly.</a:t>
            </a:r>
          </a:p>
          <a:p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Let’s finish and go back to the class.</a:t>
            </a:r>
            <a:endParaRPr lang="en-SG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2" y="217518"/>
            <a:ext cx="11352626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F96DA-44FB-7F9E-0DF8-7D8FB37C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F85E41-6CE2-66D0-FBE5-B269D5DC6714}"/>
              </a:ext>
            </a:extLst>
          </p:cNvPr>
          <p:cNvSpPr/>
          <p:nvPr/>
        </p:nvSpPr>
        <p:spPr>
          <a:xfrm>
            <a:off x="309489" y="365759"/>
            <a:ext cx="11549575" cy="61616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Discuss in pairs and list the healthy and unhealthy foods mentioned in the conversation.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EF9766D-CF5F-691E-22E7-13CA83DB94D2}"/>
              </a:ext>
            </a:extLst>
          </p:cNvPr>
          <p:cNvGraphicFramePr>
            <a:graphicFrameLocks noGrp="1"/>
          </p:cNvGraphicFramePr>
          <p:nvPr/>
        </p:nvGraphicFramePr>
        <p:xfrm>
          <a:off x="753690" y="2756646"/>
          <a:ext cx="10684620" cy="2467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2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1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78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 foods</a:t>
                      </a:r>
                      <a:endParaRPr lang="en-SG" sz="40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Unhealthy foods</a:t>
                      </a:r>
                      <a:endParaRPr lang="en-SG" sz="40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9689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2023" y="4250036"/>
            <a:ext cx="11187952" cy="1157750"/>
          </a:xfrm>
          <a:prstGeom prst="rect">
            <a:avLst/>
          </a:prstGeom>
          <a:solidFill>
            <a:srgbClr val="92D050"/>
          </a:solidFill>
          <a:ln w="9525" cmpd="thickThin">
            <a:solidFill>
              <a:schemeClr val="accent6">
                <a:lumMod val="7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82880" tIns="91440" rIns="274320" bIns="9144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5715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Write the</a:t>
            </a:r>
            <a:r>
              <a:rPr kumimoji="0" lang="en-US" sz="40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name of five Healthy Foods and Five Unhealthy Foods.</a:t>
            </a:r>
            <a:endParaRPr kumimoji="0" lang="en-US" sz="4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2060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90" r="99225">
                        <a14:foregroundMark x1="31008" y1="50758" x2="34496" y2="49242"/>
                        <a14:foregroundMark x1="18992" y1="68182" x2="18992" y2="68182"/>
                        <a14:foregroundMark x1="34884" y1="46212" x2="39922" y2="44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80" b="17239"/>
          <a:stretch>
            <a:fillRect/>
          </a:stretch>
        </p:blipFill>
        <p:spPr>
          <a:xfrm>
            <a:off x="502023" y="5407785"/>
            <a:ext cx="11187952" cy="8988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792" l="0" r="100000">
                        <a14:foregroundMark x1="85252" y1="76563" x2="90288" y2="74479"/>
                        <a14:foregroundMark x1="91727" y1="75521" x2="94245" y2="75000"/>
                        <a14:backgroundMark x1="16906" y1="13021" x2="26259" y2="36979"/>
                        <a14:backgroundMark x1="6475" y1="42188" x2="12950" y2="66667"/>
                        <a14:backgroundMark x1="31655" y1="54167" x2="37770" y2="34896"/>
                        <a14:backgroundMark x1="80935" y1="75000" x2="82014" y2="75521"/>
                        <a14:backgroundMark x1="93885" y1="88021" x2="98921" y2="7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23" y="401913"/>
            <a:ext cx="11187952" cy="3848123"/>
          </a:xfrm>
          <a:prstGeom prst="rect">
            <a:avLst/>
          </a:prstGeom>
          <a:solidFill>
            <a:srgbClr val="FF00FF"/>
          </a:solidFill>
        </p:spPr>
      </p:pic>
      <p:sp>
        <p:nvSpPr>
          <p:cNvPr id="14" name="TextBox 13"/>
          <p:cNvSpPr txBox="1"/>
          <p:nvPr/>
        </p:nvSpPr>
        <p:spPr>
          <a:xfrm>
            <a:off x="502023" y="401913"/>
            <a:ext cx="56094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Wide Latin" panose="020A0A07050505020404" pitchFamily="18" charset="0"/>
                <a:ea typeface="+mn-ea"/>
                <a:cs typeface="Times New Roman" panose="02020603050405020304" pitchFamily="18" charset="0"/>
              </a:rPr>
              <a:t>Home Task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Wide Latin" panose="020A0A070505050204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7223" y="5773270"/>
            <a:ext cx="11792533" cy="860611"/>
            <a:chOff x="171405" y="3467100"/>
            <a:chExt cx="11859230" cy="11049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71405" y="3467100"/>
              <a:ext cx="3288971" cy="11049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3460376" y="3467100"/>
              <a:ext cx="3288971" cy="11049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0038318" y="3467100"/>
              <a:ext cx="1992317" cy="11049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6749347" y="3467100"/>
              <a:ext cx="3288971" cy="11049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23" y="140992"/>
            <a:ext cx="11792533" cy="63961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6950" y="1386507"/>
            <a:ext cx="6253078" cy="25960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Good bye every 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Thanks to all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3399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See you again…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330360" y="708961"/>
            <a:ext cx="3398158" cy="64516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Presented By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340" y="708961"/>
            <a:ext cx="4195445" cy="3612515"/>
            <a:chOff x="462057" y="1060730"/>
            <a:chExt cx="4954760" cy="3752889"/>
          </a:xfrm>
        </p:grpSpPr>
        <p:sp>
          <p:nvSpPr>
            <p:cNvPr id="7" name="Rounded Rectangle 6"/>
            <p:cNvSpPr/>
            <p:nvPr/>
          </p:nvSpPr>
          <p:spPr>
            <a:xfrm rot="18910976">
              <a:off x="462057" y="2899463"/>
              <a:ext cx="4736961" cy="344830"/>
            </a:xfrm>
            <a:prstGeom prst="roundRect">
              <a:avLst>
                <a:gd name="adj" fmla="val 50000"/>
              </a:avLst>
            </a:prstGeom>
            <a:gradFill>
              <a:gsLst>
                <a:gs pos="57000">
                  <a:srgbClr val="CC0099"/>
                </a:gs>
                <a:gs pos="75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10976" flipV="1">
              <a:off x="757557" y="3157481"/>
              <a:ext cx="4659260" cy="3024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6000">
                  <a:srgbClr val="00B0F0"/>
                </a:gs>
                <a:gs pos="68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70000">
                  <a:schemeClr val="accent6">
                    <a:lumMod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09" b="100000" l="0" r="100000">
                          <a14:foregroundMark x1="27841" y1="20856" x2="31250" y2="19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3225">
              <a:off x="651479" y="1060730"/>
              <a:ext cx="3954923" cy="37528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53" y="1334796"/>
              <a:ext cx="1021371" cy="102137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427605" y="1536700"/>
            <a:ext cx="920305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Rajib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Dutta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Assistant teacher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Bh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ingrol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Govt.Primary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School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Anowara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Chottogram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rajibduttaat@gmail.com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56" y="1546334"/>
            <a:ext cx="2217404" cy="21971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t="70640"/>
          <a:stretch>
            <a:fillRect/>
          </a:stretch>
        </p:blipFill>
        <p:spPr>
          <a:xfrm>
            <a:off x="607060" y="5321300"/>
            <a:ext cx="1093470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1" y="182880"/>
            <a:ext cx="11718388" cy="64711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  <a:p>
            <a:pPr algn="ctr"/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:5</a:t>
            </a:r>
          </a:p>
          <a:p>
            <a:pPr algn="ctr"/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:12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: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Eating Healthy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: 61,62 (Activity : 1.1, 1.2,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218" y="365760"/>
            <a:ext cx="11718388" cy="6091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::: Learning Outcomes :::</a:t>
            </a:r>
          </a:p>
          <a:p>
            <a:pPr algn="ctr"/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3.4.1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simple questions on familiar topics.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3.4.2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 questions appropriately &amp; confidently.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4.2.1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aloud texts with proper stress intonation.</a:t>
            </a:r>
            <a:endParaRPr lang="en-SG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3" y="267287"/>
            <a:ext cx="11760591" cy="6372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5421" y="246185"/>
            <a:ext cx="11633981" cy="6302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will ask some questions like…</a:t>
            </a:r>
          </a:p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you ever bought anything from    a store?</a:t>
            </a:r>
          </a:p>
          <a:p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did you buy from a store?  </a:t>
            </a:r>
            <a:endParaRPr lang="en-SG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97280" y="422031"/>
            <a:ext cx="9931791" cy="602097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</a:p>
          <a:p>
            <a:pPr algn="ctr"/>
            <a:r>
              <a:rPr 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Eating Healthy</a:t>
            </a:r>
            <a:endParaRPr lang="en-SG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53E5A0-9804-2588-DBD9-8F5F1F5B6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738" y="4490133"/>
            <a:ext cx="5584873" cy="1952869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489" y="239151"/>
            <a:ext cx="11605845" cy="6344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40" y="436099"/>
            <a:ext cx="5542671" cy="3657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6098" y="4234375"/>
            <a:ext cx="11282290" cy="22086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Read the following conversation.</a:t>
            </a:r>
          </a:p>
          <a:p>
            <a:r>
              <a:rPr lang="en-US" sz="28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It’s tiffin time. Let’s eat </a:t>
            </a:r>
            <a:r>
              <a:rPr lang="en-US" sz="2800" b="1" u="sng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together.</a:t>
            </a:r>
          </a:p>
          <a:p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Sure. Who else like to join us ?</a:t>
            </a:r>
          </a:p>
          <a:p>
            <a:r>
              <a:rPr lang="en-US" sz="28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Let’s sit over there to enjoy our tiffin.</a:t>
            </a:r>
          </a:p>
          <a:p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Sarah</a:t>
            </a:r>
            <a:r>
              <a:rPr lang="en-US" sz="28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Noodles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again ! I wish to have a </a:t>
            </a:r>
            <a:r>
              <a:rPr lang="en-US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chicken burger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tiffin everyday.</a:t>
            </a:r>
          </a:p>
          <a:p>
            <a:pPr algn="ctr"/>
            <a:endParaRPr lang="en-SG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123" y="436099"/>
            <a:ext cx="5458265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5" y="211016"/>
            <a:ext cx="5809958" cy="3601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85" y="211016"/>
            <a:ext cx="5866225" cy="36013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4744" y="3981157"/>
            <a:ext cx="11901267" cy="2644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If you eat them</a:t>
            </a:r>
            <a:r>
              <a:rPr lang="en-US" sz="40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regularly 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you’ll get fat and sick.</a:t>
            </a:r>
          </a:p>
          <a:p>
            <a:r>
              <a:rPr lang="en-US" sz="4000" b="1" i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Shihab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quite</a:t>
            </a:r>
            <a:r>
              <a:rPr lang="en-US" sz="40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reasonable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You shouldn’t eat them too </a:t>
            </a:r>
            <a:r>
              <a:rPr lang="en-US" sz="40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Sarah.</a:t>
            </a:r>
          </a:p>
          <a:p>
            <a:pPr algn="ctr"/>
            <a:endParaRPr lang="en-S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3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174</TotalTime>
  <Words>449</Words>
  <Application>Microsoft Office PowerPoint</Application>
  <PresentationFormat>Widescreen</PresentationFormat>
  <Paragraphs>56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Algerian</vt:lpstr>
      <vt:lpstr>Arial</vt:lpstr>
      <vt:lpstr>Calibri</vt:lpstr>
      <vt:lpstr>Garamond</vt:lpstr>
      <vt:lpstr>Gill Sans MT</vt:lpstr>
      <vt:lpstr>NikoshBAN</vt:lpstr>
      <vt:lpstr>Times New Roman</vt:lpstr>
      <vt:lpstr>Trebuchet MS</vt:lpstr>
      <vt:lpstr>Wide Latin</vt:lpstr>
      <vt:lpstr>Wingdings</vt:lpstr>
      <vt:lpstr>2_Organic</vt:lpstr>
      <vt:lpstr>Berlin</vt:lpstr>
      <vt:lpstr>Gallery</vt:lpstr>
      <vt:lpstr>Office Theme</vt:lpstr>
      <vt:lpstr>1_Organic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</cp:lastModifiedBy>
  <cp:revision>41</cp:revision>
  <dcterms:created xsi:type="dcterms:W3CDTF">2026-06-03T15:00:00Z</dcterms:created>
  <dcterms:modified xsi:type="dcterms:W3CDTF">2026-07-01T05:39:37Z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1033-12.1.0.25862</vt:lpwstr>
  </property>
  <property fmtid="{D5CDD505-2E9C-101B-9397-08002B2CF9AE}" pid="3" name="ICV">
    <vt:lpwstr>648ED8AC7C2A43569EC3EEC9E4DD383A_12</vt:lpwstr>
  </property>
</Properties>
</file>