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  <p:sldMasterId id="2147483804" r:id="rId3"/>
    <p:sldMasterId id="2147483816" r:id="rId4"/>
    <p:sldMasterId id="2147483828" r:id="rId5"/>
    <p:sldMasterId id="2147483852" r:id="rId6"/>
  </p:sldMasterIdLst>
  <p:notesMasterIdLst>
    <p:notesMasterId r:id="rId26"/>
  </p:notesMasterIdLst>
  <p:sldIdLst>
    <p:sldId id="425" r:id="rId7"/>
    <p:sldId id="338" r:id="rId8"/>
    <p:sldId id="446" r:id="rId9"/>
    <p:sldId id="331" r:id="rId10"/>
    <p:sldId id="333" r:id="rId11"/>
    <p:sldId id="462" r:id="rId12"/>
    <p:sldId id="473" r:id="rId13"/>
    <p:sldId id="488" r:id="rId14"/>
    <p:sldId id="489" r:id="rId15"/>
    <p:sldId id="467" r:id="rId16"/>
    <p:sldId id="468" r:id="rId17"/>
    <p:sldId id="469" r:id="rId18"/>
    <p:sldId id="472" r:id="rId19"/>
    <p:sldId id="480" r:id="rId20"/>
    <p:sldId id="464" r:id="rId21"/>
    <p:sldId id="487" r:id="rId22"/>
    <p:sldId id="314" r:id="rId23"/>
    <p:sldId id="290" r:id="rId24"/>
    <p:sldId id="49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00FF"/>
    <a:srgbClr val="008000"/>
    <a:srgbClr val="9900CC"/>
    <a:srgbClr val="CCCC00"/>
    <a:srgbClr val="996600"/>
    <a:srgbClr val="FFFF99"/>
    <a:srgbClr val="0000FF"/>
    <a:srgbClr val="00CC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8224" autoAdjust="0"/>
  </p:normalViewPr>
  <p:slideViewPr>
    <p:cSldViewPr snapToGrid="0">
      <p:cViewPr>
        <p:scale>
          <a:sx n="80" d="100"/>
          <a:sy n="80" d="100"/>
        </p:scale>
        <p:origin x="-1080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4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F4BC2-EE53-496E-BC23-78B2D360DD9C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0CF68-8557-449B-9106-1E966B5BD5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81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0CF68-8557-449B-9106-1E966B5BD53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2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0CF68-8557-449B-9106-1E966B5BD53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0CF68-8557-449B-9106-1E966B5BD53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28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0CF68-8557-449B-9106-1E966B5BD53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25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/>
              <a:t>প্রয়োজনে</a:t>
            </a:r>
            <a:r>
              <a:rPr lang="bn-BD" baseline="0" dirty="0"/>
              <a:t> শিক্ষক মূল্যায়নের প্রশ্ন পরিবর্তন করতে পারেন।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0CF68-8557-449B-9106-1E966B5BD53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50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11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1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56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July 14,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87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July 14,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287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428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July 14,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149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July 14, 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302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July 14,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July 14,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9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93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6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0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C6C6E5-274D-47B7-894C-55A462AC65C1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7CD05B-A385-4D8F-A343-C72193ED27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69141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82719" y="1497747"/>
            <a:ext cx="3978560" cy="21397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548640" rtlCol="0">
            <a:prstTxWarp prst="textArchUp">
              <a:avLst>
                <a:gd name="adj" fmla="val 10730573"/>
              </a:avLst>
            </a:prstTxWarp>
            <a:spAutoFit/>
          </a:bodyPr>
          <a:lstStyle/>
          <a:p>
            <a:r>
              <a:rPr lang="bn-BD" sz="28700" dirty="0">
                <a:ln>
                  <a:solidFill>
                    <a:srgbClr val="9900CC"/>
                  </a:solidFill>
                </a:ln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sz="6000" dirty="0">
                <a:ln>
                  <a:solidFill>
                    <a:srgbClr val="9900CC"/>
                  </a:solidFill>
                </a:ln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800" dirty="0">
              <a:ln>
                <a:solidFill>
                  <a:srgbClr val="9900CC"/>
                </a:solidFill>
              </a:ln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14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08" y="342818"/>
            <a:ext cx="4475748" cy="36649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389" y="4379494"/>
            <a:ext cx="79568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u="sng" dirty="0" smtClean="0">
                <a:solidFill>
                  <a:srgbClr val="C00000"/>
                </a:solidFill>
              </a:rPr>
              <a:t>ব্যাসার্ধঃ-</a:t>
            </a:r>
          </a:p>
          <a:p>
            <a:r>
              <a:rPr lang="bn-BD" sz="2800" dirty="0"/>
              <a:t> </a:t>
            </a:r>
            <a:r>
              <a:rPr lang="bn-BD" sz="2800" dirty="0" smtClean="0"/>
              <a:t>      বৃত্তের কেন্দ্র থেকে পরিধি পর্যন্ত দৈর্ঘ্যকে ব্যাসার্ধ বলে। ব্যাসার্ধকে </a:t>
            </a:r>
            <a:r>
              <a:rPr lang="en-US" sz="2800" dirty="0" smtClean="0"/>
              <a:t>“r” </a:t>
            </a:r>
            <a:r>
              <a:rPr lang="bn-BD" sz="2800" dirty="0" smtClean="0"/>
              <a:t>দ্বারা প্রকাশ করা হয়।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504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1580">
            <a:off x="2764900" y="579284"/>
            <a:ext cx="2915173" cy="290221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36883" y="4059798"/>
            <a:ext cx="856648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IN" sz="3600" b="1" u="sng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ব্যাস</a:t>
            </a:r>
            <a:r>
              <a:rPr lang="bn-BD" sz="3600" b="1" u="sng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ঃ</a:t>
            </a:r>
          </a:p>
          <a:p>
            <a:pPr algn="just"/>
            <a:r>
              <a:rPr lang="bn-BD" sz="36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বৃত্তের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পরিধির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এক প্রান্ত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কেন্দ্রগামী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হয়ে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অপর প্রান্ত পর্যন্ত বিস্তৃত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সরলরেখা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কে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বৃত্তের ব্যাস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বলে।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যা;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এটি বৃত্তের বৃহত্তম জ্যা এবং ব্যাসার্ধের </a:t>
            </a:r>
            <a:r>
              <a:rPr lang="bn-IN" sz="3200" dirty="0">
                <a:latin typeface="Times New Roman" pitchFamily="18" charset="0"/>
              </a:rPr>
              <a:t>(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Radius)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দ্বিগুণ </a:t>
            </a:r>
            <a:r>
              <a:rPr lang="bn-IN" sz="3200" dirty="0">
                <a:latin typeface="Times New Roman" pitchFamily="18" charset="0"/>
              </a:rPr>
              <a:t>(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 = 2r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27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7644">
            <a:off x="2448614" y="547435"/>
            <a:ext cx="3089935" cy="29966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2364" y="4131020"/>
            <a:ext cx="78585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IN" sz="3200" b="1" u="sng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জ্যা</a:t>
            </a:r>
            <a:r>
              <a:rPr lang="bn-BD" sz="3200" b="1" u="sng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ঃ</a:t>
            </a:r>
          </a:p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একটি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বৃত্তের পরিধির যেকোনো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 প্রান্ত থেকে কেন্দ্র ব্যাতিত ওপর প্রান্ত পর্যন্ত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সরলরেখাংশ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জ্যা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বলে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06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484244" y="1086678"/>
                <a:ext cx="5459896" cy="38033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 err="1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ব্যাসার্ধ</a:t>
                </a:r>
                <a:r>
                  <a:rPr lang="en-US" sz="4800" dirty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48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r</a:t>
                </a:r>
              </a:p>
              <a:p>
                <a:pPr algn="ctr"/>
                <a:r>
                  <a:rPr lang="en-US" sz="4800" dirty="0" err="1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ব্যাস</a:t>
                </a:r>
                <a:r>
                  <a:rPr lang="en-US" sz="48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80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48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48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8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r</a:t>
                </a:r>
                <a:endParaRPr lang="en-US" sz="48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4800" dirty="0" err="1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পরিধি</a:t>
                </a:r>
                <a:r>
                  <a:rPr lang="en-US" sz="4800" dirty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480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4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4800" dirty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r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244" y="1086678"/>
                <a:ext cx="5459896" cy="380337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44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D2F930D2-7861-77F3-50ED-3A2A4779882B}"/>
              </a:ext>
            </a:extLst>
          </p:cNvPr>
          <p:cNvSpPr/>
          <p:nvPr/>
        </p:nvSpPr>
        <p:spPr>
          <a:xfrm>
            <a:off x="354683" y="1615586"/>
            <a:ext cx="8115300" cy="2862147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5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ব্যাসার্ধ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বিশিষ্ট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পরিধি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44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পরিধি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বিশিষ্ট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ব্যাসার্ধ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5532" y="291952"/>
            <a:ext cx="25576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u="sng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4400" b="1" u="sng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85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007181" y="397566"/>
            <a:ext cx="3909391" cy="339255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912180" y="1987826"/>
            <a:ext cx="99392" cy="1457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endCxn id="3" idx="6"/>
          </p:cNvCxnSpPr>
          <p:nvPr/>
        </p:nvCxnSpPr>
        <p:spPr>
          <a:xfrm>
            <a:off x="2975128" y="2073965"/>
            <a:ext cx="1941444" cy="1987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13059" y="2027584"/>
            <a:ext cx="1351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৩ সে.মি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" t="50915" r="62854" b="5317"/>
          <a:stretch/>
        </p:blipFill>
        <p:spPr>
          <a:xfrm>
            <a:off x="5539410" y="808383"/>
            <a:ext cx="2888974" cy="20010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539410" y="2529005"/>
                <a:ext cx="2597425" cy="1149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b="1" dirty="0" smtClean="0">
                    <a:latin typeface="Times New Roman" pitchFamily="18" charset="0"/>
                  </a:rPr>
                  <a:t>= 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3.1416*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32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n-US" sz="32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3.1416*9</a:t>
                </a:r>
                <a:endParaRPr lang="en-US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9410" y="2529005"/>
                <a:ext cx="2597425" cy="1149930"/>
              </a:xfrm>
              <a:prstGeom prst="rect">
                <a:avLst/>
              </a:prstGeom>
              <a:blipFill rotWithShape="1">
                <a:blip r:embed="rId3"/>
                <a:stretch>
                  <a:fillRect l="-7277" t="-8511" r="-3052" b="-19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03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0765" y="764760"/>
            <a:ext cx="2557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দলগত কাজ </a:t>
            </a:r>
            <a:endParaRPr lang="en-US" sz="4000" b="1" u="sng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5861" y="2676939"/>
            <a:ext cx="80175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C3300"/>
                </a:solidFill>
                <a:latin typeface="NikoshBAN" pitchFamily="2" charset="0"/>
                <a:cs typeface="NikoshBAN" pitchFamily="2" charset="0"/>
              </a:rPr>
              <a:t>৪ সেন্টিমিটার ব্যাসার্ধ বিশিষ্ট একটি বৃত্ত অঙ্কন কর ও বিভিন্ন অংশ চিহ্নিত কর। </a:t>
            </a:r>
            <a:endParaRPr lang="en-US" sz="3200" dirty="0">
              <a:solidFill>
                <a:srgbClr val="CC33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72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49829" y="1857245"/>
            <a:ext cx="8040880" cy="1312407"/>
            <a:chOff x="812174" y="3490277"/>
            <a:chExt cx="8040880" cy="1312407"/>
          </a:xfrm>
        </p:grpSpPr>
        <p:grpSp>
          <p:nvGrpSpPr>
            <p:cNvPr id="12" name="Group 11"/>
            <p:cNvGrpSpPr/>
            <p:nvPr/>
          </p:nvGrpSpPr>
          <p:grpSpPr>
            <a:xfrm>
              <a:off x="812174" y="3490277"/>
              <a:ext cx="8040880" cy="1298555"/>
              <a:chOff x="812174" y="3781232"/>
              <a:chExt cx="8040880" cy="1298555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812174" y="3781232"/>
                <a:ext cx="791619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প্রশ্ন: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 বৃত্তের ব্যাসার্ধ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bn-IN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মিটার হলে পরিধি কত?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052951" y="4435820"/>
                <a:ext cx="780010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l-GR" sz="3200" dirty="0">
                    <a:latin typeface="NikoshBAN" pitchFamily="2" charset="0"/>
                    <a:cs typeface="NikoshBAN" pitchFamily="2" charset="0"/>
                  </a:rPr>
                  <a:t> π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16</a:t>
                </a:r>
                <a:r>
                  <a:rPr lang="el-GR" sz="3200" dirty="0">
                    <a:latin typeface="NikoshBAN" pitchFamily="2" charset="0"/>
                    <a:cs typeface="NikoshBAN" pitchFamily="2" charset="0"/>
                  </a:rPr>
                  <a:t>π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 2</a:t>
                </a:r>
                <a:r>
                  <a:rPr lang="el-GR" sz="3200" dirty="0">
                    <a:latin typeface="NikoshBAN" pitchFamily="2" charset="0"/>
                    <a:cs typeface="NikoshBAN" pitchFamily="2" charset="0"/>
                  </a:rPr>
                  <a:t>π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               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29</a:t>
                </a:r>
                <a:r>
                  <a:rPr lang="el-GR" sz="3200" dirty="0">
                    <a:latin typeface="NikoshBAN" pitchFamily="2" charset="0"/>
                    <a:cs typeface="NikoshBAN" pitchFamily="2" charset="0"/>
                  </a:rPr>
                  <a:t>π 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563078" y="4419601"/>
                <a:ext cx="65117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600" dirty="0" smtClean="0">
                    <a:latin typeface="NikoshBAN" pitchFamily="2" charset="0"/>
                    <a:cs typeface="NikoshBAN" pitchFamily="2" charset="0"/>
                  </a:rPr>
                  <a:t>খ)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914401" y="4433456"/>
                <a:ext cx="68911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600" dirty="0" smtClean="0">
                    <a:latin typeface="NikoshBAN" pitchFamily="2" charset="0"/>
                    <a:cs typeface="NikoshBAN" pitchFamily="2" charset="0"/>
                  </a:rPr>
                  <a:t>ক)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4516581" y="4419604"/>
                <a:ext cx="57225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600" dirty="0" smtClean="0">
                    <a:latin typeface="NikoshBAN" pitchFamily="2" charset="0"/>
                    <a:cs typeface="NikoshBAN" pitchFamily="2" charset="0"/>
                  </a:rPr>
                  <a:t>গ) 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62" name="Rectangle 61"/>
            <p:cNvSpPr/>
            <p:nvPr/>
          </p:nvSpPr>
          <p:spPr>
            <a:xfrm>
              <a:off x="6677975" y="4156353"/>
              <a:ext cx="5974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ঘ)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26046" y="3463169"/>
            <a:ext cx="8185444" cy="1212606"/>
            <a:chOff x="667606" y="1953025"/>
            <a:chExt cx="8185444" cy="4233366"/>
          </a:xfrm>
        </p:grpSpPr>
        <p:grpSp>
          <p:nvGrpSpPr>
            <p:cNvPr id="69" name="Group 68"/>
            <p:cNvGrpSpPr/>
            <p:nvPr/>
          </p:nvGrpSpPr>
          <p:grpSpPr>
            <a:xfrm>
              <a:off x="667606" y="1953025"/>
              <a:ext cx="8185444" cy="4233366"/>
              <a:chOff x="667606" y="2243980"/>
              <a:chExt cx="8185444" cy="4233366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667606" y="2243980"/>
                <a:ext cx="7916190" cy="20415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২..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প্রশ্ন: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বৃত্তের ব্যাসার্ধ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bn-IN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মিটার হলে ক্ষেত্রফল  কত?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?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1025241" y="4435820"/>
                <a:ext cx="7827809" cy="20415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64</a:t>
                </a:r>
                <a:r>
                  <a:rPr lang="el-GR" sz="3200" dirty="0">
                    <a:latin typeface="NikoshBAN" pitchFamily="2" charset="0"/>
                    <a:cs typeface="NikoshBAN" pitchFamily="2" charset="0"/>
                  </a:rPr>
                  <a:t> π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     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16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l-GR" sz="3200" dirty="0">
                    <a:latin typeface="NikoshBAN" pitchFamily="2" charset="0"/>
                    <a:cs typeface="NikoshBAN" pitchFamily="2" charset="0"/>
                  </a:rPr>
                  <a:t>π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)  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৯</a:t>
                </a:r>
                <a:r>
                  <a:rPr lang="el-GR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l-GR" sz="3200" dirty="0">
                    <a:latin typeface="NikoshBAN" pitchFamily="2" charset="0"/>
                    <a:cs typeface="NikoshBAN" pitchFamily="2" charset="0"/>
                  </a:rPr>
                  <a:t>π</a:t>
                </a:r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8</a:t>
                </a:r>
                <a:r>
                  <a:rPr lang="el-GR" sz="3200" dirty="0">
                    <a:latin typeface="NikoshBAN" pitchFamily="2" charset="0"/>
                    <a:cs typeface="NikoshBAN" pitchFamily="2" charset="0"/>
                  </a:rPr>
                  <a:t> π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2687774" y="4419601"/>
                <a:ext cx="56803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600" dirty="0" smtClean="0">
                    <a:latin typeface="NikoshBAN" pitchFamily="2" charset="0"/>
                    <a:cs typeface="NikoshBAN" pitchFamily="2" charset="0"/>
                  </a:rPr>
                  <a:t>খ)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914400" y="4433456"/>
                <a:ext cx="62465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600" dirty="0" smtClean="0">
                    <a:latin typeface="NikoshBAN" pitchFamily="2" charset="0"/>
                    <a:cs typeface="NikoshBAN" pitchFamily="2" charset="0"/>
                  </a:rPr>
                  <a:t>ক)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516581" y="4419604"/>
                <a:ext cx="61381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600" dirty="0">
                    <a:latin typeface="NikoshBAN" pitchFamily="2" charset="0"/>
                    <a:cs typeface="NikoshBAN" pitchFamily="2" charset="0"/>
                  </a:rPr>
                  <a:t>গ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72" name="Rectangle 71"/>
            <p:cNvSpPr/>
            <p:nvPr/>
          </p:nvSpPr>
          <p:spPr>
            <a:xfrm>
              <a:off x="6387020" y="4156353"/>
              <a:ext cx="5610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ঘ)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214250" y="397565"/>
            <a:ext cx="1683335" cy="76944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মুল্যায়ন 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0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7830" y="2156736"/>
            <a:ext cx="7453747" cy="1200329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600" dirty="0">
                <a:latin typeface="NikoshBAN" pitchFamily="2" charset="0"/>
                <a:cs typeface="NikoshBAN" pitchFamily="2" charset="0"/>
                <a:sym typeface="Wingdings"/>
              </a:rPr>
              <a:t>১</a:t>
            </a: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। </a:t>
            </a:r>
            <a:r>
              <a:rPr lang="bn-BD" sz="3600" dirty="0" smtClean="0">
                <a:latin typeface="NikoshBAN" pitchFamily="2" charset="0"/>
                <a:cs typeface="NikoshBAN" pitchFamily="2" charset="0"/>
                <a:sym typeface="Wingdings"/>
              </a:rPr>
              <a:t>৭ </a:t>
            </a: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মিটার </a:t>
            </a:r>
            <a:r>
              <a:rPr lang="bn-IN" sz="3600" dirty="0">
                <a:latin typeface="NikoshBAN" pitchFamily="2" charset="0"/>
                <a:cs typeface="NikoshBAN" pitchFamily="2" charset="0"/>
                <a:sym typeface="Wingdings"/>
              </a:rPr>
              <a:t>ব্যাসের বৃত্তাকার </a:t>
            </a:r>
            <a:r>
              <a:rPr lang="bn-BD" sz="3600" dirty="0" smtClean="0">
                <a:latin typeface="NikoshBAN" pitchFamily="2" charset="0"/>
                <a:cs typeface="NikoshBAN" pitchFamily="2" charset="0"/>
                <a:sym typeface="Wingdings"/>
              </a:rPr>
              <a:t>মাঠের </a:t>
            </a:r>
            <a:r>
              <a:rPr lang="bn-IN" sz="3600" dirty="0" smtClean="0">
                <a:latin typeface="NikoshBAN" pitchFamily="2" charset="0"/>
                <a:cs typeface="NikoshBAN" pitchFamily="2" charset="0"/>
                <a:sym typeface="Wingdings"/>
              </a:rPr>
              <a:t>ক্ষেত্রফল </a:t>
            </a:r>
            <a:r>
              <a:rPr lang="bn-IN" sz="3600" dirty="0">
                <a:latin typeface="NikoshBAN" pitchFamily="2" charset="0"/>
                <a:cs typeface="NikoshBAN" pitchFamily="2" charset="0"/>
                <a:sym typeface="Wingdings"/>
              </a:rPr>
              <a:t>ও পরিধি কত?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8487" y="530087"/>
            <a:ext cx="2226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43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6696" y="2133600"/>
            <a:ext cx="3061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27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82835" y="3089576"/>
            <a:ext cx="4124281" cy="3170099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bn-BD" sz="4400" b="1" dirty="0">
                <a:latin typeface="NikoshBAN" pitchFamily="2" charset="0"/>
                <a:cs typeface="NikoshBAN" pitchFamily="2" charset="0"/>
              </a:rPr>
              <a:t>শ্রেণি: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>
                <a:latin typeface="NikoshBAN" pitchFamily="2" charset="0"/>
                <a:cs typeface="NikoshBAN" pitchFamily="2" charset="0"/>
              </a:rPr>
              <a:t>অষ্টম</a:t>
            </a:r>
          </a:p>
          <a:p>
            <a:pPr algn="ctr"/>
            <a:r>
              <a:rPr lang="bn-BD" sz="4000" b="1" dirty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গণিত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অধ্যায়: 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৮ম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সময়: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৪৫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 মিনিট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defRPr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তারিখ: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" y="3099068"/>
            <a:ext cx="4124281" cy="3170099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সুজিত পাল</a:t>
            </a:r>
          </a:p>
          <a:p>
            <a:pPr algn="ctr">
              <a:defRPr/>
            </a:pP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সহকারী শিক্ষক </a:t>
            </a:r>
          </a:p>
          <a:p>
            <a:pPr algn="ctr">
              <a:defRPr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জোকা দিঘীরপাড় মাধ্যমিক বিদ্যালয়</a:t>
            </a:r>
          </a:p>
          <a:p>
            <a:pPr algn="ctr">
              <a:defRPr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মনিরামপুর,যশোর।</a:t>
            </a:r>
          </a:p>
          <a:p>
            <a:pPr algn="ctr">
              <a:defRPr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মোবাইল নং-০১৭৩৭৭৩৩৬১৬</a:t>
            </a:r>
          </a:p>
          <a:p>
            <a:pPr algn="ctr">
              <a:defRPr/>
            </a:pP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Email-sujitjdhs@gmail.com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479677" y="185717"/>
            <a:ext cx="1780674" cy="179209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Callout 3"/>
          <p:cNvSpPr/>
          <p:nvPr/>
        </p:nvSpPr>
        <p:spPr>
          <a:xfrm>
            <a:off x="593558" y="2229853"/>
            <a:ext cx="3930316" cy="827639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Down Arrow Callout 9"/>
          <p:cNvSpPr/>
          <p:nvPr/>
        </p:nvSpPr>
        <p:spPr>
          <a:xfrm>
            <a:off x="4779817" y="2229852"/>
            <a:ext cx="3930316" cy="827639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 পরিচিতি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601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2" b="50000"/>
          <a:stretch/>
        </p:blipFill>
        <p:spPr>
          <a:xfrm>
            <a:off x="0" y="922798"/>
            <a:ext cx="2763387" cy="27794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0846" y="320841"/>
            <a:ext cx="460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ছবিগুলোর দিকে লক্ষ্য করোঃ- 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1" t="6745" r="35030" b="56429"/>
          <a:stretch/>
        </p:blipFill>
        <p:spPr>
          <a:xfrm>
            <a:off x="3144524" y="1288938"/>
            <a:ext cx="2442949" cy="20471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1" t="1366" r="5842" b="52615"/>
          <a:stretch/>
        </p:blipFill>
        <p:spPr>
          <a:xfrm>
            <a:off x="6160679" y="1033431"/>
            <a:ext cx="2426730" cy="2558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" t="52009" r="64450" b="2728"/>
          <a:stretch/>
        </p:blipFill>
        <p:spPr>
          <a:xfrm>
            <a:off x="265043" y="3831617"/>
            <a:ext cx="2760211" cy="2516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66" t="58819" r="38670" b="6376"/>
          <a:stretch/>
        </p:blipFill>
        <p:spPr>
          <a:xfrm>
            <a:off x="3144524" y="4134678"/>
            <a:ext cx="1815547" cy="1934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2" t="49905" r="1210" b="6377"/>
          <a:stretch/>
        </p:blipFill>
        <p:spPr>
          <a:xfrm>
            <a:off x="5587473" y="3830467"/>
            <a:ext cx="2988427" cy="266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30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98565" y="686263"/>
            <a:ext cx="7648540" cy="1477439"/>
          </a:xfrm>
          <a:custGeom>
            <a:avLst/>
            <a:gdLst>
              <a:gd name="connsiteX0" fmla="*/ 0 w 5082363"/>
              <a:gd name="connsiteY0" fmla="*/ 824024 h 1648047"/>
              <a:gd name="connsiteX1" fmla="*/ 2541182 w 5082363"/>
              <a:gd name="connsiteY1" fmla="*/ 0 h 1648047"/>
              <a:gd name="connsiteX2" fmla="*/ 5082364 w 5082363"/>
              <a:gd name="connsiteY2" fmla="*/ 824024 h 1648047"/>
              <a:gd name="connsiteX3" fmla="*/ 2541182 w 5082363"/>
              <a:gd name="connsiteY3" fmla="*/ 1648048 h 1648047"/>
              <a:gd name="connsiteX4" fmla="*/ 0 w 5082363"/>
              <a:gd name="connsiteY4" fmla="*/ 824024 h 1648047"/>
              <a:gd name="connsiteX0" fmla="*/ 165 w 5082529"/>
              <a:gd name="connsiteY0" fmla="*/ 1401540 h 2225564"/>
              <a:gd name="connsiteX1" fmla="*/ 2637599 w 5082529"/>
              <a:gd name="connsiteY1" fmla="*/ 0 h 2225564"/>
              <a:gd name="connsiteX2" fmla="*/ 5082529 w 5082529"/>
              <a:gd name="connsiteY2" fmla="*/ 1401540 h 2225564"/>
              <a:gd name="connsiteX3" fmla="*/ 2541347 w 5082529"/>
              <a:gd name="connsiteY3" fmla="*/ 2225564 h 2225564"/>
              <a:gd name="connsiteX4" fmla="*/ 165 w 5082529"/>
              <a:gd name="connsiteY4" fmla="*/ 1401540 h 2225564"/>
              <a:gd name="connsiteX0" fmla="*/ 367 w 5082731"/>
              <a:gd name="connsiteY0" fmla="*/ 599434 h 1423458"/>
              <a:gd name="connsiteX1" fmla="*/ 2685928 w 5082731"/>
              <a:gd name="connsiteY1" fmla="*/ 0 h 1423458"/>
              <a:gd name="connsiteX2" fmla="*/ 5082731 w 5082731"/>
              <a:gd name="connsiteY2" fmla="*/ 599434 h 1423458"/>
              <a:gd name="connsiteX3" fmla="*/ 2541549 w 5082731"/>
              <a:gd name="connsiteY3" fmla="*/ 1423458 h 1423458"/>
              <a:gd name="connsiteX4" fmla="*/ 367 w 5082731"/>
              <a:gd name="connsiteY4" fmla="*/ 599434 h 1423458"/>
              <a:gd name="connsiteX0" fmla="*/ 219 w 5082583"/>
              <a:gd name="connsiteY0" fmla="*/ 599434 h 966750"/>
              <a:gd name="connsiteX1" fmla="*/ 2685780 w 5082583"/>
              <a:gd name="connsiteY1" fmla="*/ 0 h 966750"/>
              <a:gd name="connsiteX2" fmla="*/ 5082583 w 5082583"/>
              <a:gd name="connsiteY2" fmla="*/ 599434 h 966750"/>
              <a:gd name="connsiteX3" fmla="*/ 2573485 w 5082583"/>
              <a:gd name="connsiteY3" fmla="*/ 958237 h 966750"/>
              <a:gd name="connsiteX4" fmla="*/ 219 w 5082583"/>
              <a:gd name="connsiteY4" fmla="*/ 599434 h 966750"/>
              <a:gd name="connsiteX0" fmla="*/ 112 w 5772287"/>
              <a:gd name="connsiteY0" fmla="*/ 647858 h 963519"/>
              <a:gd name="connsiteX1" fmla="*/ 3375484 w 5772287"/>
              <a:gd name="connsiteY1" fmla="*/ 298 h 963519"/>
              <a:gd name="connsiteX2" fmla="*/ 5772287 w 5772287"/>
              <a:gd name="connsiteY2" fmla="*/ 599732 h 963519"/>
              <a:gd name="connsiteX3" fmla="*/ 3263189 w 5772287"/>
              <a:gd name="connsiteY3" fmla="*/ 958535 h 963519"/>
              <a:gd name="connsiteX4" fmla="*/ 112 w 5772287"/>
              <a:gd name="connsiteY4" fmla="*/ 647858 h 963519"/>
              <a:gd name="connsiteX0" fmla="*/ 121 w 6766907"/>
              <a:gd name="connsiteY0" fmla="*/ 1530384 h 1915145"/>
              <a:gd name="connsiteX1" fmla="*/ 3375493 w 6766907"/>
              <a:gd name="connsiteY1" fmla="*/ 882824 h 1915145"/>
              <a:gd name="connsiteX2" fmla="*/ 6766907 w 6766907"/>
              <a:gd name="connsiteY2" fmla="*/ 118679 h 1915145"/>
              <a:gd name="connsiteX3" fmla="*/ 3263198 w 6766907"/>
              <a:gd name="connsiteY3" fmla="*/ 1841061 h 1915145"/>
              <a:gd name="connsiteX4" fmla="*/ 121 w 6766907"/>
              <a:gd name="connsiteY4" fmla="*/ 1530384 h 1915145"/>
              <a:gd name="connsiteX0" fmla="*/ 126 w 7360470"/>
              <a:gd name="connsiteY0" fmla="*/ 651629 h 964536"/>
              <a:gd name="connsiteX1" fmla="*/ 3375498 w 7360470"/>
              <a:gd name="connsiteY1" fmla="*/ 4069 h 964536"/>
              <a:gd name="connsiteX2" fmla="*/ 7360470 w 7360470"/>
              <a:gd name="connsiteY2" fmla="*/ 507250 h 964536"/>
              <a:gd name="connsiteX3" fmla="*/ 3263203 w 7360470"/>
              <a:gd name="connsiteY3" fmla="*/ 962306 h 964536"/>
              <a:gd name="connsiteX4" fmla="*/ 126 w 7360470"/>
              <a:gd name="connsiteY4" fmla="*/ 651629 h 964536"/>
              <a:gd name="connsiteX0" fmla="*/ 126 w 7360470"/>
              <a:gd name="connsiteY0" fmla="*/ 651629 h 964536"/>
              <a:gd name="connsiteX1" fmla="*/ 3375498 w 7360470"/>
              <a:gd name="connsiteY1" fmla="*/ 4069 h 964536"/>
              <a:gd name="connsiteX2" fmla="*/ 7360470 w 7360470"/>
              <a:gd name="connsiteY2" fmla="*/ 507250 h 964536"/>
              <a:gd name="connsiteX3" fmla="*/ 3263203 w 7360470"/>
              <a:gd name="connsiteY3" fmla="*/ 962306 h 964536"/>
              <a:gd name="connsiteX4" fmla="*/ 126 w 7360470"/>
              <a:gd name="connsiteY4" fmla="*/ 651629 h 964536"/>
              <a:gd name="connsiteX0" fmla="*/ 126 w 7360470"/>
              <a:gd name="connsiteY0" fmla="*/ 650230 h 963137"/>
              <a:gd name="connsiteX1" fmla="*/ 3375498 w 7360470"/>
              <a:gd name="connsiteY1" fmla="*/ 2670 h 963137"/>
              <a:gd name="connsiteX2" fmla="*/ 7360470 w 7360470"/>
              <a:gd name="connsiteY2" fmla="*/ 505851 h 963137"/>
              <a:gd name="connsiteX3" fmla="*/ 3263203 w 7360470"/>
              <a:gd name="connsiteY3" fmla="*/ 960907 h 963137"/>
              <a:gd name="connsiteX4" fmla="*/ 126 w 7360470"/>
              <a:gd name="connsiteY4" fmla="*/ 650230 h 963137"/>
              <a:gd name="connsiteX0" fmla="*/ 126 w 7344428"/>
              <a:gd name="connsiteY0" fmla="*/ 647899 h 991671"/>
              <a:gd name="connsiteX1" fmla="*/ 3375498 w 7344428"/>
              <a:gd name="connsiteY1" fmla="*/ 339 h 991671"/>
              <a:gd name="connsiteX2" fmla="*/ 7344428 w 7344428"/>
              <a:gd name="connsiteY2" fmla="*/ 739335 h 991671"/>
              <a:gd name="connsiteX3" fmla="*/ 3263203 w 7344428"/>
              <a:gd name="connsiteY3" fmla="*/ 958576 h 991671"/>
              <a:gd name="connsiteX4" fmla="*/ 126 w 7344428"/>
              <a:gd name="connsiteY4" fmla="*/ 647899 h 991671"/>
              <a:gd name="connsiteX0" fmla="*/ 126 w 7344428"/>
              <a:gd name="connsiteY0" fmla="*/ 647899 h 959064"/>
              <a:gd name="connsiteX1" fmla="*/ 3375498 w 7344428"/>
              <a:gd name="connsiteY1" fmla="*/ 339 h 959064"/>
              <a:gd name="connsiteX2" fmla="*/ 7344428 w 7344428"/>
              <a:gd name="connsiteY2" fmla="*/ 739335 h 959064"/>
              <a:gd name="connsiteX3" fmla="*/ 3263203 w 7344428"/>
              <a:gd name="connsiteY3" fmla="*/ 958576 h 959064"/>
              <a:gd name="connsiteX4" fmla="*/ 126 w 7344428"/>
              <a:gd name="connsiteY4" fmla="*/ 647899 h 959064"/>
              <a:gd name="connsiteX0" fmla="*/ 125 w 7376511"/>
              <a:gd name="connsiteY0" fmla="*/ 338304 h 978552"/>
              <a:gd name="connsiteX1" fmla="*/ 3407581 w 7376511"/>
              <a:gd name="connsiteY1" fmla="*/ 12310 h 978552"/>
              <a:gd name="connsiteX2" fmla="*/ 7376511 w 7376511"/>
              <a:gd name="connsiteY2" fmla="*/ 751306 h 978552"/>
              <a:gd name="connsiteX3" fmla="*/ 3295286 w 7376511"/>
              <a:gd name="connsiteY3" fmla="*/ 970547 h 978552"/>
              <a:gd name="connsiteX4" fmla="*/ 125 w 7376511"/>
              <a:gd name="connsiteY4" fmla="*/ 338304 h 978552"/>
              <a:gd name="connsiteX0" fmla="*/ 101670 w 7478056"/>
              <a:gd name="connsiteY0" fmla="*/ 334866 h 975114"/>
              <a:gd name="connsiteX1" fmla="*/ 3509126 w 7478056"/>
              <a:gd name="connsiteY1" fmla="*/ 8872 h 975114"/>
              <a:gd name="connsiteX2" fmla="*/ 7478056 w 7478056"/>
              <a:gd name="connsiteY2" fmla="*/ 747868 h 975114"/>
              <a:gd name="connsiteX3" fmla="*/ 3396831 w 7478056"/>
              <a:gd name="connsiteY3" fmla="*/ 967109 h 975114"/>
              <a:gd name="connsiteX4" fmla="*/ 101670 w 7478056"/>
              <a:gd name="connsiteY4" fmla="*/ 334866 h 975114"/>
              <a:gd name="connsiteX0" fmla="*/ 67302 w 7443688"/>
              <a:gd name="connsiteY0" fmla="*/ 333034 h 973282"/>
              <a:gd name="connsiteX1" fmla="*/ 3474758 w 7443688"/>
              <a:gd name="connsiteY1" fmla="*/ 7040 h 973282"/>
              <a:gd name="connsiteX2" fmla="*/ 7443688 w 7443688"/>
              <a:gd name="connsiteY2" fmla="*/ 746036 h 973282"/>
              <a:gd name="connsiteX3" fmla="*/ 3362463 w 7443688"/>
              <a:gd name="connsiteY3" fmla="*/ 965277 h 973282"/>
              <a:gd name="connsiteX4" fmla="*/ 67302 w 7443688"/>
              <a:gd name="connsiteY4" fmla="*/ 333034 h 973282"/>
              <a:gd name="connsiteX0" fmla="*/ 63607 w 7648540"/>
              <a:gd name="connsiteY0" fmla="*/ 202409 h 987183"/>
              <a:gd name="connsiteX1" fmla="*/ 3679610 w 7648540"/>
              <a:gd name="connsiteY1" fmla="*/ 15760 h 987183"/>
              <a:gd name="connsiteX2" fmla="*/ 7648540 w 7648540"/>
              <a:gd name="connsiteY2" fmla="*/ 754756 h 987183"/>
              <a:gd name="connsiteX3" fmla="*/ 3567315 w 7648540"/>
              <a:gd name="connsiteY3" fmla="*/ 973997 h 987183"/>
              <a:gd name="connsiteX4" fmla="*/ 63607 w 7648540"/>
              <a:gd name="connsiteY4" fmla="*/ 202409 h 987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8540" h="987183">
                <a:moveTo>
                  <a:pt x="63607" y="202409"/>
                </a:moveTo>
                <a:cubicBezTo>
                  <a:pt x="579628" y="267799"/>
                  <a:pt x="2415455" y="-76298"/>
                  <a:pt x="3679610" y="15760"/>
                </a:cubicBezTo>
                <a:cubicBezTo>
                  <a:pt x="4943766" y="107818"/>
                  <a:pt x="7054982" y="363829"/>
                  <a:pt x="7648540" y="754756"/>
                </a:cubicBezTo>
                <a:cubicBezTo>
                  <a:pt x="6092455" y="641969"/>
                  <a:pt x="4831471" y="1066055"/>
                  <a:pt x="3567315" y="973997"/>
                </a:cubicBezTo>
                <a:cubicBezTo>
                  <a:pt x="2303160" y="881939"/>
                  <a:pt x="-452414" y="137019"/>
                  <a:pt x="63607" y="20240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5" name="Rectangle 4"/>
          <p:cNvSpPr/>
          <p:nvPr/>
        </p:nvSpPr>
        <p:spPr>
          <a:xfrm>
            <a:off x="951527" y="3093470"/>
            <a:ext cx="6764540" cy="158987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bn-IN" sz="7200" b="1" dirty="0">
                <a:ln w="31550" cmpd="sng">
                  <a:noFill/>
                  <a:prstDash val="solid"/>
                </a:ln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Wingdings"/>
              </a:rPr>
              <a:t>বৃত্ত</a:t>
            </a:r>
            <a:endParaRPr lang="bn-BD" sz="7200" b="1" dirty="0">
              <a:ln w="31550" cmpd="sng">
                <a:noFill/>
                <a:prstDash val="solid"/>
              </a:ln>
              <a:solidFill>
                <a:srgbClr val="0000FF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958628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4074" y="1237038"/>
            <a:ext cx="4571993" cy="707886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bn-BD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40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 শেষে শিক্ষার্থীরা</a:t>
            </a:r>
            <a:r>
              <a:rPr lang="en-US" sz="40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…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23567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bn-BD" sz="4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5464" y="1999613"/>
            <a:ext cx="3558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1.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বৃত্ত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1044" y="2574281"/>
            <a:ext cx="7812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2.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বৃত্তের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ব্যাসার্ধ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,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ব্যাস, জ্যা,পরিধি ও ক্ষেত্রফল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>
                <a:latin typeface="NikoshBAN" pitchFamily="2" charset="0"/>
                <a:cs typeface="NikoshBAN" pitchFamily="2" charset="0"/>
              </a:rPr>
              <a:t>ব্যাখ্যা </a:t>
            </a:r>
            <a:r>
              <a:rPr lang="bn-BD" sz="2800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5464" y="3156790"/>
            <a:ext cx="8159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3.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বৃত্তের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পরিধি ও ক্ষেত্রফল এর গাণিতিক সমস্যার সমাধান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করতে পারবে।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60088" y="435369"/>
            <a:ext cx="2397576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</a:p>
        </p:txBody>
      </p:sp>
    </p:spTree>
    <p:extLst>
      <p:ext uri="{BB962C8B-B14F-4D97-AF65-F5344CB8AC3E}">
        <p14:creationId xmlns:p14="http://schemas.microsoft.com/office/powerpoint/2010/main" val="3149173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143000" y="914400"/>
            <a:ext cx="6096000" cy="5715000"/>
          </a:xfrm>
          <a:prstGeom prst="ellipse">
            <a:avLst/>
          </a:prstGeom>
          <a:noFill/>
          <a:ln w="762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572000" y="533400"/>
            <a:ext cx="685800" cy="5334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4038600" y="36576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4" name="TextBox 3"/>
          <p:cNvSpPr txBox="1"/>
          <p:nvPr/>
        </p:nvSpPr>
        <p:spPr>
          <a:xfrm>
            <a:off x="7596809" y="776621"/>
            <a:ext cx="927653" cy="646331"/>
          </a:xfrm>
          <a:prstGeom prst="rect">
            <a:avLst/>
          </a:prstGeom>
          <a:noFill/>
          <a:ln w="25400"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C00000"/>
                </a:solidFill>
                <a:latin typeface="Times New Roman" pitchFamily="18" charset="0"/>
              </a:rPr>
              <a:t>বৃত্ত</a:t>
            </a:r>
            <a:r>
              <a:rPr lang="bn-BD" sz="3200" b="1" dirty="0" smtClean="0">
                <a:latin typeface="Times New Roman" pitchFamily="18" charset="0"/>
              </a:rPr>
              <a:t> 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4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repeatCount="4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17 0.01666 C 0.10347 0.01666 0.25417 0.20231 0.25417 0.43171 C 0.25417 0.66157 0.10347 0.85 -0.07917 0.85 C -0.26424 0.85 -0.4125 0.66157 -0.4125 0.43171 C -0.4125 0.20231 -0.26424 0.01666 -0.07917 0.01666 Z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52892" y="875106"/>
            <a:ext cx="8222140" cy="40403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5400" b="1" u="sng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বৃত্ত</a:t>
            </a:r>
            <a:r>
              <a:rPr lang="en-US" sz="5400" b="1" u="sng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bn-BD" sz="5400" b="1" u="sng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একটি </a:t>
            </a:r>
            <a:r>
              <a:rPr lang="bn-IN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নির্দিষ্ট বিন্দুকে কেন্দ্র করে সমান দূরত্ব </a:t>
            </a:r>
            <a:r>
              <a:rPr lang="bn-IN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বজা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য় রেখে </a:t>
            </a:r>
            <a:r>
              <a:rPr lang="bn-IN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bn-IN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বক্ররেখা একবার ঘুরে ঐ বিন্দুতে আসে তাকে বৃত্ত বলে।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2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705860" y="1187116"/>
            <a:ext cx="5069305" cy="45880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>
            <a:stCxn id="2" idx="2"/>
            <a:endCxn id="2" idx="6"/>
          </p:cNvCxnSpPr>
          <p:nvPr/>
        </p:nvCxnSpPr>
        <p:spPr>
          <a:xfrm>
            <a:off x="705860" y="3481137"/>
            <a:ext cx="5069305" cy="0"/>
          </a:xfrm>
          <a:prstGeom prst="line">
            <a:avLst/>
          </a:prstGeom>
          <a:ln w="508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endCxn id="2" idx="5"/>
          </p:cNvCxnSpPr>
          <p:nvPr/>
        </p:nvCxnSpPr>
        <p:spPr>
          <a:xfrm flipV="1">
            <a:off x="1443797" y="5103255"/>
            <a:ext cx="3588985" cy="30218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109953" y="1700463"/>
            <a:ext cx="1794493" cy="1780675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42744" y="4907679"/>
            <a:ext cx="513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3278" y="3481138"/>
            <a:ext cx="513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2362" y="1363578"/>
            <a:ext cx="513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27039" y="3203486"/>
            <a:ext cx="513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37228" y="4928659"/>
            <a:ext cx="513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5" y="3267654"/>
            <a:ext cx="513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753853" y="1187116"/>
            <a:ext cx="312822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162925" y="2422358"/>
            <a:ext cx="2719156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urved Connector 49"/>
          <p:cNvCxnSpPr/>
          <p:nvPr/>
        </p:nvCxnSpPr>
        <p:spPr>
          <a:xfrm rot="10800000">
            <a:off x="4652211" y="3529264"/>
            <a:ext cx="2229870" cy="475094"/>
          </a:xfrm>
          <a:prstGeom prst="curvedConnector3">
            <a:avLst>
              <a:gd name="adj1" fmla="val 65108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urved Connector 51"/>
          <p:cNvCxnSpPr/>
          <p:nvPr/>
        </p:nvCxnSpPr>
        <p:spPr>
          <a:xfrm rot="10800000">
            <a:off x="3109953" y="3523097"/>
            <a:ext cx="3772131" cy="1161200"/>
          </a:xfrm>
          <a:prstGeom prst="curvedConnector3">
            <a:avLst>
              <a:gd name="adj1" fmla="val 58931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/>
          <p:nvPr/>
        </p:nvCxnSpPr>
        <p:spPr>
          <a:xfrm rot="10800000">
            <a:off x="3545296" y="5169290"/>
            <a:ext cx="3465105" cy="475095"/>
          </a:xfrm>
          <a:prstGeom prst="curvedConnector3">
            <a:avLst>
              <a:gd name="adj1" fmla="val 625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7010401" y="866274"/>
            <a:ext cx="850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পরিধি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10401" y="2145177"/>
            <a:ext cx="850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ব্যাসার্ধ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010401" y="3818493"/>
            <a:ext cx="850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ব্যাস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010401" y="4466994"/>
            <a:ext cx="850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কেন্দ্র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010401" y="5454230"/>
            <a:ext cx="850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জ্যা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428162" y="6187788"/>
            <a:ext cx="1983417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বৃত্তের বিভিন্ন অংশ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039626" y="3393080"/>
            <a:ext cx="222272" cy="17611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3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/>
      <p:bldP spid="12" grpId="0"/>
      <p:bldP spid="13" grpId="0"/>
      <p:bldP spid="14" grpId="0"/>
      <p:bldP spid="15" grpId="0"/>
      <p:bldP spid="61" grpId="0"/>
      <p:bldP spid="62" grpId="0"/>
      <p:bldP spid="63" grpId="0"/>
      <p:bldP spid="64" grpId="0"/>
      <p:bldP spid="65" grpId="0"/>
      <p:bldP spid="66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826" y="4021531"/>
            <a:ext cx="832236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IN" sz="3600" b="1" u="sng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পরিধি</a:t>
            </a:r>
            <a:r>
              <a:rPr lang="bn-BD" sz="3600" b="1" u="sng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ঃ </a:t>
            </a:r>
            <a:endParaRPr lang="en-US" sz="3600" b="1" u="sng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       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বৃত্তের 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মোট দৈর্ঘ্যকে তার পরিধি বলে। অর্থাৎ বৃত্তাকার কোন বস্তুর কোন এক দিক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দি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য়ে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কেটে সোজা করলে যে দৈর্ঘ্য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পাও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য়া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যাবে সেটাই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ই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 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পরিধি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299252" y="384314"/>
            <a:ext cx="4300330" cy="3922642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491409" y="543339"/>
            <a:ext cx="3962399" cy="363109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452729" y="2266121"/>
            <a:ext cx="102704" cy="1457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47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7808</TotalTime>
  <Words>355</Words>
  <Application>Microsoft Office PowerPoint</Application>
  <PresentationFormat>On-screen Show (4:3)</PresentationFormat>
  <Paragraphs>76</Paragraphs>
  <Slides>19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Office Theme</vt:lpstr>
      <vt:lpstr>Angles</vt:lpstr>
      <vt:lpstr>Civic</vt:lpstr>
      <vt:lpstr>Austin</vt:lpstr>
      <vt:lpstr>Trek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laptop plaza</cp:lastModifiedBy>
  <cp:revision>1774</cp:revision>
  <dcterms:created xsi:type="dcterms:W3CDTF">2014-09-29T08:00:15Z</dcterms:created>
  <dcterms:modified xsi:type="dcterms:W3CDTF">2026-07-14T07:16:32Z</dcterms:modified>
</cp:coreProperties>
</file>