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73" r:id="rId2"/>
    <p:sldId id="275" r:id="rId3"/>
    <p:sldId id="258" r:id="rId4"/>
    <p:sldId id="259" r:id="rId5"/>
    <p:sldId id="276" r:id="rId6"/>
    <p:sldId id="260" r:id="rId7"/>
    <p:sldId id="261" r:id="rId8"/>
    <p:sldId id="262" r:id="rId9"/>
    <p:sldId id="263" r:id="rId10"/>
    <p:sldId id="264" r:id="rId11"/>
    <p:sldId id="278" r:id="rId12"/>
    <p:sldId id="274" r:id="rId13"/>
    <p:sldId id="268" r:id="rId14"/>
    <p:sldId id="269" r:id="rId15"/>
    <p:sldId id="27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2171" autoAdjust="0"/>
  </p:normalViewPr>
  <p:slideViewPr>
    <p:cSldViewPr>
      <p:cViewPr varScale="1">
        <p:scale>
          <a:sx n="118" d="100"/>
          <a:sy n="118" d="100"/>
        </p:scale>
        <p:origin x="-14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7C6B7-500E-4797-99BB-7FC2D6318751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5444F-EF7A-4D61-8CEF-FB4BC5006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3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5444F-EF7A-4D61-8CEF-FB4BC50060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62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5444F-EF7A-4D61-8CEF-FB4BC50060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06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2A109-8BC7-4963-856E-6987BE564F25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23DB7-EC13-4BE4-85F0-6D152D4F02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22338"/>
            <a:ext cx="885825" cy="140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10" y="1143000"/>
            <a:ext cx="4296965" cy="9334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27564"/>
            <a:ext cx="6792162" cy="368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99" y="922338"/>
            <a:ext cx="924763" cy="140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73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144000" cy="6781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800" dirty="0" smtClean="0"/>
              <a:t> 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বদ্ধ শিকল যৌগ সমূহ দুই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প্রকার,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যেমনঃ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কার্বোসাইক্লিক ও হেটেরোসাইক্লিকযৌগ।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কার্বোসাইক্লিক যৌগসমূহকে আবার ধর্মের উপর ভিত্তি করে অ্যালিসাইক্লিক ও অ্যারোমেটিক এই দুই উপশ্রেণিতে ভাগ করা যায়-</a:t>
            </a:r>
          </a:p>
          <a:p>
            <a:pPr>
              <a:buFont typeface="Wingdings" pitchFamily="2" charset="2"/>
              <a:buChar char="§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অ্যালিসাইক্লিক যৌগঃ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 সব জৈব যৌগ গঠনের দিক থেকে সাইক্লিক বা বলয়াকার কিন্তু ধর্মের দিক থেকে অ্যালিফেটিক বা মুক্ত শিকল যৌগের মতো তাদেরকে অ্যালিসাইক্লিক যৌগ বলে।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§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যেমনঃ সাইক্লো প্রোপেন, সাইক্লো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বিউটেন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ইত্যাদি।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0" y="5410200"/>
            <a:ext cx="1905000" cy="1219200"/>
          </a:xfrm>
          <a:prstGeom prst="rect">
            <a:avLst/>
          </a:prstGeom>
        </p:spPr>
      </p:pic>
      <p:pic>
        <p:nvPicPr>
          <p:cNvPr id="5" name="Picture 4" descr="h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5410200"/>
            <a:ext cx="1600200" cy="13691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385981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সাইক্লোপ্রোপেন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76500"/>
          </a:xfrm>
        </p:spPr>
        <p:txBody>
          <a:bodyPr>
            <a:noAutofit/>
          </a:bodyPr>
          <a:lstStyle/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অ্যারোমেটিক যৌগঃ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বেনজিন, বেনজিনজাতক ও এক বা একাধিক বেনজিন বলয়ভুক্ত যৌগ বা বেনজিনের সদৃশ যৌগকে অ্যারোমেটিক যৌগ বলে।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2800" dirty="0" smtClean="0">
                <a:latin typeface="NikoshBAN" pitchFamily="2" charset="0"/>
                <a:cs typeface="NikoshBAN" pitchFamily="2" charset="0"/>
              </a:rPr>
            </a:b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যেমন- বেনজিন,ফেনল ,ন্যাফথালিন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ইত্যাদি।</a:t>
            </a:r>
            <a:br>
              <a:rPr lang="bn-BD" sz="2800" dirty="0">
                <a:latin typeface="NikoshBAN" pitchFamily="2" charset="0"/>
                <a:cs typeface="NikoshBAN" pitchFamily="2" charset="0"/>
              </a:rPr>
            </a:b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52800"/>
            <a:ext cx="9144000" cy="3429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হেটারোসাইক্লিক </a:t>
            </a:r>
            <a:r>
              <a:rPr lang="bn-BD" b="1" dirty="0">
                <a:latin typeface="NikoshBAN" pitchFamily="2" charset="0"/>
                <a:cs typeface="NikoshBAN" pitchFamily="2" charset="0"/>
              </a:rPr>
              <a:t>যৌগ বা বিষম চাক্রিক যৌগঃ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যেসব বৃত্তাকার যৌগের বলয় গঠনে কার্বন পরমানুসহ অপর হেটারো পরমানু যেমন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O,S,N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প্রভৃতির এক বা একাধিক পরমানু অংশগ্রহন করে সেসব যৌগকে হেটারো সাইক্লিক যৌগ বলে।যেমন- ইথিলিন অক্সাইড,ফিউরান,থায়োফিন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hh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tretch>
            <a:fillRect/>
          </a:stretch>
        </p:blipFill>
        <p:spPr>
          <a:xfrm>
            <a:off x="685800" y="2209800"/>
            <a:ext cx="1676400" cy="1295400"/>
          </a:xfrm>
          <a:prstGeom prst="rect">
            <a:avLst/>
          </a:prstGeom>
        </p:spPr>
      </p:pic>
      <p:pic>
        <p:nvPicPr>
          <p:cNvPr id="5" name="Picture 4" descr="ffd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2800" y="2362200"/>
            <a:ext cx="8953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8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7030A0"/>
                </a:solidFill>
              </a:rPr>
              <a:t>বেনজিনকে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অ্যারোমেটিক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হাইড্রোকার্বন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বলা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হয়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কেন</a:t>
            </a:r>
            <a:r>
              <a:rPr lang="en-US" sz="2800" dirty="0" smtClean="0">
                <a:solidFill>
                  <a:srgbClr val="7030A0"/>
                </a:solidFill>
              </a:rPr>
              <a:t>? 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বেনজিনের</a:t>
            </a:r>
            <a:r>
              <a:rPr lang="en-US" dirty="0" smtClean="0"/>
              <a:t> </a:t>
            </a:r>
            <a:r>
              <a:rPr lang="en-US" dirty="0" err="1" smtClean="0"/>
              <a:t>গাঠনিক</a:t>
            </a:r>
            <a:r>
              <a:rPr lang="en-US" dirty="0" smtClean="0"/>
              <a:t> </a:t>
            </a:r>
            <a:r>
              <a:rPr lang="en-US" dirty="0" err="1" smtClean="0"/>
              <a:t>সংকেতঃ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গাঠনিক</a:t>
            </a:r>
            <a:r>
              <a:rPr lang="en-US" dirty="0" smtClean="0"/>
              <a:t> </a:t>
            </a:r>
            <a:r>
              <a:rPr lang="en-US" dirty="0" err="1" smtClean="0"/>
              <a:t>সংকেত</a:t>
            </a:r>
            <a:r>
              <a:rPr lang="en-US" dirty="0" smtClean="0"/>
              <a:t> </a:t>
            </a:r>
            <a:r>
              <a:rPr lang="en-US" dirty="0" err="1" smtClean="0"/>
              <a:t>থেকে</a:t>
            </a:r>
            <a:r>
              <a:rPr lang="en-US" dirty="0" smtClean="0"/>
              <a:t> </a:t>
            </a:r>
            <a:r>
              <a:rPr lang="en-US" dirty="0" err="1" smtClean="0"/>
              <a:t>দেখা</a:t>
            </a:r>
            <a:r>
              <a:rPr lang="en-US" dirty="0" smtClean="0"/>
              <a:t> </a:t>
            </a:r>
            <a:r>
              <a:rPr lang="en-US" dirty="0" err="1" smtClean="0"/>
              <a:t>যায়</a:t>
            </a:r>
            <a:r>
              <a:rPr lang="en-US" dirty="0" smtClean="0"/>
              <a:t>, </a:t>
            </a:r>
            <a:r>
              <a:rPr lang="en-US" dirty="0" err="1" smtClean="0"/>
              <a:t>বেনজিন</a:t>
            </a:r>
            <a:r>
              <a:rPr lang="en-US" dirty="0" smtClean="0"/>
              <a:t> ৬ </a:t>
            </a:r>
            <a:r>
              <a:rPr lang="en-US" dirty="0" err="1" smtClean="0"/>
              <a:t>কার্বন</a:t>
            </a:r>
            <a:r>
              <a:rPr lang="en-US" dirty="0" smtClean="0"/>
              <a:t> </a:t>
            </a:r>
            <a:r>
              <a:rPr lang="en-US" dirty="0" err="1" smtClean="0"/>
              <a:t>বিশিষ্ট</a:t>
            </a:r>
            <a:r>
              <a:rPr lang="en-US" dirty="0" smtClean="0"/>
              <a:t> </a:t>
            </a:r>
            <a:r>
              <a:rPr lang="en-US" dirty="0" err="1" smtClean="0"/>
              <a:t>চাক্রিক</a:t>
            </a:r>
            <a:r>
              <a:rPr lang="en-US" dirty="0" smtClean="0"/>
              <a:t> </a:t>
            </a:r>
            <a:r>
              <a:rPr lang="en-US" dirty="0" err="1" smtClean="0"/>
              <a:t>যৌগ</a:t>
            </a:r>
            <a:r>
              <a:rPr lang="en-US" dirty="0" smtClean="0"/>
              <a:t>,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প্রতিটি</a:t>
            </a:r>
            <a:r>
              <a:rPr lang="en-US" dirty="0" smtClean="0"/>
              <a:t> </a:t>
            </a:r>
            <a:r>
              <a:rPr lang="en-US" dirty="0" err="1" smtClean="0"/>
              <a:t>কার্বন</a:t>
            </a:r>
            <a:r>
              <a:rPr lang="en-US" dirty="0" smtClean="0"/>
              <a:t> </a:t>
            </a:r>
            <a:r>
              <a:rPr lang="en-US" dirty="0" err="1" smtClean="0"/>
              <a:t>সমতলীয়</a:t>
            </a:r>
            <a:r>
              <a:rPr lang="en-US" dirty="0" smtClean="0"/>
              <a:t> </a:t>
            </a:r>
            <a:r>
              <a:rPr lang="en-US" dirty="0" err="1" smtClean="0"/>
              <a:t>এবং</a:t>
            </a:r>
            <a:r>
              <a:rPr lang="en-US" dirty="0" smtClean="0"/>
              <a:t> ৬টি </a:t>
            </a:r>
            <a:r>
              <a:rPr lang="en-US" dirty="0" err="1" smtClean="0"/>
              <a:t>সঞ্চারনশীল</a:t>
            </a:r>
            <a:r>
              <a:rPr lang="en-US" dirty="0" smtClean="0"/>
              <a:t> </a:t>
            </a:r>
            <a:r>
              <a:rPr lang="en-US" dirty="0" err="1" smtClean="0"/>
              <a:t>পাই</a:t>
            </a:r>
            <a:r>
              <a:rPr lang="en-US" dirty="0" smtClean="0"/>
              <a:t> </a:t>
            </a:r>
            <a:r>
              <a:rPr lang="en-US" dirty="0" err="1" smtClean="0"/>
              <a:t>ইলেক্ট্রন</a:t>
            </a:r>
            <a:r>
              <a:rPr lang="en-US" dirty="0" smtClean="0"/>
              <a:t> </a:t>
            </a:r>
            <a:r>
              <a:rPr lang="en-US" dirty="0" err="1" smtClean="0"/>
              <a:t>বিদ্যমান।এইজন্য</a:t>
            </a:r>
            <a:r>
              <a:rPr lang="en-US" dirty="0" smtClean="0"/>
              <a:t> </a:t>
            </a:r>
            <a:r>
              <a:rPr lang="en-US" dirty="0" err="1" smtClean="0"/>
              <a:t>অ্যারোমেটিক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আধুনিক</a:t>
            </a:r>
            <a:r>
              <a:rPr lang="en-US" dirty="0" smtClean="0"/>
              <a:t> </a:t>
            </a:r>
            <a:r>
              <a:rPr lang="en-US" dirty="0" err="1" smtClean="0"/>
              <a:t>সংগা</a:t>
            </a:r>
            <a:r>
              <a:rPr lang="en-US" dirty="0" smtClean="0"/>
              <a:t> </a:t>
            </a:r>
            <a:r>
              <a:rPr lang="en-US" dirty="0" err="1" smtClean="0"/>
              <a:t>অনুযায়ী</a:t>
            </a:r>
            <a:r>
              <a:rPr lang="en-US" dirty="0" smtClean="0"/>
              <a:t> </a:t>
            </a:r>
            <a:r>
              <a:rPr lang="en-US" dirty="0" err="1" smtClean="0"/>
              <a:t>বেনজিনকে</a:t>
            </a:r>
            <a:r>
              <a:rPr lang="en-US" dirty="0"/>
              <a:t> </a:t>
            </a:r>
            <a:r>
              <a:rPr lang="en-US" dirty="0" err="1" smtClean="0"/>
              <a:t>অ্যারোমেটিক</a:t>
            </a:r>
            <a:r>
              <a:rPr lang="en-US" dirty="0" smtClean="0"/>
              <a:t> </a:t>
            </a:r>
            <a:r>
              <a:rPr lang="en-US" dirty="0" err="1" smtClean="0"/>
              <a:t>হাইড্রোকার্বন</a:t>
            </a:r>
            <a:r>
              <a:rPr lang="en-US" dirty="0" smtClean="0"/>
              <a:t> </a:t>
            </a:r>
            <a:r>
              <a:rPr lang="en-US" dirty="0" err="1" smtClean="0"/>
              <a:t>বলা</a:t>
            </a:r>
            <a:r>
              <a:rPr lang="en-US" dirty="0" smtClean="0"/>
              <a:t> </a:t>
            </a:r>
            <a:r>
              <a:rPr lang="en-US" dirty="0" err="1" smtClean="0"/>
              <a:t>হয়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hh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tretch>
            <a:fillRect/>
          </a:stretch>
        </p:blipFill>
        <p:spPr>
          <a:xfrm>
            <a:off x="6172200" y="1524000"/>
            <a:ext cx="1676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0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dirty="0" smtClean="0">
                <a:latin typeface="NikoshBAN" pitchFamily="2" charset="0"/>
                <a:cs typeface="NikoshBAN" pitchFamily="2" charset="0"/>
              </a:rPr>
              <a:t>পাঠ মূল্যায়ন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অ্যালিসাইক্লিক যৌগ ও অ্যারোমেটিক যৌগের মধ্যে পার্থক্য লেখ।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ইথিলিন ও ইথিলিন অক্সাইডের মধ্যে কার্বন কাঠামোর উপর ভিত্তি করে কী কোনো পার্থক্য করা যায়?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০১)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একটি করে বিষম চাক্রিক অ্যারোমেটিক যৌগ ,বিষম চাক্রিক অ্যালিসাইক্লিক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,কার্বোসাইক্লিক যৌগের সংকেত লিখ।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০২) CH</a:t>
            </a:r>
            <a:r>
              <a:rPr lang="en-US" baseline="-25000" dirty="0" smtClean="0">
                <a:cs typeface="NikoshBAN" pitchFamily="2" charset="0"/>
              </a:rPr>
              <a:t>3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COOH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অসম্পৃক্ত যৌগ নয় কিন্তু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CHCOOH</a:t>
            </a:r>
            <a:r>
              <a:rPr lang="bn-BD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একটি অসম্পৃক্ত যৌগ কেন?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০৩)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ফেনলকে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? 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rp_2_25_alanine_stereoisomers.gif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104646" y="-1"/>
            <a:ext cx="9248645" cy="694021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5562600"/>
          </a:xfrm>
          <a:noFill/>
        </p:spPr>
        <p:txBody>
          <a:bodyPr/>
          <a:lstStyle/>
          <a:p>
            <a:r>
              <a:rPr lang="bn-BD" sz="13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627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581398" y="228601"/>
            <a:ext cx="3200401" cy="861770"/>
          </a:xfrm>
          <a:prstGeom prst="rect">
            <a:avLst/>
          </a:prstGeom>
        </p:spPr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815" y="3439874"/>
            <a:ext cx="433929" cy="2786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80" y="533399"/>
            <a:ext cx="2888319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81000" y="3475807"/>
            <a:ext cx="40385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34000" y="3410207"/>
            <a:ext cx="3505200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3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3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3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3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3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3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300" b="1" dirty="0"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3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3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3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3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3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300" b="1" dirty="0" smtClean="0">
                <a:latin typeface="NikoshBAN" pitchFamily="2" charset="0"/>
                <a:cs typeface="NikoshBAN" pitchFamily="2" charset="0"/>
              </a:rPr>
              <a:t>নিট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,     </a:t>
            </a:r>
            <a:endParaRPr lang="bn-IN" sz="23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47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dirty="0">
                <a:latin typeface="NikoshBAN" pitchFamily="2" charset="0"/>
                <a:cs typeface="NikoshBAN" pitchFamily="2" charset="0"/>
              </a:rPr>
              <a:t>রেফারেন্স বই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39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অধ্যায়ের নামঃ জৈব রসায়ন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হাইড্রোকার্বন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শ্রেনিবিভাগ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1" y="3601664"/>
            <a:ext cx="419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সরোজ কান্তি সিংহ হাজারী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ও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অধ্যাপক হারাধন নাগ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4800" y="3416998"/>
            <a:ext cx="480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জয়নাল আবেদীন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এস এম ওয়াহিদুজ্জামান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সায়েন উদ্দিন আহমেদ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আব্দুল মান্নান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sz="5400" b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এই পাঠ শে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ষে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………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০১)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০২)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হাইড্রোকার্বন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০৩)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জৈব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যৌগের শ্রেণি বিভাগ সম্পর্কে বর্ণনা করতে পার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smtClean="0">
                <a:latin typeface="NikoshBAN" pitchFamily="2" charset="0"/>
                <a:cs typeface="NikoshBAN" pitchFamily="2" charset="0"/>
              </a:rPr>
              <a:t>০৪)অ্যারোমেটিক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ব্যাখ্যা করতে পা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p 114 04_UNF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5029200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p 114 04_UNF0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24000"/>
            <a:ext cx="16764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/>
          <p:cNvSpPr txBox="1">
            <a:spLocks noChangeArrowheads="1"/>
          </p:cNvSpPr>
          <p:nvPr/>
        </p:nvSpPr>
        <p:spPr bwMode="auto">
          <a:xfrm>
            <a:off x="609600" y="457200"/>
            <a:ext cx="7467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990600" y="6246166"/>
            <a:ext cx="746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আলমন্ডঃ বেনজ্যাল্ডিহাইডের উৎস</a:t>
            </a:r>
          </a:p>
        </p:txBody>
      </p:sp>
      <p:pic>
        <p:nvPicPr>
          <p:cNvPr id="7" name="Picture 6" descr="10778867-spa-still-life-with-perfumes-and-aromatic-herbs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653" y="3657600"/>
            <a:ext cx="5031494" cy="24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7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BD" u="sng" dirty="0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u="sng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u="sng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b="1" u="sng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bn-BD" u="sng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 জৈব যৌগ বলতে হাইড্রোজেন ও কার্বন দ্বারা গঠিত হাইড্রোকার্বন এবং হাইড্রোকার্বন থে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উতপন্ন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যৌগসমূহকে বোঝায়।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যেমন-মিথেন, মিথাইল ক্লোরাইড,মিথাইল এলকোহল প্রভৃতি প্রত্যেকটি হল জৈব যৌগ।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কার্বন শিকলের কাঠামোর উপর ভিত্তি করে জৈব যৌগ সমূহকে প্রধানত দুইটি শ্রেণিতে বিভক্ত করা যায়।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যেমন-</a:t>
            </a:r>
          </a:p>
          <a:p>
            <a:pPr marL="914400" lvl="1" indent="-514350">
              <a:buFont typeface="+mj-lt"/>
              <a:buAutoNum type="arabicPeriod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মুক্ত শিকল জৈব যৌগ</a:t>
            </a:r>
          </a:p>
          <a:p>
            <a:pPr marL="914400" lvl="1" indent="-514350">
              <a:buFont typeface="+mj-lt"/>
              <a:buAutoNum type="arabicPeriod"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বদ্ধ বা বলয়াকার জৈব যৌগ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marL="914400" lvl="1" indent="-514350">
              <a:buFont typeface="+mj-lt"/>
              <a:buAutoNum type="arabicPeriod"/>
            </a:pPr>
            <a:endParaRPr lang="bn-BD" sz="24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মুক্ত শিকল জৈব যৌগ-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এসব জৈব যৌগে কার্বন শিকলের দুই প্রান্ত পরস্পর যুক্ত হয় না।এ জাতীয় জৈব যৌগকে অ্যালিফ্যাটিক জৈব যৌগ বলা হয়। যেমন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cs typeface="NikoshBAN" pitchFamily="2" charset="0"/>
              </a:rPr>
              <a:t>C</a:t>
            </a:r>
            <a:r>
              <a:rPr lang="en-US" sz="2800" baseline="-25000" dirty="0" smtClean="0">
                <a:cs typeface="NikoshBAN" pitchFamily="2" charset="0"/>
              </a:rPr>
              <a:t>2</a:t>
            </a:r>
            <a:r>
              <a:rPr lang="en-US" sz="2800" dirty="0" smtClean="0">
                <a:cs typeface="NikoshBAN" pitchFamily="2" charset="0"/>
              </a:rPr>
              <a:t>H</a:t>
            </a:r>
            <a:r>
              <a:rPr lang="en-US" sz="2800" baseline="-25000" dirty="0" smtClean="0">
                <a:cs typeface="NikoshBAN" pitchFamily="2" charset="0"/>
              </a:rPr>
              <a:t>6</a:t>
            </a:r>
            <a:r>
              <a:rPr lang="en-US" sz="2800" dirty="0" smtClean="0">
                <a:cs typeface="NikoshBAN" pitchFamily="2" charset="0"/>
              </a:rPr>
              <a:t>,C</a:t>
            </a:r>
            <a:r>
              <a:rPr lang="en-US" sz="2800" baseline="-25000" dirty="0" smtClean="0">
                <a:cs typeface="NikoshBAN" pitchFamily="2" charset="0"/>
              </a:rPr>
              <a:t>3</a:t>
            </a:r>
            <a:r>
              <a:rPr lang="en-US" sz="2800" dirty="0" smtClean="0">
                <a:cs typeface="NikoshBAN" pitchFamily="2" charset="0"/>
              </a:rPr>
              <a:t>H</a:t>
            </a:r>
            <a:r>
              <a:rPr lang="en-US" sz="2800" baseline="-25000" dirty="0" smtClean="0">
                <a:cs typeface="NikoshBAN" pitchFamily="2" charset="0"/>
              </a:rPr>
              <a:t>8</a:t>
            </a:r>
            <a:endParaRPr lang="bn-BD" sz="2800" baseline="-25000" dirty="0" smtClean="0"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86800" cy="6172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   </a:t>
            </a:r>
            <a:r>
              <a:rPr lang="bn-BD" sz="2800" dirty="0" smtClean="0"/>
              <a:t>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অ্যালিফ্যাটিক যৌগ সমূহ কার্বন শিকলে কার্বন পরমানুর মধ্যে সিগমা ও পাই বন্ধনের উপস্থিতি অনুসারে আবার দুইভাগে ভাগ করা যায়-</a:t>
            </a:r>
          </a:p>
          <a:p>
            <a:pPr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ক)সম্পৃক্ত জৈব যৌগ          খ)অসম্পৃক্ত জৈব যৌগ</a:t>
            </a:r>
          </a:p>
          <a:p>
            <a:pPr>
              <a:buNone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ক)সম্পৃক্ত জৈব যৌগঃ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 সব জৈব যৌগের কার্বন শিকলের কার্বন পরমানু গুলো কেবল একক সিগমা বন্ধন দ্বারা যুক্ত থাকে,তাদেরকে সম্পৃক্ত জৈব যৌগ বলে।যেমন-</a:t>
            </a:r>
            <a:endParaRPr lang="bn-BD" sz="28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Ethane-flat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0" y="3962400"/>
            <a:ext cx="3124200" cy="1900151"/>
          </a:xfrm>
          <a:prstGeom prst="rect">
            <a:avLst/>
          </a:prstGeom>
        </p:spPr>
      </p:pic>
      <p:pic>
        <p:nvPicPr>
          <p:cNvPr id="5" name="Picture 4" descr="Ethanol-structure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962400"/>
            <a:ext cx="3505200" cy="22690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6248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u="sng" dirty="0" smtClean="0">
                <a:latin typeface="NikoshBAN" pitchFamily="2" charset="0"/>
                <a:cs typeface="NikoshBAN" pitchFamily="2" charset="0"/>
              </a:rPr>
              <a:t>ইথেন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6248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u="sng" dirty="0" smtClean="0">
                <a:latin typeface="NikoshBAN" pitchFamily="2" charset="0"/>
                <a:cs typeface="NikoshBAN" pitchFamily="2" charset="0"/>
              </a:rPr>
              <a:t>ইথানল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অসম্পৃক্ত জৈব যৌগঃ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 সব জৈব যৌগের কার্বন শিকলে অন্তত দুইটি কার্বন পরমানুতে সমযোজ্যতার সাহায্যে দ্বিবন্ধন(একটি সিগমা বন্ধন ও একটি পাই বন্ধন) বা ত্রিবন্ধন(একটি সিগমা বন্ধন ও দুইটি পাই বন্ধন) দ্বারা পরস্পর যুক্ত থাকে,তাদেরকে অসম্পৃক্ত জৈব যৌগ বলা হয়।যেমন- ইথিলিন,অ্যাসিটিলিন ইত্যাদি।</a:t>
            </a:r>
          </a:p>
          <a:p>
            <a:pPr>
              <a:buNone/>
            </a:pP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বদ্ধ শিকল জৈব যৌগঃ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যেসব জৈব যৌগের অনুতে কার্বন শিকলে দু-প্রান্তের কার্বন নিজেদের মধ্যে অথবা অপর ভিন্ন বা হেটেরো পরমানু যেমন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N,O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S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ইত্যাদি পরমানুর মাধ্যমে যুক্ত হয়ে কার্বন বলয় গঠন করে সে সব যৌগকে বদ্ধ শিকল জৈব যৌগ বলা হয়।যেমন- সাইক্লোপ্রোপেন,বেনজিন,ইথিলিন অক্সাইড,থায়োফিন ইত্যাদি।</a:t>
            </a:r>
            <a:endParaRPr lang="bn-BD" sz="28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Ethylene-2D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2362200"/>
            <a:ext cx="1996267" cy="1524000"/>
          </a:xfrm>
          <a:prstGeom prst="rect">
            <a:avLst/>
          </a:prstGeom>
        </p:spPr>
      </p:pic>
      <p:pic>
        <p:nvPicPr>
          <p:cNvPr id="9" name="Picture 8" descr="index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4400" y="2895600"/>
            <a:ext cx="3048000" cy="705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pn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" y="457200"/>
            <a:ext cx="2895600" cy="2649474"/>
          </a:xfrm>
        </p:spPr>
      </p:pic>
      <p:pic>
        <p:nvPicPr>
          <p:cNvPr id="5" name="Picture 4" descr="hh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3600" y="609600"/>
            <a:ext cx="2000250" cy="2286000"/>
          </a:xfrm>
          <a:prstGeom prst="rect">
            <a:avLst/>
          </a:prstGeom>
        </p:spPr>
      </p:pic>
      <p:pic>
        <p:nvPicPr>
          <p:cNvPr id="6" name="Picture 5" descr="Thiophene_structu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3733800"/>
            <a:ext cx="2438400" cy="220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00200" y="3276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u="sng" dirty="0" smtClean="0">
                <a:latin typeface="NikoshBAN" pitchFamily="2" charset="0"/>
                <a:cs typeface="NikoshBAN" pitchFamily="2" charset="0"/>
              </a:rPr>
              <a:t>সাইক্লোপ্রোপেন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3200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u="sng" dirty="0" smtClean="0">
                <a:latin typeface="NikoshBAN" pitchFamily="2" charset="0"/>
                <a:cs typeface="NikoshBAN" pitchFamily="2" charset="0"/>
              </a:rPr>
              <a:t>বেনজিন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6324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u="sng" dirty="0" smtClean="0">
                <a:latin typeface="NikoshBAN" pitchFamily="2" charset="0"/>
                <a:cs typeface="NikoshBAN" pitchFamily="2" charset="0"/>
              </a:rPr>
              <a:t>থায়োফিন</a:t>
            </a:r>
            <a:endParaRPr lang="en-US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649</Words>
  <Application>Microsoft Office PowerPoint</Application>
  <PresentationFormat>On-screen Show (4:3)</PresentationFormat>
  <Paragraphs>79</Paragraphs>
  <Slides>15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রেফারেন্স বই</vt:lpstr>
      <vt:lpstr>শিখনফল</vt:lpstr>
      <vt:lpstr>PowerPoint Presentation</vt:lpstr>
      <vt:lpstr>জৈব যৌগ কি? </vt:lpstr>
      <vt:lpstr>PowerPoint Presentation</vt:lpstr>
      <vt:lpstr>PowerPoint Presentation</vt:lpstr>
      <vt:lpstr>PowerPoint Presentation</vt:lpstr>
      <vt:lpstr>PowerPoint Presentation</vt:lpstr>
      <vt:lpstr>অ্যারোমেটিক যৌগঃ বেনজিন, বেনজিনজাতক ও এক বা একাধিক বেনজিন বলয়ভুক্ত যৌগ বা বেনজিনের সদৃশ যৌগকে অ্যারোমেটিক যৌগ বলে।  যেমন- বেনজিন,ফেনল ,ন্যাফথালিন ইত্যাদি। </vt:lpstr>
      <vt:lpstr>বেনজিনকে অ্যারোমেটিক হাইড্রোকার্বন বলা হয় কেন? </vt:lpstr>
      <vt:lpstr>পাঠ মূল্যায়ন</vt:lpstr>
      <vt:lpstr>বাড়ির কাজ</vt:lpstr>
      <vt:lpstr>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User</dc:creator>
  <cp:lastModifiedBy>M.S.Computer</cp:lastModifiedBy>
  <cp:revision>68</cp:revision>
  <dcterms:created xsi:type="dcterms:W3CDTF">2016-06-14T16:45:43Z</dcterms:created>
  <dcterms:modified xsi:type="dcterms:W3CDTF">2026-07-14T08:12:41Z</dcterms:modified>
</cp:coreProperties>
</file>