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262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31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8909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7926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07441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605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994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6070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1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67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752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86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88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44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44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65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E882A6-5B09-4DC4-A75E-DA8C01E7CDE4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2BE18ED-EEFC-42F5-B2D4-6759153CFF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481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B44708-7497-62C2-8F1D-E59883152B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6829"/>
            <a:ext cx="116586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5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75EAF-60A9-682D-BC2D-D4B2FD82D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972" y="892628"/>
            <a:ext cx="10776858" cy="3603172"/>
          </a:xfrm>
        </p:spPr>
        <p:txBody>
          <a:bodyPr>
            <a:normAutofit/>
          </a:bodyPr>
          <a:lstStyle/>
          <a:p>
            <a:r>
              <a:rPr lang="en-US" sz="4400" dirty="0" err="1">
                <a:solidFill>
                  <a:srgbClr val="0070C0"/>
                </a:solidFill>
                <a:highlight>
                  <a:srgbClr val="FFFF00"/>
                </a:highlight>
              </a:rPr>
              <a:t>আজকে</a:t>
            </a:r>
            <a: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4400" dirty="0" err="1">
                <a:solidFill>
                  <a:srgbClr val="0070C0"/>
                </a:solidFill>
                <a:highlight>
                  <a:srgbClr val="FFFF00"/>
                </a:highlight>
              </a:rPr>
              <a:t>আমরা</a:t>
            </a:r>
            <a: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r>
              <a:rPr lang="en-US" sz="4400" dirty="0" err="1">
                <a:solidFill>
                  <a:srgbClr val="0070C0"/>
                </a:solidFill>
                <a:highlight>
                  <a:srgbClr val="FFFF00"/>
                </a:highlight>
              </a:rPr>
              <a:t>শিখব</a:t>
            </a:r>
            <a: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  <a:t> </a:t>
            </a:r>
            <a:b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</a:br>
            <a:br>
              <a:rPr lang="en-US" sz="4400" dirty="0">
                <a:solidFill>
                  <a:srgbClr val="0070C0"/>
                </a:solidFill>
                <a:highlight>
                  <a:srgbClr val="FFFF00"/>
                </a:highlight>
              </a:rPr>
            </a:br>
            <a:r>
              <a:rPr lang="en-US" sz="4000" dirty="0" err="1">
                <a:solidFill>
                  <a:srgbClr val="002060"/>
                </a:solidFill>
              </a:rPr>
              <a:t>স্থানীয়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মান</a:t>
            </a:r>
            <a:r>
              <a:rPr lang="en-US" sz="4000" dirty="0">
                <a:solidFill>
                  <a:srgbClr val="002060"/>
                </a:solidFill>
              </a:rPr>
              <a:t>(</a:t>
            </a:r>
            <a:r>
              <a:rPr lang="en-US" sz="4000" dirty="0" err="1">
                <a:solidFill>
                  <a:srgbClr val="002060"/>
                </a:solidFill>
              </a:rPr>
              <a:t>একক,দশক</a:t>
            </a:r>
            <a:r>
              <a:rPr lang="en-US" sz="4000" dirty="0">
                <a:solidFill>
                  <a:srgbClr val="002060"/>
                </a:solidFill>
              </a:rPr>
              <a:t>, </a:t>
            </a:r>
            <a:r>
              <a:rPr lang="en-US" sz="4000" dirty="0" err="1">
                <a:solidFill>
                  <a:srgbClr val="002060"/>
                </a:solidFill>
              </a:rPr>
              <a:t>শতক</a:t>
            </a:r>
            <a:r>
              <a:rPr lang="en-US" sz="4000" dirty="0">
                <a:solidFill>
                  <a:srgbClr val="002060"/>
                </a:solidFill>
              </a:rPr>
              <a:t> )</a:t>
            </a:r>
            <a:r>
              <a:rPr lang="en-US" sz="4000" dirty="0" err="1">
                <a:solidFill>
                  <a:srgbClr val="002060"/>
                </a:solidFill>
              </a:rPr>
              <a:t>ব্যবহার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 err="1">
                <a:solidFill>
                  <a:srgbClr val="002060"/>
                </a:solidFill>
              </a:rPr>
              <a:t>করে</a:t>
            </a:r>
            <a:br>
              <a:rPr lang="en-US" sz="4000" dirty="0">
                <a:solidFill>
                  <a:srgbClr val="002060"/>
                </a:solidFill>
              </a:rPr>
            </a:br>
            <a:br>
              <a:rPr lang="en-US" sz="4000" dirty="0">
                <a:solidFill>
                  <a:srgbClr val="002060"/>
                </a:solidFill>
              </a:rPr>
            </a:br>
            <a:r>
              <a:rPr lang="en-US" sz="4000" dirty="0" err="1">
                <a:solidFill>
                  <a:srgbClr val="0070C0"/>
                </a:solidFill>
              </a:rPr>
              <a:t>তিন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অঙ্কের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 err="1">
                <a:solidFill>
                  <a:srgbClr val="0070C0"/>
                </a:solidFill>
              </a:rPr>
              <a:t>যোগফল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039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F36670-334E-A21F-CDB0-9CA721E63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0"/>
            <a:ext cx="11125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121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264DCA-1DFE-2075-95F0-68BB613A4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4620" y="195943"/>
            <a:ext cx="6311295" cy="664029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70C0"/>
                </a:solidFill>
              </a:rPr>
              <a:t>চলো,এখন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যোগফল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মিলাই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E35D45-7598-CA58-B2BA-03FA0CBDA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859972"/>
            <a:ext cx="11658600" cy="5998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80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94113-C6D9-BE5A-A1F2-33F2EE4564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36372" y="141513"/>
            <a:ext cx="3766457" cy="1020699"/>
          </a:xfrm>
        </p:spPr>
        <p:txBody>
          <a:bodyPr/>
          <a:lstStyle/>
          <a:p>
            <a:r>
              <a:rPr lang="en-US" dirty="0" err="1">
                <a:highlight>
                  <a:srgbClr val="00FF00"/>
                </a:highlight>
              </a:rPr>
              <a:t>দলীয়</a:t>
            </a:r>
            <a:r>
              <a:rPr lang="en-US" dirty="0">
                <a:highlight>
                  <a:srgbClr val="00FF00"/>
                </a:highlight>
              </a:rPr>
              <a:t> </a:t>
            </a:r>
            <a:r>
              <a:rPr lang="en-US" dirty="0" err="1">
                <a:highlight>
                  <a:srgbClr val="00FF00"/>
                </a:highlight>
              </a:rPr>
              <a:t>কাজ</a:t>
            </a:r>
            <a:endParaRPr lang="en-US" dirty="0">
              <a:highlight>
                <a:srgbClr val="00FF00"/>
              </a:highligh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715778-911F-8428-083C-4EF70A58AA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542" y="1970315"/>
            <a:ext cx="8338458" cy="3537856"/>
          </a:xfrm>
        </p:spPr>
        <p:txBody>
          <a:bodyPr>
            <a:normAutofit/>
          </a:bodyPr>
          <a:lstStyle/>
          <a:p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একটি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বিদ্যালয়ে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২য়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শ্রেনিতে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১৩৬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জন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ছাত্র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এবং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১২০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জন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ছাত্রী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আছে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।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দ্বিতীয়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শ্রেনিতে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মোট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কত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জন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শিক্ষার্থী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2">
                    <a:lumMod val="75000"/>
                  </a:schemeClr>
                </a:solidFill>
              </a:rPr>
              <a:t>আছে</a:t>
            </a:r>
            <a:r>
              <a:rPr lang="en-US" sz="3600" dirty="0">
                <a:solidFill>
                  <a:schemeClr val="tx2">
                    <a:lumMod val="75000"/>
                  </a:schemeClr>
                </a:solidFill>
              </a:rPr>
              <a:t> ?</a:t>
            </a:r>
          </a:p>
          <a:p>
            <a:endParaRPr lang="en-US" sz="36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sz="3600" dirty="0" err="1">
                <a:solidFill>
                  <a:srgbClr val="FF0000"/>
                </a:solidFill>
              </a:rPr>
              <a:t>গাণিতিক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বাক্যে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প্রকাশ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কর</a:t>
            </a:r>
            <a:r>
              <a:rPr lang="en-US" sz="3600" dirty="0">
                <a:solidFill>
                  <a:srgbClr val="FF0000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030171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750B1-0B95-A54B-D20F-A7483C551D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6581" y="205620"/>
            <a:ext cx="2988733" cy="1096899"/>
          </a:xfrm>
        </p:spPr>
        <p:txBody>
          <a:bodyPr/>
          <a:lstStyle/>
          <a:p>
            <a:r>
              <a:rPr 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শিখনফল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9ACF51-DB4F-6534-3EF9-C27FB7F523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3400" y="1475015"/>
            <a:ext cx="8741228" cy="4120242"/>
          </a:xfrm>
        </p:spPr>
        <p:txBody>
          <a:bodyPr>
            <a:normAutofit lnSpcReduction="10000"/>
          </a:bodyPr>
          <a:lstStyle/>
          <a:p>
            <a:pPr marL="1714500" lvl="3" indent="-342900" algn="just">
              <a:buFont typeface="Wingdings" panose="05000000000000000000" pitchFamily="2" charset="2"/>
              <a:buChar char="Ø"/>
            </a:pPr>
            <a:r>
              <a:rPr lang="en-US" sz="2400" b="1" dirty="0" err="1">
                <a:solidFill>
                  <a:srgbClr val="FF0000"/>
                </a:solidFill>
              </a:rPr>
              <a:t>তিন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অঙ্কের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সংখ্যা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সঠিক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ভাবে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শনাক্ত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করতে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 err="1">
                <a:solidFill>
                  <a:srgbClr val="FF0000"/>
                </a:solidFill>
              </a:rPr>
              <a:t>পারবে</a:t>
            </a:r>
            <a:r>
              <a:rPr lang="en-US" sz="2400" dirty="0"/>
              <a:t>।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2060"/>
                </a:solidFill>
              </a:rPr>
              <a:t>স্থানিয়মান</a:t>
            </a:r>
            <a:r>
              <a:rPr lang="en-US" sz="2800" dirty="0">
                <a:solidFill>
                  <a:srgbClr val="002060"/>
                </a:solidFill>
              </a:rPr>
              <a:t> (</a:t>
            </a:r>
            <a:r>
              <a:rPr lang="en-US" sz="2800" dirty="0" err="1">
                <a:solidFill>
                  <a:srgbClr val="002060"/>
                </a:solidFill>
              </a:rPr>
              <a:t>একক</a:t>
            </a:r>
            <a:r>
              <a:rPr lang="en-US" sz="2800" dirty="0">
                <a:solidFill>
                  <a:srgbClr val="002060"/>
                </a:solidFill>
              </a:rPr>
              <a:t> ,</a:t>
            </a:r>
            <a:r>
              <a:rPr lang="en-US" sz="2800" dirty="0" err="1">
                <a:solidFill>
                  <a:srgbClr val="002060"/>
                </a:solidFill>
              </a:rPr>
              <a:t>দশক</a:t>
            </a:r>
            <a:r>
              <a:rPr lang="en-US" sz="2800" dirty="0">
                <a:solidFill>
                  <a:srgbClr val="002060"/>
                </a:solidFill>
              </a:rPr>
              <a:t> ,</a:t>
            </a:r>
            <a:r>
              <a:rPr lang="en-US" sz="2800" dirty="0" err="1">
                <a:solidFill>
                  <a:srgbClr val="002060"/>
                </a:solidFill>
              </a:rPr>
              <a:t>শতক</a:t>
            </a:r>
            <a:r>
              <a:rPr lang="en-US" sz="2800" dirty="0">
                <a:solidFill>
                  <a:srgbClr val="002060"/>
                </a:solidFill>
              </a:rPr>
              <a:t>) </a:t>
            </a:r>
            <a:r>
              <a:rPr lang="en-US" sz="2800" dirty="0" err="1">
                <a:solidFill>
                  <a:srgbClr val="002060"/>
                </a:solidFill>
              </a:rPr>
              <a:t>বুজতে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পারবে</a:t>
            </a:r>
            <a:r>
              <a:rPr lang="en-US" sz="2800" dirty="0">
                <a:solidFill>
                  <a:srgbClr val="002060"/>
                </a:solidFill>
              </a:rPr>
              <a:t> ।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B0F0"/>
                </a:solidFill>
              </a:rPr>
              <a:t>তিন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অঙ্কের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যোগফল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সঠিক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ভাবে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বের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করতে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800" dirty="0" err="1">
                <a:solidFill>
                  <a:srgbClr val="00B0F0"/>
                </a:solidFill>
              </a:rPr>
              <a:t>পারবে</a:t>
            </a:r>
            <a:r>
              <a:rPr lang="en-US" sz="2800" dirty="0">
                <a:solidFill>
                  <a:srgbClr val="00B0F0"/>
                </a:solidFill>
              </a:rPr>
              <a:t> </a:t>
            </a:r>
            <a:r>
              <a:rPr lang="en-US" sz="2400" dirty="0"/>
              <a:t>।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2060"/>
                </a:solidFill>
              </a:rPr>
              <a:t>হাতে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নেওয়া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b="1" dirty="0">
                <a:solidFill>
                  <a:srgbClr val="002060"/>
                </a:solidFill>
              </a:rPr>
              <a:t>(carry</a:t>
            </a:r>
            <a:r>
              <a:rPr lang="en-US" sz="2800" dirty="0">
                <a:solidFill>
                  <a:srgbClr val="002060"/>
                </a:solidFill>
              </a:rPr>
              <a:t>) </a:t>
            </a:r>
            <a:r>
              <a:rPr lang="en-US" sz="2800" dirty="0" err="1">
                <a:solidFill>
                  <a:srgbClr val="002060"/>
                </a:solidFill>
              </a:rPr>
              <a:t>ব্যবহার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করে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যোগ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r>
              <a:rPr lang="en-US" sz="2800" dirty="0" err="1">
                <a:solidFill>
                  <a:srgbClr val="002060"/>
                </a:solidFill>
              </a:rPr>
              <a:t>করতে</a:t>
            </a:r>
            <a:r>
              <a:rPr lang="en-US" sz="2800" dirty="0">
                <a:solidFill>
                  <a:srgbClr val="002060"/>
                </a:solidFill>
              </a:rPr>
              <a:t>  </a:t>
            </a:r>
            <a:r>
              <a:rPr lang="en-US" sz="2800" dirty="0" err="1">
                <a:solidFill>
                  <a:srgbClr val="002060"/>
                </a:solidFill>
              </a:rPr>
              <a:t>পারবে</a:t>
            </a:r>
            <a:r>
              <a:rPr lang="en-US" sz="2800" dirty="0">
                <a:solidFill>
                  <a:srgbClr val="002060"/>
                </a:solidFill>
              </a:rPr>
              <a:t> ।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যোগ-সংক্রান্ত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সহজ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গাণিতিক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সমস্যার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সমাধান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করতে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z="2800" dirty="0" err="1">
                <a:solidFill>
                  <a:schemeClr val="accent3">
                    <a:lumMod val="50000"/>
                  </a:schemeClr>
                </a:solidFill>
              </a:rPr>
              <a:t>পারবে</a:t>
            </a:r>
            <a:r>
              <a:rPr lang="en-US" sz="28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2400" dirty="0"/>
              <a:t>।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3000" dirty="0" err="1">
                <a:solidFill>
                  <a:srgbClr val="FF0000"/>
                </a:solidFill>
              </a:rPr>
              <a:t>দৈনন্দিন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জীবনে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যোগের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ব্যবহার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করতে</a:t>
            </a:r>
            <a:r>
              <a:rPr lang="en-US" sz="3000" dirty="0">
                <a:solidFill>
                  <a:srgbClr val="FF0000"/>
                </a:solidFill>
              </a:rPr>
              <a:t> </a:t>
            </a:r>
            <a:r>
              <a:rPr lang="en-US" sz="3000" dirty="0" err="1">
                <a:solidFill>
                  <a:srgbClr val="FF0000"/>
                </a:solidFill>
              </a:rPr>
              <a:t>পারবে</a:t>
            </a:r>
            <a:r>
              <a:rPr lang="en-US" sz="3000" dirty="0">
                <a:solidFill>
                  <a:srgbClr val="FF0000"/>
                </a:solidFill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92166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ADA3DB-B549-FFF4-95B6-014ECBB9D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14" y="174170"/>
            <a:ext cx="11767457" cy="668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25238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117</TotalTime>
  <Words>109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Trebuchet MS</vt:lpstr>
      <vt:lpstr>Wingdings</vt:lpstr>
      <vt:lpstr>Wingdings 3</vt:lpstr>
      <vt:lpstr>Facet</vt:lpstr>
      <vt:lpstr>PowerPoint Presentation</vt:lpstr>
      <vt:lpstr>আজকে আমরা শিখব   স্থানীয় মান(একক,দশক, শতক )ব্যবহার করে  তিন অঙ্কের যোগফল </vt:lpstr>
      <vt:lpstr>PowerPoint Presentation</vt:lpstr>
      <vt:lpstr>চলো,এখন যোগফল মিলাই</vt:lpstr>
      <vt:lpstr>দলীয় কাজ</vt:lpstr>
      <vt:lpstr>শিখনফল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Pedp4 WPBX4125BLF092411287</dc:creator>
  <cp:lastModifiedBy>Pedp4 WPBX4125BLF092411287</cp:lastModifiedBy>
  <cp:revision>8</cp:revision>
  <dcterms:created xsi:type="dcterms:W3CDTF">2026-07-13T08:44:15Z</dcterms:created>
  <dcterms:modified xsi:type="dcterms:W3CDTF">2026-07-14T06:45:26Z</dcterms:modified>
</cp:coreProperties>
</file>