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5.JP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0" r:id="rId1"/>
  </p:sldMasterIdLst>
  <p:notesMasterIdLst>
    <p:notesMasterId r:id="rId20"/>
  </p:notesMasterIdLst>
  <p:handoutMasterIdLst>
    <p:handoutMasterId r:id="rId21"/>
  </p:handoutMasterIdLst>
  <p:sldIdLst>
    <p:sldId id="287" r:id="rId2"/>
    <p:sldId id="285" r:id="rId3"/>
    <p:sldId id="284" r:id="rId4"/>
    <p:sldId id="256" r:id="rId5"/>
    <p:sldId id="274" r:id="rId6"/>
    <p:sldId id="273" r:id="rId7"/>
    <p:sldId id="257" r:id="rId8"/>
    <p:sldId id="267" r:id="rId9"/>
    <p:sldId id="268" r:id="rId10"/>
    <p:sldId id="269" r:id="rId11"/>
    <p:sldId id="270" r:id="rId12"/>
    <p:sldId id="276" r:id="rId13"/>
    <p:sldId id="279" r:id="rId14"/>
    <p:sldId id="280" r:id="rId15"/>
    <p:sldId id="283" r:id="rId16"/>
    <p:sldId id="282" r:id="rId17"/>
    <p:sldId id="266" r:id="rId18"/>
    <p:sldId id="28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DA37D80-6434-44D0-A028-1B22A696006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198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1268B-8AC2-4239-8FAF-7C144C210720}" type="datetimeFigureOut">
              <a:rPr lang="en-US"/>
              <a:t>1/12/2026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BA2C8-71FC-43D0-BD87-0547616971F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9213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D8362-6D63-40AC-BAA9-90C3AE6D5875}" type="datetimeFigureOut">
              <a:rPr lang="en-US"/>
              <a:t>1/12/2026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39446-6953-447E-A4E3-E7CFBF87004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3929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Detail description</a:t>
            </a:r>
            <a:r>
              <a:rPr lang="en-US" baseline="0" dirty="0" smtClean="0"/>
              <a:t> of First conditional. Please go on with animation accordingly.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FF9FD-0C5F-44BF-82A9-DB34851DE2A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03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Definition of conditional</a:t>
            </a:r>
            <a:r>
              <a:rPr lang="en-US" baseline="0" dirty="0" smtClean="0"/>
              <a:t> is </a:t>
            </a:r>
            <a:r>
              <a:rPr lang="en-US" dirty="0" smtClean="0"/>
              <a:t>described in this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FF9FD-0C5F-44BF-82A9-DB34851DE2A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199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Present perfect tense in First conditional.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FF9FD-0C5F-44BF-82A9-DB34851DE2A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89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Class activities to test first conditional.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FF9FD-0C5F-44BF-82A9-DB34851DE2A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994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				Answer of</a:t>
            </a:r>
            <a:r>
              <a:rPr lang="en-US" baseline="0" dirty="0" smtClean="0"/>
              <a:t> the questions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FF9FD-0C5F-44BF-82A9-DB34851DE2A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4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ter3"/>
          <p:cNvSpPr/>
          <p:nvPr/>
        </p:nvSpPr>
        <p:spPr bwMode="gray">
          <a:xfrm>
            <a:off x="2552" y="5243129"/>
            <a:ext cx="12188952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ky"/>
          <p:cNvSpPr/>
          <p:nvPr/>
        </p:nvSpPr>
        <p:spPr bwMode="white">
          <a:xfrm>
            <a:off x="2552" y="0"/>
            <a:ext cx="12188952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water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 bwMode="ltGray">
          <a:xfrm>
            <a:off x="-1425" y="5497897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water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 bwMode="gray">
          <a:xfrm flipH="1">
            <a:off x="-1425" y="5221111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-1425" y="5961106"/>
            <a:ext cx="12188952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5872" y="1309047"/>
            <a:ext cx="9602789" cy="26670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5872" y="4038600"/>
            <a:ext cx="9601200" cy="990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/>
              <a:t>1/12/2026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440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440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/>
              <a:t>1/12/2026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/>
              <a:t>1/12/2026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09047"/>
            <a:ext cx="9601252" cy="2667000"/>
          </a:xfrm>
        </p:spPr>
        <p:txBody>
          <a:bodyPr anchor="b">
            <a:normAutofit/>
          </a:bodyPr>
          <a:lstStyle>
            <a:lvl1pPr algn="ctr">
              <a:defRPr sz="6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038600"/>
            <a:ext cx="96012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/>
              <a:t>1/12/2026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/>
              <a:t>1/12/2026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/>
              <a:t>1/12/2026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/>
              <a:t>1/12/2026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/>
              <a:t>1/12/2026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3" y="685800"/>
            <a:ext cx="68580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/>
              <a:t>1/12/2026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760413" y="685800"/>
            <a:ext cx="6858000" cy="4572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/>
              <a:t>1/12/2026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8" name="water3"/>
          <p:cNvSpPr/>
          <p:nvPr/>
        </p:nvSpPr>
        <p:spPr bwMode="gray">
          <a:xfrm>
            <a:off x="2552" y="6064101"/>
            <a:ext cx="12188952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water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 bwMode="white">
          <a:xfrm>
            <a:off x="-1425" y="6256181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water1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 bwMode="gray">
          <a:xfrm flipH="1">
            <a:off x="-1425" y="5979395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950976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fld id="{5586B75A-687E-405C-8A0B-8D00578BA2C3}" type="datetime1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8pPr>
      <a:lvl9pPr marL="2240280" indent="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None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mailto:Email-gmawla38@gmail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rammarly.com/blog/grammar/simple-present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84" y="288325"/>
            <a:ext cx="11559327" cy="6502122"/>
          </a:xfrm>
        </p:spPr>
      </p:pic>
    </p:spTree>
    <p:extLst>
      <p:ext uri="{BB962C8B-B14F-4D97-AF65-F5344CB8AC3E}">
        <p14:creationId xmlns:p14="http://schemas.microsoft.com/office/powerpoint/2010/main" val="425064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7308" y="304801"/>
            <a:ext cx="10890422" cy="1425145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</a:rPr>
              <a:t>2</a:t>
            </a:r>
            <a:r>
              <a:rPr lang="en-US" sz="4000" b="1" baseline="30000" dirty="0">
                <a:solidFill>
                  <a:srgbClr val="0070C0"/>
                </a:solidFill>
              </a:rPr>
              <a:t>nd</a:t>
            </a:r>
            <a:r>
              <a:rPr lang="en-US" sz="4000" b="1" dirty="0">
                <a:solidFill>
                  <a:srgbClr val="0070C0"/>
                </a:solidFill>
              </a:rPr>
              <a:t> conditionals </a:t>
            </a:r>
            <a:r>
              <a:rPr lang="en-US" sz="40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/>
            </a:r>
            <a:br>
              <a:rPr lang="en-US" sz="4000" dirty="0" smtClean="0">
                <a:solidFill>
                  <a:srgbClr val="00B050"/>
                </a:solidFill>
                <a:latin typeface="Arial Black" panose="020B0A04020102020204" pitchFamily="34" charset="0"/>
              </a:rPr>
            </a:br>
            <a:r>
              <a:rPr lang="en-US" sz="40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If </a:t>
            </a:r>
            <a:r>
              <a:rPr lang="en-US" sz="4000" dirty="0">
                <a:solidFill>
                  <a:srgbClr val="00B050"/>
                </a:solidFill>
                <a:latin typeface="Arial Black" panose="020B0A04020102020204" pitchFamily="34" charset="0"/>
              </a:rPr>
              <a:t>+ simple past, modal + base </a:t>
            </a:r>
            <a:r>
              <a:rPr lang="en-US" sz="40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verb </a:t>
            </a:r>
            <a:endParaRPr lang="en-US" sz="40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2195" y="2224217"/>
            <a:ext cx="10066637" cy="3781168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Bahnschrift SemiBold Condensed" panose="020B0502040204020203" pitchFamily="34" charset="0"/>
              </a:rPr>
              <a:t>If I were you, </a:t>
            </a:r>
            <a:r>
              <a:rPr lang="en-US" sz="4000" b="1" dirty="0">
                <a:solidFill>
                  <a:srgbClr val="00B050"/>
                </a:solidFill>
                <a:latin typeface="Bahnschrift SemiBold Condensed" panose="020B0502040204020203" pitchFamily="34" charset="0"/>
              </a:rPr>
              <a:t>I would take the job.</a:t>
            </a:r>
          </a:p>
          <a:p>
            <a:r>
              <a:rPr lang="en-US" sz="4000" b="1" dirty="0">
                <a:latin typeface="Bahnschrift SemiBold Condensed" panose="020B0502040204020203" pitchFamily="34" charset="0"/>
              </a:rPr>
              <a:t>If it snowed in the Sahara, </a:t>
            </a:r>
            <a:r>
              <a:rPr lang="en-US" sz="4000" b="1" dirty="0">
                <a:solidFill>
                  <a:srgbClr val="00B050"/>
                </a:solidFill>
                <a:latin typeface="Bahnschrift SemiBold Condensed" panose="020B0502040204020203" pitchFamily="34" charset="0"/>
              </a:rPr>
              <a:t>it would be a miracle.</a:t>
            </a:r>
          </a:p>
          <a:p>
            <a:r>
              <a:rPr lang="en-US" sz="4000" b="1" dirty="0">
                <a:latin typeface="Bahnschrift SemiBold Condensed" panose="020B0502040204020203" pitchFamily="34" charset="0"/>
              </a:rPr>
              <a:t>If they knew the truth, </a:t>
            </a:r>
            <a:r>
              <a:rPr lang="en-US" sz="4000" b="1" dirty="0">
                <a:solidFill>
                  <a:srgbClr val="00B050"/>
                </a:solidFill>
                <a:latin typeface="Bahnschrift SemiBold Condensed" panose="020B0502040204020203" pitchFamily="34" charset="0"/>
              </a:rPr>
              <a:t>they would be shocked.</a:t>
            </a:r>
          </a:p>
          <a:p>
            <a:r>
              <a:rPr lang="en-US" sz="3600" b="1" dirty="0" smtClean="0">
                <a:latin typeface="Bahnschrift SemiBold Condensed" panose="020B0502040204020203" pitchFamily="34" charset="0"/>
              </a:rPr>
              <a:t>If </a:t>
            </a:r>
            <a:r>
              <a:rPr lang="en-US" sz="3600" b="1" dirty="0">
                <a:latin typeface="Bahnschrift SemiBold Condensed" panose="020B0502040204020203" pitchFamily="34" charset="0"/>
              </a:rPr>
              <a:t>I had a million dollars, </a:t>
            </a:r>
            <a:r>
              <a:rPr lang="en-US" sz="3600" b="1" dirty="0">
                <a:solidFill>
                  <a:srgbClr val="00B050"/>
                </a:solidFill>
                <a:latin typeface="Bahnschrift SemiBold Condensed" panose="020B0502040204020203" pitchFamily="34" charset="0"/>
              </a:rPr>
              <a:t>I would buy a large vacation home</a:t>
            </a:r>
            <a:r>
              <a:rPr lang="en-US" sz="3600" b="1" dirty="0" smtClean="0">
                <a:solidFill>
                  <a:srgbClr val="00B050"/>
                </a:solidFill>
                <a:latin typeface="Bahnschrift SemiBold Condensed" panose="020B0502040204020203" pitchFamily="34" charset="0"/>
              </a:rPr>
              <a:t>.</a:t>
            </a:r>
          </a:p>
          <a:p>
            <a:r>
              <a:rPr lang="en-US" sz="4000" b="1" dirty="0" smtClean="0">
                <a:latin typeface="Bahnschrift SemiBold Condensed" panose="020B0502040204020203" pitchFamily="34" charset="0"/>
              </a:rPr>
              <a:t>If </a:t>
            </a:r>
            <a:r>
              <a:rPr lang="en-US" sz="4000" b="1" dirty="0">
                <a:latin typeface="Bahnschrift SemiBold Condensed" panose="020B0502040204020203" pitchFamily="34" charset="0"/>
              </a:rPr>
              <a:t>I were you, </a:t>
            </a:r>
            <a:r>
              <a:rPr lang="en-US" sz="4000" b="1" dirty="0">
                <a:solidFill>
                  <a:srgbClr val="00B050"/>
                </a:solidFill>
                <a:latin typeface="Bahnschrift SemiBold Condensed" panose="020B0502040204020203" pitchFamily="34" charset="0"/>
              </a:rPr>
              <a:t>I wouldn’t wait to study for the test.</a:t>
            </a:r>
          </a:p>
        </p:txBody>
      </p:sp>
    </p:spTree>
    <p:extLst>
      <p:ext uri="{BB962C8B-B14F-4D97-AF65-F5344CB8AC3E}">
        <p14:creationId xmlns:p14="http://schemas.microsoft.com/office/powerpoint/2010/main" val="171027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077" y="411892"/>
            <a:ext cx="10890420" cy="1227438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/>
            </a:r>
            <a:br>
              <a:rPr lang="en-US" sz="36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</a:br>
            <a:r>
              <a:rPr lang="en-US" sz="4400" b="1" dirty="0">
                <a:solidFill>
                  <a:srgbClr val="7030A0"/>
                </a:solidFill>
              </a:rPr>
              <a:t>3</a:t>
            </a:r>
            <a:r>
              <a:rPr lang="en-US" sz="4400" b="1" baseline="30000" dirty="0">
                <a:solidFill>
                  <a:srgbClr val="7030A0"/>
                </a:solidFill>
              </a:rPr>
              <a:t>rd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</a:rPr>
              <a:t>conditionals</a:t>
            </a:r>
            <a:r>
              <a:rPr lang="en-US" sz="4400" b="1" dirty="0">
                <a:solidFill>
                  <a:srgbClr val="00B050"/>
                </a:solidFill>
                <a:latin typeface="Arial Black" panose="020B0A04020102020204" pitchFamily="34" charset="0"/>
              </a:rPr>
              <a:t/>
            </a:r>
            <a:br>
              <a:rPr lang="en-US" sz="4400" b="1" dirty="0">
                <a:solidFill>
                  <a:srgbClr val="00B050"/>
                </a:solidFill>
                <a:latin typeface="Arial Black" panose="020B0A04020102020204" pitchFamily="34" charset="0"/>
              </a:rPr>
            </a:br>
            <a:r>
              <a:rPr lang="en-US" sz="36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If </a:t>
            </a:r>
            <a:r>
              <a:rPr lang="en-US" sz="3600" b="1" dirty="0">
                <a:solidFill>
                  <a:srgbClr val="00B050"/>
                </a:solidFill>
                <a:latin typeface="Arial Black" panose="020B0A04020102020204" pitchFamily="34" charset="0"/>
              </a:rPr>
              <a:t>+ past perfect, modal + present perfect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081" y="1713470"/>
            <a:ext cx="11269362" cy="3978876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Bahnschrift SemiLight" panose="020B0502040204020203" pitchFamily="34" charset="0"/>
              </a:rPr>
              <a:t>If she had seen the sign, </a:t>
            </a:r>
            <a:r>
              <a:rPr lang="en-US" sz="3200" b="1" dirty="0">
                <a:solidFill>
                  <a:srgbClr val="00B050"/>
                </a:solidFill>
                <a:latin typeface="Bahnschrift SemiLight" panose="020B0502040204020203" pitchFamily="34" charset="0"/>
              </a:rPr>
              <a:t>she wouldn’t have parked there.</a:t>
            </a:r>
          </a:p>
          <a:p>
            <a:r>
              <a:rPr lang="en-US" sz="3200" b="1" dirty="0">
                <a:latin typeface="Bahnschrift SemiLight" panose="020B0502040204020203" pitchFamily="34" charset="0"/>
              </a:rPr>
              <a:t>If we had left earlier, </a:t>
            </a:r>
            <a:r>
              <a:rPr lang="en-US" sz="3200" b="1" dirty="0">
                <a:solidFill>
                  <a:srgbClr val="00B050"/>
                </a:solidFill>
                <a:latin typeface="Bahnschrift SemiLight" panose="020B0502040204020203" pitchFamily="34" charset="0"/>
              </a:rPr>
              <a:t>we would have caught the train.</a:t>
            </a:r>
          </a:p>
          <a:p>
            <a:r>
              <a:rPr lang="en-US" sz="3200" b="1" dirty="0">
                <a:latin typeface="Bahnschrift SemiLight" panose="020B0502040204020203" pitchFamily="34" charset="0"/>
              </a:rPr>
              <a:t>If he hadn’t forgotten his wallet, </a:t>
            </a:r>
            <a:r>
              <a:rPr lang="en-US" sz="3200" b="1" dirty="0">
                <a:solidFill>
                  <a:srgbClr val="00B050"/>
                </a:solidFill>
                <a:latin typeface="Bahnschrift SemiLight" panose="020B0502040204020203" pitchFamily="34" charset="0"/>
              </a:rPr>
              <a:t>he would have paid the bill.</a:t>
            </a:r>
          </a:p>
          <a:p>
            <a:r>
              <a:rPr lang="en-US" sz="3200" b="1" dirty="0" smtClean="0">
                <a:latin typeface="Bahnschrift SemiLight" panose="020B0502040204020203" pitchFamily="34" charset="0"/>
              </a:rPr>
              <a:t>If </a:t>
            </a:r>
            <a:r>
              <a:rPr lang="en-US" sz="3200" b="1" dirty="0">
                <a:latin typeface="Bahnschrift SemiLight" panose="020B0502040204020203" pitchFamily="34" charset="0"/>
              </a:rPr>
              <a:t>it had rained last week, </a:t>
            </a:r>
            <a:r>
              <a:rPr lang="en-US" sz="3200" b="1" dirty="0">
                <a:solidFill>
                  <a:srgbClr val="00B050"/>
                </a:solidFill>
                <a:latin typeface="Bahnschrift SemiLight" panose="020B0502040204020203" pitchFamily="34" charset="0"/>
              </a:rPr>
              <a:t>the plants would not have died. </a:t>
            </a:r>
            <a:endParaRPr lang="en-US" sz="3200" b="1" dirty="0" smtClean="0">
              <a:solidFill>
                <a:srgbClr val="00B050"/>
              </a:solidFill>
              <a:latin typeface="Bahnschrift SemiLight" panose="020B0502040204020203" pitchFamily="34" charset="0"/>
            </a:endParaRPr>
          </a:p>
          <a:p>
            <a:r>
              <a:rPr lang="en-US" sz="3200" b="1" dirty="0" smtClean="0">
                <a:latin typeface="Bahnschrift SemiLight" panose="020B0502040204020203" pitchFamily="34" charset="0"/>
              </a:rPr>
              <a:t>If </a:t>
            </a:r>
            <a:r>
              <a:rPr lang="en-US" sz="3200" b="1" dirty="0">
                <a:latin typeface="Bahnschrift SemiLight" panose="020B0502040204020203" pitchFamily="34" charset="0"/>
              </a:rPr>
              <a:t>I had finished college, </a:t>
            </a:r>
            <a:r>
              <a:rPr lang="en-US" sz="3200" b="1" dirty="0">
                <a:solidFill>
                  <a:srgbClr val="00B050"/>
                </a:solidFill>
                <a:latin typeface="Bahnschrift SemiLight" panose="020B0502040204020203" pitchFamily="34" charset="0"/>
              </a:rPr>
              <a:t>I would have become a </a:t>
            </a:r>
            <a:r>
              <a:rPr lang="en-US" sz="3200" b="1" dirty="0" smtClean="0">
                <a:solidFill>
                  <a:srgbClr val="00B050"/>
                </a:solidFill>
                <a:latin typeface="Bahnschrift SemiLight" panose="020B0502040204020203" pitchFamily="34" charset="0"/>
              </a:rPr>
              <a:t>doctor</a:t>
            </a:r>
            <a:r>
              <a:rPr lang="en-US" sz="3200" b="1" dirty="0">
                <a:solidFill>
                  <a:srgbClr val="00B050"/>
                </a:solidFill>
                <a:latin typeface="Bahnschrift SemiLight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09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7309" y="2793718"/>
            <a:ext cx="10569146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Book Antiqua" pitchFamily="18" charset="0"/>
              </a:rPr>
              <a:t>1)If you have done the work,________________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7308" y="3644850"/>
            <a:ext cx="10569145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Book Antiqua" pitchFamily="18" charset="0"/>
              </a:rPr>
              <a:t>2)If you have opened the door,__________________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7308" y="4468863"/>
            <a:ext cx="10569145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Book Antiqua" pitchFamily="18" charset="0"/>
              </a:rPr>
              <a:t>3) Take the bag__________________________</a:t>
            </a:r>
          </a:p>
        </p:txBody>
      </p:sp>
      <p:sp>
        <p:nvSpPr>
          <p:cNvPr id="5" name="Rectangle 4"/>
          <p:cNvSpPr/>
          <p:nvPr/>
        </p:nvSpPr>
        <p:spPr>
          <a:xfrm>
            <a:off x="807308" y="674011"/>
            <a:ext cx="10569146" cy="127835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6600" dirty="0">
                <a:solidFill>
                  <a:schemeClr val="tx1"/>
                </a:solidFill>
              </a:rPr>
              <a:t>Pair 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7308" y="5311528"/>
            <a:ext cx="10569145" cy="5232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Book Antiqua" pitchFamily="18" charset="0"/>
              </a:rPr>
              <a:t>4) If you come here_____________________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76294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15546" y="1121721"/>
            <a:ext cx="10519718" cy="101566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dirty="0"/>
              <a:t>Answers are</a:t>
            </a:r>
          </a:p>
        </p:txBody>
      </p:sp>
      <p:sp>
        <p:nvSpPr>
          <p:cNvPr id="3" name="Rectangle 2"/>
          <p:cNvSpPr/>
          <p:nvPr/>
        </p:nvSpPr>
        <p:spPr>
          <a:xfrm>
            <a:off x="815546" y="2322050"/>
            <a:ext cx="10519718" cy="646331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en-US" sz="3600" dirty="0"/>
              <a:t>1)you can go home.</a:t>
            </a:r>
          </a:p>
        </p:txBody>
      </p:sp>
      <p:sp>
        <p:nvSpPr>
          <p:cNvPr id="4" name="Rectangle 3"/>
          <p:cNvSpPr/>
          <p:nvPr/>
        </p:nvSpPr>
        <p:spPr>
          <a:xfrm>
            <a:off x="815546" y="3120601"/>
            <a:ext cx="10519718" cy="646331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r>
              <a:rPr lang="en-US" sz="3600" dirty="0"/>
              <a:t>2) you will see a pond.</a:t>
            </a:r>
          </a:p>
        </p:txBody>
      </p:sp>
      <p:sp>
        <p:nvSpPr>
          <p:cNvPr id="5" name="Rectangle 4"/>
          <p:cNvSpPr/>
          <p:nvPr/>
        </p:nvSpPr>
        <p:spPr>
          <a:xfrm>
            <a:off x="815546" y="3919152"/>
            <a:ext cx="10519718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dirty="0"/>
              <a:t>3) If you want to buy vegetables,</a:t>
            </a:r>
          </a:p>
        </p:txBody>
      </p:sp>
      <p:sp>
        <p:nvSpPr>
          <p:cNvPr id="7" name="Rectangle 6"/>
          <p:cNvSpPr/>
          <p:nvPr/>
        </p:nvSpPr>
        <p:spPr>
          <a:xfrm rot="10800000" flipV="1">
            <a:off x="815546" y="4717703"/>
            <a:ext cx="1051971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dirty="0"/>
              <a:t>4) I will go.</a:t>
            </a:r>
          </a:p>
        </p:txBody>
      </p:sp>
    </p:spTree>
    <p:extLst>
      <p:ext uri="{BB962C8B-B14F-4D97-AF65-F5344CB8AC3E}">
        <p14:creationId xmlns:p14="http://schemas.microsoft.com/office/powerpoint/2010/main" val="59667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97923" y="1981201"/>
            <a:ext cx="1043734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LcParenBoth"/>
            </a:pPr>
            <a:r>
              <a:rPr lang="en-US" sz="4000" spc="-100" dirty="0">
                <a:latin typeface="Book Antiqua" pitchFamily="18" charset="0"/>
              </a:rPr>
              <a:t> </a:t>
            </a:r>
            <a:r>
              <a:rPr lang="en-US" sz="4000" spc="-100" dirty="0" smtClean="0">
                <a:latin typeface="Book Antiqua" pitchFamily="18" charset="0"/>
              </a:rPr>
              <a:t>  </a:t>
            </a:r>
            <a:r>
              <a:rPr lang="en-US" sz="5400" spc="-100" dirty="0" smtClean="0">
                <a:latin typeface="Book Antiqua" pitchFamily="18" charset="0"/>
              </a:rPr>
              <a:t>If </a:t>
            </a:r>
            <a:r>
              <a:rPr lang="en-US" sz="5400" spc="-100" dirty="0">
                <a:latin typeface="Book Antiqua" pitchFamily="18" charset="0"/>
              </a:rPr>
              <a:t>she plays,____________</a:t>
            </a:r>
          </a:p>
          <a:p>
            <a:r>
              <a:rPr lang="en-US" sz="4400" spc="-100" dirty="0">
                <a:latin typeface="Book Antiqua" pitchFamily="18" charset="0"/>
              </a:rPr>
              <a:t>(b</a:t>
            </a:r>
            <a:r>
              <a:rPr lang="en-US" sz="5400" spc="-100" dirty="0">
                <a:latin typeface="Book Antiqua" pitchFamily="18" charset="0"/>
              </a:rPr>
              <a:t>) If I phone him</a:t>
            </a:r>
            <a:r>
              <a:rPr lang="en-US" sz="4400" spc="-100" dirty="0">
                <a:latin typeface="Book Antiqua" pitchFamily="18" charset="0"/>
              </a:rPr>
              <a:t>, ___________</a:t>
            </a:r>
          </a:p>
          <a:p>
            <a:r>
              <a:rPr lang="en-US" sz="4400" spc="-100" dirty="0">
                <a:latin typeface="Book Antiqua" pitchFamily="18" charset="0"/>
              </a:rPr>
              <a:t>(c)  </a:t>
            </a:r>
            <a:r>
              <a:rPr lang="en-US" sz="4800" spc="-100" dirty="0">
                <a:latin typeface="Book Antiqua" pitchFamily="18" charset="0"/>
              </a:rPr>
              <a:t>If I </a:t>
            </a:r>
            <a:r>
              <a:rPr lang="en-US" sz="4800" b="1" spc="-100" dirty="0">
                <a:latin typeface="Book Antiqua" pitchFamily="18" charset="0"/>
              </a:rPr>
              <a:t>have a car</a:t>
            </a:r>
            <a:r>
              <a:rPr lang="en-US" sz="4400" spc="-100" dirty="0">
                <a:latin typeface="Book Antiqua" pitchFamily="18" charset="0"/>
              </a:rPr>
              <a:t>,____________</a:t>
            </a:r>
          </a:p>
          <a:p>
            <a:r>
              <a:rPr lang="en-US" sz="4400" spc="-100" dirty="0">
                <a:latin typeface="Book Antiqua" pitchFamily="18" charset="0"/>
              </a:rPr>
              <a:t>(</a:t>
            </a:r>
            <a:r>
              <a:rPr lang="en-US" sz="4800" spc="-100" dirty="0">
                <a:latin typeface="Book Antiqua" pitchFamily="18" charset="0"/>
              </a:rPr>
              <a:t>d) I will eat rice,</a:t>
            </a:r>
            <a:r>
              <a:rPr lang="en-US" sz="4400" spc="-100" dirty="0">
                <a:latin typeface="Book Antiqua" pitchFamily="18" charset="0"/>
              </a:rPr>
              <a:t>_____________ </a:t>
            </a:r>
          </a:p>
          <a:p>
            <a:pPr marL="514350" indent="-514350"/>
            <a:r>
              <a:rPr lang="en-US" sz="4800" spc="-100" dirty="0">
                <a:latin typeface="Book Antiqua" pitchFamily="18" charset="0"/>
              </a:rPr>
              <a:t>(e)   _________They will play.</a:t>
            </a:r>
          </a:p>
          <a:p>
            <a:endParaRPr lang="en-US" sz="2800" spc="-100" dirty="0">
              <a:latin typeface="Book Antiqua" pitchFamily="18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2286000" y="609600"/>
            <a:ext cx="7086600" cy="9906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 Black" panose="020B0A04020102020204" pitchFamily="34" charset="0"/>
              </a:rPr>
              <a:t>Group  work.</a:t>
            </a:r>
          </a:p>
        </p:txBody>
      </p:sp>
    </p:spTree>
    <p:extLst>
      <p:ext uri="{BB962C8B-B14F-4D97-AF65-F5344CB8AC3E}">
        <p14:creationId xmlns:p14="http://schemas.microsoft.com/office/powerpoint/2010/main" val="99636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1054443" y="726989"/>
            <a:ext cx="9819503" cy="91440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Answers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4443" y="1853625"/>
            <a:ext cx="9819503" cy="52322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800" spc="-100" dirty="0">
                <a:latin typeface="Arial Black" panose="020B0A04020102020204" pitchFamily="34" charset="0"/>
              </a:rPr>
              <a:t>a) I will give him a ball.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4443" y="2514600"/>
            <a:ext cx="9819503" cy="52322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2800" spc="-100" dirty="0">
                <a:latin typeface="Arial Black" panose="020B0A04020102020204" pitchFamily="34" charset="0"/>
              </a:rPr>
              <a:t>b)He will not receive</a:t>
            </a:r>
            <a:r>
              <a:rPr lang="en-US" sz="2400" spc="-100" dirty="0">
                <a:latin typeface="Arial Black" panose="020B0A04020102020204" pitchFamily="34" charset="0"/>
              </a:rPr>
              <a:t>.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4443" y="3276600"/>
            <a:ext cx="9819503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spc="-100" dirty="0">
                <a:latin typeface="Arial Black" panose="020B0A04020102020204" pitchFamily="34" charset="0"/>
              </a:rPr>
              <a:t>c)  I'll go to Dhaka.</a:t>
            </a:r>
            <a:r>
              <a:rPr lang="en-US" sz="2800" spc="-100" dirty="0">
                <a:solidFill>
                  <a:srgbClr val="FFFF00"/>
                </a:solidFill>
                <a:latin typeface="Arial Black" panose="020B0A04020102020204" pitchFamily="34" charset="0"/>
              </a:rPr>
              <a:t>.</a:t>
            </a:r>
            <a:endParaRPr lang="en-US" sz="28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4443" y="3987226"/>
            <a:ext cx="9819503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3200" spc="-100" dirty="0">
                <a:latin typeface="Arial Black" panose="020B0A04020102020204" pitchFamily="34" charset="0"/>
              </a:rPr>
              <a:t>d) If you will give me a pen</a:t>
            </a:r>
            <a:r>
              <a:rPr lang="en-US" sz="2800" spc="-100" dirty="0">
                <a:latin typeface="Arial Black" panose="020B0A04020102020204" pitchFamily="34" charset="0"/>
              </a:rPr>
              <a:t>.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4443" y="4673026"/>
            <a:ext cx="9819503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3200" spc="-100" dirty="0">
                <a:latin typeface="Arial Black" panose="020B0A04020102020204" pitchFamily="34" charset="0"/>
              </a:rPr>
              <a:t>e) If they get a change</a:t>
            </a:r>
            <a:endParaRPr lang="en-US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17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2638" y="228600"/>
            <a:ext cx="10354962" cy="11079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6600" dirty="0"/>
              <a:t>Practice at home</a:t>
            </a:r>
          </a:p>
        </p:txBody>
      </p:sp>
      <p:sp>
        <p:nvSpPr>
          <p:cNvPr id="3" name="Rectangle 2"/>
          <p:cNvSpPr/>
          <p:nvPr/>
        </p:nvSpPr>
        <p:spPr>
          <a:xfrm>
            <a:off x="922638" y="1828800"/>
            <a:ext cx="10354962" cy="261610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4400" dirty="0" smtClean="0"/>
              <a:t>1</a:t>
            </a:r>
            <a:r>
              <a:rPr lang="en-US" sz="3600" dirty="0" smtClean="0"/>
              <a:t>. </a:t>
            </a:r>
            <a:r>
              <a:rPr lang="en-US" sz="4000" dirty="0" smtClean="0"/>
              <a:t>If </a:t>
            </a:r>
            <a:r>
              <a:rPr lang="en-US" sz="4000" dirty="0"/>
              <a:t>he walks slowly .........................</a:t>
            </a:r>
          </a:p>
          <a:p>
            <a:r>
              <a:rPr lang="en-US" sz="4000" dirty="0" smtClean="0"/>
              <a:t>2. If </a:t>
            </a:r>
            <a:r>
              <a:rPr lang="en-US" sz="4000" dirty="0"/>
              <a:t>you take regular exercise  ............</a:t>
            </a:r>
          </a:p>
          <a:p>
            <a:r>
              <a:rPr lang="en-US" sz="4000" dirty="0"/>
              <a:t>3. She won’t be able to understand.....</a:t>
            </a:r>
          </a:p>
          <a:p>
            <a:r>
              <a:rPr lang="en-US" sz="4000" dirty="0"/>
              <a:t>4. Your achievement will be spoiled ..........</a:t>
            </a:r>
          </a:p>
        </p:txBody>
      </p:sp>
    </p:spTree>
    <p:extLst>
      <p:ext uri="{BB962C8B-B14F-4D97-AF65-F5344CB8AC3E}">
        <p14:creationId xmlns:p14="http://schemas.microsoft.com/office/powerpoint/2010/main" val="349563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3903" y="321276"/>
            <a:ext cx="5099221" cy="605481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Arial Black" panose="020B0A04020102020204" pitchFamily="34" charset="0"/>
              </a:rPr>
              <a:t>If I see you later, </a:t>
            </a:r>
          </a:p>
        </p:txBody>
      </p:sp>
      <p:pic>
        <p:nvPicPr>
          <p:cNvPr id="7" name="Picture Placeholder 6" descr="Closeup of flower, starfish, and shells on white sand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" b="58"/>
          <a:stretch>
            <a:fillRect/>
          </a:stretch>
        </p:blipFill>
        <p:spPr>
          <a:xfrm>
            <a:off x="1617148" y="926758"/>
            <a:ext cx="7864603" cy="5111578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56238" y="6157260"/>
            <a:ext cx="5041557" cy="441247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7030A0"/>
                </a:solidFill>
                <a:latin typeface="Arial Black" panose="020B0A04020102020204" pitchFamily="34" charset="0"/>
              </a:rPr>
              <a:t>I will say hello</a:t>
            </a:r>
          </a:p>
        </p:txBody>
      </p:sp>
    </p:spTree>
    <p:extLst>
      <p:ext uri="{BB962C8B-B14F-4D97-AF65-F5344CB8AC3E}">
        <p14:creationId xmlns:p14="http://schemas.microsoft.com/office/powerpoint/2010/main" val="36188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" r="133"/>
          <a:stretch>
            <a:fillRect/>
          </a:stretch>
        </p:blipFill>
        <p:spPr>
          <a:xfrm>
            <a:off x="644525" y="156518"/>
            <a:ext cx="10179994" cy="6425513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7396" y="5187778"/>
            <a:ext cx="9481750" cy="1320114"/>
          </a:xfrm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Thank you very much</a:t>
            </a:r>
            <a:endParaRPr lang="en-US" sz="60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2309" y="420130"/>
            <a:ext cx="9509759" cy="727236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Welcome to my English Class</a:t>
            </a:r>
            <a:endParaRPr lang="en-US" sz="4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70" y="1276865"/>
            <a:ext cx="10066638" cy="5280454"/>
          </a:xfrm>
        </p:spPr>
      </p:pic>
    </p:spTree>
    <p:extLst>
      <p:ext uri="{BB962C8B-B14F-4D97-AF65-F5344CB8AC3E}">
        <p14:creationId xmlns:p14="http://schemas.microsoft.com/office/powerpoint/2010/main" val="396584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Teacher’s identity</a:t>
            </a:r>
            <a:endParaRPr lang="en-US" sz="7200" dirty="0">
              <a:latin typeface="Arial Rounded MT Bold" panose="020F07040305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2378" y="1647568"/>
            <a:ext cx="7817707" cy="4036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0B0F0"/>
                </a:solidFill>
              </a:rPr>
              <a:t>Golam</a:t>
            </a:r>
            <a:r>
              <a:rPr lang="en-US" sz="5400" b="1" dirty="0">
                <a:solidFill>
                  <a:srgbClr val="00B0F0"/>
                </a:solidFill>
              </a:rPr>
              <a:t> </a:t>
            </a:r>
            <a:r>
              <a:rPr lang="en-US" sz="5400" b="1" dirty="0" err="1">
                <a:solidFill>
                  <a:srgbClr val="00B0F0"/>
                </a:solidFill>
              </a:rPr>
              <a:t>Mawla</a:t>
            </a:r>
            <a:endParaRPr lang="en-US" sz="5400" b="1" dirty="0">
              <a:solidFill>
                <a:srgbClr val="00B0F0"/>
              </a:solidFill>
            </a:endParaRPr>
          </a:p>
          <a:p>
            <a:pPr algn="ctr"/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BA (</a:t>
            </a:r>
            <a:r>
              <a:rPr lang="en-US" sz="1400" dirty="0" err="1">
                <a:solidFill>
                  <a:schemeClr val="tx2">
                    <a:lumMod val="75000"/>
                  </a:schemeClr>
                </a:solidFill>
              </a:rPr>
              <a:t>Hons</a:t>
            </a: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), MA (English) </a:t>
            </a:r>
            <a:r>
              <a:rPr lang="en-US" sz="1400" dirty="0" err="1">
                <a:solidFill>
                  <a:schemeClr val="tx2">
                    <a:lumMod val="75000"/>
                  </a:schemeClr>
                </a:solidFill>
              </a:rPr>
              <a:t>B.ed</a:t>
            </a: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 (First class) </a:t>
            </a:r>
            <a:r>
              <a:rPr lang="en-US" sz="1400" dirty="0" err="1">
                <a:solidFill>
                  <a:schemeClr val="tx2">
                    <a:lumMod val="75000"/>
                  </a:schemeClr>
                </a:solidFill>
              </a:rPr>
              <a:t>MA.MAEd</a:t>
            </a:r>
            <a:endParaRPr lang="en-US" sz="1400" dirty="0"/>
          </a:p>
          <a:p>
            <a:pPr algn="ctr"/>
            <a:r>
              <a:rPr lang="en-US" dirty="0"/>
              <a:t>Assistant Teacher (English)</a:t>
            </a:r>
          </a:p>
          <a:p>
            <a:pPr algn="ctr"/>
            <a:r>
              <a:rPr lang="en-US" dirty="0" err="1"/>
              <a:t>Charbhabsur</a:t>
            </a:r>
            <a:r>
              <a:rPr lang="en-US" dirty="0"/>
              <a:t> </a:t>
            </a:r>
            <a:r>
              <a:rPr lang="en-US" dirty="0" err="1"/>
              <a:t>Shahabuddin</a:t>
            </a:r>
            <a:r>
              <a:rPr lang="en-US" dirty="0"/>
              <a:t> High School</a:t>
            </a:r>
          </a:p>
          <a:p>
            <a:pPr algn="ctr"/>
            <a:r>
              <a:rPr lang="en-US" dirty="0" err="1"/>
              <a:t>Dewanganj</a:t>
            </a:r>
            <a:r>
              <a:rPr lang="en-US" dirty="0"/>
              <a:t> </a:t>
            </a:r>
            <a:r>
              <a:rPr lang="en-US" dirty="0" err="1"/>
              <a:t>Jamalpur</a:t>
            </a:r>
            <a:r>
              <a:rPr lang="en-US" dirty="0"/>
              <a:t>.</a:t>
            </a:r>
          </a:p>
          <a:p>
            <a:pPr algn="ctr"/>
            <a:r>
              <a:rPr lang="en-US" dirty="0">
                <a:hlinkClick r:id="rId2"/>
              </a:rPr>
              <a:t>Email-gmawla38@gmail.com</a:t>
            </a:r>
            <a:endParaRPr lang="en-US" dirty="0"/>
          </a:p>
          <a:p>
            <a:pPr algn="ctr"/>
            <a:r>
              <a:rPr lang="en-US" dirty="0"/>
              <a:t>Mobile 01911710334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086" y="1639329"/>
            <a:ext cx="4291914" cy="404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44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3451" y="955589"/>
            <a:ext cx="9602789" cy="1018663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Conditional Sentence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5872" y="2545492"/>
            <a:ext cx="9601200" cy="2483708"/>
          </a:xfrm>
        </p:spPr>
        <p:txBody>
          <a:bodyPr/>
          <a:lstStyle/>
          <a:p>
            <a:r>
              <a:rPr lang="en-US" sz="4000" b="1" dirty="0">
                <a:solidFill>
                  <a:srgbClr val="00B0F0"/>
                </a:solidFill>
                <a:latin typeface="Bahnschrift SemiBold Condensed" panose="020B0502040204020203" pitchFamily="34" charset="0"/>
              </a:rPr>
              <a:t>When any result  depends on any condition is called a conditional</a:t>
            </a:r>
            <a:endParaRPr lang="en-US" sz="4000" dirty="0">
              <a:solidFill>
                <a:srgbClr val="00B0F0"/>
              </a:solidFill>
              <a:latin typeface="Bahnschrift SemiBold Condensed" panose="020B0502040204020203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90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60216" y="2866191"/>
            <a:ext cx="682752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ook Antiqua" pitchFamily="18" charset="0"/>
              </a:rPr>
              <a:t>V</a:t>
            </a:r>
            <a:r>
              <a:rPr lang="en-US" sz="3200" b="1" baseline="-25000" dirty="0">
                <a:latin typeface="Book Antiqua" pitchFamily="18" charset="0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4880" y="2852231"/>
            <a:ext cx="95653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ook Antiqua" pitchFamily="18" charset="0"/>
              </a:rPr>
              <a:t>will</a:t>
            </a:r>
          </a:p>
        </p:txBody>
      </p:sp>
      <p:sp>
        <p:nvSpPr>
          <p:cNvPr id="7" name="Rectangle 6"/>
          <p:cNvSpPr/>
          <p:nvPr/>
        </p:nvSpPr>
        <p:spPr>
          <a:xfrm>
            <a:off x="4644880" y="2868765"/>
            <a:ext cx="938396" cy="55170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2782" y="2106447"/>
            <a:ext cx="957236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Book Antiqua" pitchFamily="18" charset="0"/>
              </a:rPr>
              <a:t>     If you  come, I will   go.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76865" y="1550844"/>
            <a:ext cx="9572367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Book Antiqua" pitchFamily="18" charset="0"/>
              </a:rPr>
              <a:t>If + Subject +</a:t>
            </a:r>
            <a:r>
              <a:rPr lang="en-US" sz="2800" b="1" i="1" dirty="0">
                <a:latin typeface="Book Antiqua" pitchFamily="18" charset="0"/>
              </a:rPr>
              <a:t>V</a:t>
            </a:r>
            <a:r>
              <a:rPr lang="en-US" sz="2800" b="1" i="1" baseline="-25000" dirty="0">
                <a:latin typeface="Book Antiqua" pitchFamily="18" charset="0"/>
              </a:rPr>
              <a:t>1</a:t>
            </a:r>
            <a:r>
              <a:rPr lang="en-US" sz="2800" b="1" dirty="0">
                <a:latin typeface="Book Antiqua" pitchFamily="18" charset="0"/>
              </a:rPr>
              <a:t> +, + subject + </a:t>
            </a:r>
            <a:r>
              <a:rPr lang="en-US" sz="2800" b="1" i="1" dirty="0">
                <a:latin typeface="Book Antiqua" pitchFamily="18" charset="0"/>
              </a:rPr>
              <a:t>will</a:t>
            </a:r>
            <a:r>
              <a:rPr lang="en-US" sz="2800" b="1" dirty="0">
                <a:latin typeface="Book Antiqua" pitchFamily="18" charset="0"/>
              </a:rPr>
              <a:t> + V</a:t>
            </a:r>
            <a:r>
              <a:rPr lang="en-US" sz="2800" b="1" baseline="-25000" dirty="0">
                <a:latin typeface="Book Antiqua" pitchFamily="18" charset="0"/>
              </a:rPr>
              <a:t>1</a:t>
            </a:r>
          </a:p>
        </p:txBody>
      </p:sp>
      <p:sp>
        <p:nvSpPr>
          <p:cNvPr id="10" name="Oval Callout 9"/>
          <p:cNvSpPr/>
          <p:nvPr/>
        </p:nvSpPr>
        <p:spPr>
          <a:xfrm>
            <a:off x="3105566" y="2152580"/>
            <a:ext cx="1300434" cy="584775"/>
          </a:xfrm>
          <a:prstGeom prst="wedgeEllipseCallout">
            <a:avLst>
              <a:gd name="adj1" fmla="val 3722"/>
              <a:gd name="adj2" fmla="val 7987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Oval Callout 10"/>
          <p:cNvSpPr/>
          <p:nvPr/>
        </p:nvSpPr>
        <p:spPr>
          <a:xfrm>
            <a:off x="4592035" y="2105729"/>
            <a:ext cx="914400" cy="584775"/>
          </a:xfrm>
          <a:prstGeom prst="wedgeEllipseCallout">
            <a:avLst>
              <a:gd name="adj1" fmla="val 3271"/>
              <a:gd name="adj2" fmla="val 7744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1276866" y="2630238"/>
            <a:ext cx="2290118" cy="1053912"/>
          </a:xfrm>
          <a:prstGeom prst="rightArrow">
            <a:avLst>
              <a:gd name="adj1" fmla="val 45702"/>
              <a:gd name="adj2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80"/>
              </a:lnSpc>
            </a:pPr>
            <a:r>
              <a:rPr lang="en-US" sz="2800" b="1" spc="-110" dirty="0">
                <a:solidFill>
                  <a:schemeClr val="tx1"/>
                </a:solidFill>
                <a:latin typeface="Book Antiqua" pitchFamily="18" charset="0"/>
              </a:rPr>
              <a:t>Main Focus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5850334" y="2849995"/>
            <a:ext cx="860551" cy="654406"/>
          </a:xfrm>
          <a:prstGeom prst="rightArrow">
            <a:avLst>
              <a:gd name="adj1" fmla="val 47566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spc="-10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59800" y="2894411"/>
            <a:ext cx="3889431" cy="62921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pc="-100" dirty="0">
                <a:solidFill>
                  <a:schemeClr val="tx1"/>
                </a:solidFill>
                <a:latin typeface="Book Antiqua" pitchFamily="18" charset="0"/>
              </a:rPr>
              <a:t>1st Conditional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18272" y="2852231"/>
            <a:ext cx="624696" cy="5322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76865" y="5486401"/>
            <a:ext cx="9572367" cy="58477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ook Antiqua" pitchFamily="18" charset="0"/>
              </a:rPr>
              <a:t>First conditional describes a particular situation.</a:t>
            </a:r>
            <a:endParaRPr lang="en-US" sz="2800" b="1" dirty="0">
              <a:latin typeface="Book Antiqua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76865" y="3810001"/>
            <a:ext cx="9572367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Book Antiqua" pitchFamily="18" charset="0"/>
              </a:rPr>
              <a:t>Structure :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en-US" sz="4000" b="1" dirty="0">
                <a:latin typeface="Book Antiqua" pitchFamily="18" charset="0"/>
              </a:rPr>
              <a:t>If + Present      Future/Present modal</a:t>
            </a:r>
            <a:endParaRPr lang="en-US" sz="4000" b="1" i="1" dirty="0">
              <a:latin typeface="Book Antiqua" pitchFamily="18" charset="0"/>
            </a:endParaRPr>
          </a:p>
        </p:txBody>
      </p:sp>
      <p:sp>
        <p:nvSpPr>
          <p:cNvPr id="16" name="Down Arrow Callout 15"/>
          <p:cNvSpPr/>
          <p:nvPr/>
        </p:nvSpPr>
        <p:spPr>
          <a:xfrm>
            <a:off x="1276865" y="609600"/>
            <a:ext cx="9572367" cy="979048"/>
          </a:xfrm>
          <a:prstGeom prst="downArrowCallout">
            <a:avLst>
              <a:gd name="adj1" fmla="val 57615"/>
              <a:gd name="adj2" fmla="val 51685"/>
              <a:gd name="adj3" fmla="val 25000"/>
              <a:gd name="adj4" fmla="val 56082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Book Antiqua" pitchFamily="18" charset="0"/>
              </a:rPr>
              <a:t>Let’s  have a look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84" y="1550844"/>
            <a:ext cx="757880" cy="1132381"/>
          </a:xfrm>
          <a:prstGeom prst="rect">
            <a:avLst/>
          </a:prstGeom>
          <a:solidFill>
            <a:srgbClr val="7030A0"/>
          </a:solidFill>
        </p:spPr>
      </p:pic>
      <p:sp>
        <p:nvSpPr>
          <p:cNvPr id="2" name="Right Arrow 1"/>
          <p:cNvSpPr/>
          <p:nvPr/>
        </p:nvSpPr>
        <p:spPr>
          <a:xfrm>
            <a:off x="4644880" y="4563782"/>
            <a:ext cx="563253" cy="24231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53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4" grpId="0" animBg="1"/>
      <p:bldP spid="15" grpId="0" animBg="1"/>
      <p:bldP spid="31" grpId="0" animBg="1"/>
      <p:bldP spid="18" grpId="0" animBg="1"/>
      <p:bldP spid="16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4482" y="563302"/>
            <a:ext cx="9880914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latin typeface="Book Antiqua" pitchFamily="18" charset="0"/>
              </a:rPr>
              <a:t>If  you read more,     you will be first.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04242" y="1905000"/>
            <a:ext cx="9917984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ook Antiqua" pitchFamily="18" charset="0"/>
              </a:rPr>
              <a:t>If you ate lemon </a:t>
            </a:r>
            <a:r>
              <a:rPr lang="en-US" sz="3600" b="1" dirty="0">
                <a:latin typeface="Book Antiqua" pitchFamily="18" charset="0"/>
              </a:rPr>
              <a:t>,        </a:t>
            </a:r>
            <a:r>
              <a:rPr lang="en-US" sz="3200" b="1" dirty="0">
                <a:latin typeface="Book Antiqua" pitchFamily="18" charset="0"/>
              </a:rPr>
              <a:t>you would got vitamin C.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04240" y="3654460"/>
            <a:ext cx="9917985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spc="-100" dirty="0">
                <a:latin typeface="Book Antiqua" pitchFamily="18" charset="0"/>
              </a:rPr>
              <a:t>If you had done the work,    I would have given you money.</a:t>
            </a:r>
            <a:endParaRPr lang="en-US" sz="3200" b="1" spc="-100" dirty="0">
              <a:latin typeface="Book Antiqu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04241" y="5323703"/>
            <a:ext cx="9917984" cy="1151237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Book Antiqua" pitchFamily="18" charset="0"/>
              </a:rPr>
              <a:t>When any result  depends on any condition is called a conditional. </a:t>
            </a:r>
          </a:p>
        </p:txBody>
      </p:sp>
      <p:sp>
        <p:nvSpPr>
          <p:cNvPr id="8" name="Down Arrow Callout 7"/>
          <p:cNvSpPr/>
          <p:nvPr/>
        </p:nvSpPr>
        <p:spPr>
          <a:xfrm>
            <a:off x="1144482" y="595438"/>
            <a:ext cx="3847648" cy="765630"/>
          </a:xfrm>
          <a:prstGeom prst="downArrowCallou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wn Arrow Callout 8"/>
          <p:cNvSpPr/>
          <p:nvPr/>
        </p:nvSpPr>
        <p:spPr>
          <a:xfrm>
            <a:off x="5387545" y="591104"/>
            <a:ext cx="4786185" cy="757666"/>
          </a:xfrm>
          <a:prstGeom prst="downArrowCallou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04242" y="1295400"/>
            <a:ext cx="3240640" cy="4463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Book Antiqua" pitchFamily="18" charset="0"/>
              </a:rPr>
              <a:t>Condition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85122" y="1295400"/>
            <a:ext cx="6612389" cy="457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Book Antiqua" pitchFamily="18" charset="0"/>
              </a:rPr>
              <a:t>Result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110789" y="1923264"/>
            <a:ext cx="3428260" cy="58517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5147" y="1905001"/>
            <a:ext cx="5787077" cy="60343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14" name="Up Arrow Callout 13"/>
          <p:cNvSpPr/>
          <p:nvPr/>
        </p:nvSpPr>
        <p:spPr>
          <a:xfrm>
            <a:off x="3933568" y="2833374"/>
            <a:ext cx="7088658" cy="629960"/>
          </a:xfrm>
          <a:prstGeom prst="upArrowCallout">
            <a:avLst>
              <a:gd name="adj1" fmla="val 48040"/>
              <a:gd name="adj2" fmla="val 48040"/>
              <a:gd name="adj3" fmla="val 25000"/>
              <a:gd name="adj4" fmla="val 64977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Book Antiqua" pitchFamily="18" charset="0"/>
              </a:rPr>
              <a:t>Result</a:t>
            </a:r>
          </a:p>
        </p:txBody>
      </p:sp>
      <p:sp>
        <p:nvSpPr>
          <p:cNvPr id="15" name="Up Arrow Callout 14"/>
          <p:cNvSpPr/>
          <p:nvPr/>
        </p:nvSpPr>
        <p:spPr>
          <a:xfrm>
            <a:off x="1104240" y="2839364"/>
            <a:ext cx="2751067" cy="629960"/>
          </a:xfrm>
          <a:prstGeom prst="upArrowCallout">
            <a:avLst>
              <a:gd name="adj1" fmla="val 48040"/>
              <a:gd name="adj2" fmla="val 48040"/>
              <a:gd name="adj3" fmla="val 25000"/>
              <a:gd name="adj4" fmla="val 64977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Book Antiqua" pitchFamily="18" charset="0"/>
              </a:rPr>
              <a:t>Condition</a:t>
            </a:r>
          </a:p>
        </p:txBody>
      </p:sp>
      <p:sp>
        <p:nvSpPr>
          <p:cNvPr id="18" name="Up Arrow Callout 17"/>
          <p:cNvSpPr/>
          <p:nvPr/>
        </p:nvSpPr>
        <p:spPr>
          <a:xfrm>
            <a:off x="1104241" y="4213771"/>
            <a:ext cx="4518455" cy="629960"/>
          </a:xfrm>
          <a:prstGeom prst="upArrowCallout">
            <a:avLst>
              <a:gd name="adj1" fmla="val 48040"/>
              <a:gd name="adj2" fmla="val 48040"/>
              <a:gd name="adj3" fmla="val 25000"/>
              <a:gd name="adj4" fmla="val 64977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Book Antiqua" pitchFamily="18" charset="0"/>
              </a:rPr>
              <a:t>Condition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1104241" y="3756571"/>
            <a:ext cx="4130907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325763" y="3748282"/>
            <a:ext cx="5696462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Up Arrow Callout 16"/>
          <p:cNvSpPr/>
          <p:nvPr/>
        </p:nvSpPr>
        <p:spPr>
          <a:xfrm>
            <a:off x="5713311" y="4300282"/>
            <a:ext cx="5308915" cy="530606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75000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Result</a:t>
            </a:r>
          </a:p>
        </p:txBody>
      </p:sp>
    </p:spTree>
    <p:extLst>
      <p:ext uri="{BB962C8B-B14F-4D97-AF65-F5344CB8AC3E}">
        <p14:creationId xmlns:p14="http://schemas.microsoft.com/office/powerpoint/2010/main" val="366610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  <p:bldP spid="7" grpId="0" animBg="1"/>
      <p:bldP spid="20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518984"/>
            <a:ext cx="9509759" cy="834328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Four conditionals sentences</a:t>
            </a:r>
            <a:endParaRPr lang="en-US" sz="4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6000" dirty="0" smtClean="0">
                <a:solidFill>
                  <a:srgbClr val="002060"/>
                </a:solidFill>
              </a:rPr>
              <a:t>Zero conditionals</a:t>
            </a:r>
          </a:p>
          <a:p>
            <a:pPr marL="45720" indent="0">
              <a:buNone/>
            </a:pPr>
            <a:r>
              <a:rPr lang="en-US" sz="6000" dirty="0" smtClean="0">
                <a:solidFill>
                  <a:srgbClr val="00B050"/>
                </a:solidFill>
              </a:rPr>
              <a:t>1</a:t>
            </a:r>
            <a:r>
              <a:rPr lang="en-US" sz="6000" baseline="30000" dirty="0" smtClean="0">
                <a:solidFill>
                  <a:srgbClr val="00B050"/>
                </a:solidFill>
              </a:rPr>
              <a:t>st</a:t>
            </a:r>
            <a:r>
              <a:rPr lang="en-US" sz="6000" dirty="0" smtClean="0">
                <a:solidFill>
                  <a:srgbClr val="00B050"/>
                </a:solidFill>
              </a:rPr>
              <a:t> conditionals </a:t>
            </a:r>
          </a:p>
          <a:p>
            <a:pPr marL="45720" indent="0">
              <a:buNone/>
            </a:pPr>
            <a:r>
              <a:rPr lang="en-US" sz="6000" dirty="0" smtClean="0">
                <a:solidFill>
                  <a:srgbClr val="0070C0"/>
                </a:solidFill>
              </a:rPr>
              <a:t>2</a:t>
            </a:r>
            <a:r>
              <a:rPr lang="en-US" sz="6000" baseline="30000" dirty="0" smtClean="0">
                <a:solidFill>
                  <a:srgbClr val="0070C0"/>
                </a:solidFill>
              </a:rPr>
              <a:t>nd</a:t>
            </a:r>
            <a:r>
              <a:rPr lang="en-US" sz="6000" dirty="0" smtClean="0">
                <a:solidFill>
                  <a:srgbClr val="0070C0"/>
                </a:solidFill>
              </a:rPr>
              <a:t> conditionals </a:t>
            </a:r>
          </a:p>
          <a:p>
            <a:pPr marL="45720" indent="0">
              <a:buNone/>
            </a:pPr>
            <a:r>
              <a:rPr lang="en-US" sz="6000" dirty="0" smtClean="0">
                <a:solidFill>
                  <a:srgbClr val="7030A0"/>
                </a:solidFill>
              </a:rPr>
              <a:t>3</a:t>
            </a:r>
            <a:r>
              <a:rPr lang="en-US" sz="6000" baseline="30000" dirty="0" smtClean="0">
                <a:solidFill>
                  <a:srgbClr val="7030A0"/>
                </a:solidFill>
              </a:rPr>
              <a:t>rd</a:t>
            </a:r>
            <a:r>
              <a:rPr lang="en-US" sz="6000" dirty="0" smtClean="0">
                <a:solidFill>
                  <a:srgbClr val="7030A0"/>
                </a:solidFill>
              </a:rPr>
              <a:t> conditionals</a:t>
            </a:r>
            <a:endParaRPr lang="en-US" sz="6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45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444" y="494270"/>
            <a:ext cx="9796436" cy="106202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B050"/>
                </a:solidFill>
                <a:latin typeface="Arial Black" panose="020B0A04020102020204" pitchFamily="34" charset="0"/>
              </a:rPr>
              <a:t>The zero conditional formula is: </a:t>
            </a:r>
            <a:r>
              <a:rPr lang="en-US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/>
            </a:r>
            <a:br>
              <a:rPr lang="en-US" dirty="0" smtClean="0">
                <a:solidFill>
                  <a:srgbClr val="00B050"/>
                </a:solidFill>
                <a:latin typeface="Arial Black" panose="020B0A04020102020204" pitchFamily="34" charset="0"/>
              </a:rPr>
            </a:br>
            <a:r>
              <a:rPr lang="en-US" b="1" i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If</a:t>
            </a:r>
            <a:r>
              <a:rPr lang="en-US" b="1" dirty="0">
                <a:solidFill>
                  <a:srgbClr val="00B050"/>
                </a:solidFill>
                <a:latin typeface="Arial Black" panose="020B0A04020102020204" pitchFamily="34" charset="0"/>
              </a:rPr>
              <a:t> + [</a:t>
            </a:r>
            <a:r>
              <a:rPr lang="en-US" b="1" dirty="0">
                <a:solidFill>
                  <a:srgbClr val="00B050"/>
                </a:solidFill>
                <a:latin typeface="Arial Black" panose="020B0A04020102020204" pitchFamily="34" charset="0"/>
                <a:hlinkClick r:id="rId2"/>
              </a:rPr>
              <a:t>simple present</a:t>
            </a:r>
            <a:r>
              <a:rPr lang="en-US" b="1" dirty="0">
                <a:solidFill>
                  <a:srgbClr val="00B050"/>
                </a:solidFill>
                <a:latin typeface="Arial Black" panose="020B0A04020102020204" pitchFamily="34" charset="0"/>
              </a:rPr>
              <a:t>], </a:t>
            </a:r>
            <a:r>
              <a:rPr lang="en-US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Arial Black" panose="020B0A04020102020204" pitchFamily="34" charset="0"/>
              </a:rPr>
              <a:t>[simple present</a:t>
            </a:r>
            <a:r>
              <a:rPr lang="en-US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].</a:t>
            </a:r>
            <a:endParaRPr lang="en-US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9114" y="1811665"/>
            <a:ext cx="10659762" cy="4142232"/>
          </a:xfrm>
        </p:spPr>
        <p:txBody>
          <a:bodyPr>
            <a:normAutofit/>
          </a:bodyPr>
          <a:lstStyle/>
          <a:p>
            <a:r>
              <a:rPr lang="en-US" sz="3200" b="1" i="1" dirty="0" smtClean="0">
                <a:solidFill>
                  <a:srgbClr val="002060"/>
                </a:solidFill>
              </a:rPr>
              <a:t>If you mix blue and yellow, </a:t>
            </a:r>
            <a:r>
              <a:rPr lang="en-US" sz="3200" b="1" i="1" dirty="0" smtClean="0">
                <a:solidFill>
                  <a:srgbClr val="00B050"/>
                </a:solidFill>
              </a:rPr>
              <a:t>you get green.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r>
              <a:rPr lang="en-US" sz="3200" b="1" i="1" dirty="0" smtClean="0">
                <a:solidFill>
                  <a:srgbClr val="002060"/>
                </a:solidFill>
              </a:rPr>
              <a:t>If </a:t>
            </a:r>
            <a:r>
              <a:rPr lang="en-US" sz="3200" b="1" i="1" dirty="0">
                <a:solidFill>
                  <a:srgbClr val="002060"/>
                </a:solidFill>
              </a:rPr>
              <a:t>it’s a weekday, </a:t>
            </a:r>
            <a:r>
              <a:rPr lang="en-US" sz="3200" b="1" i="1" dirty="0">
                <a:solidFill>
                  <a:srgbClr val="00B050"/>
                </a:solidFill>
              </a:rPr>
              <a:t>I go to work.</a:t>
            </a:r>
            <a:endParaRPr lang="en-US" sz="3200" b="1" dirty="0">
              <a:solidFill>
                <a:srgbClr val="00B050"/>
              </a:solidFill>
            </a:endParaRPr>
          </a:p>
          <a:p>
            <a:r>
              <a:rPr lang="en-US" sz="3200" b="1" i="1" dirty="0">
                <a:solidFill>
                  <a:srgbClr val="002060"/>
                </a:solidFill>
              </a:rPr>
              <a:t>If you don’t eat, </a:t>
            </a:r>
            <a:r>
              <a:rPr lang="en-US" sz="3200" b="1" i="1" dirty="0">
                <a:solidFill>
                  <a:srgbClr val="00B050"/>
                </a:solidFill>
              </a:rPr>
              <a:t>you get hungry.</a:t>
            </a:r>
            <a:endParaRPr lang="en-US" sz="3200" b="1" dirty="0">
              <a:solidFill>
                <a:srgbClr val="00B050"/>
              </a:solidFill>
            </a:endParaRPr>
          </a:p>
          <a:p>
            <a:r>
              <a:rPr lang="en-US" sz="3200" b="1" dirty="0">
                <a:solidFill>
                  <a:srgbClr val="002060"/>
                </a:solidFill>
              </a:rPr>
              <a:t>If it rains, </a:t>
            </a:r>
            <a:r>
              <a:rPr lang="en-US" sz="3200" b="1" dirty="0">
                <a:solidFill>
                  <a:srgbClr val="00B050"/>
                </a:solidFill>
              </a:rPr>
              <a:t>I take an umbrella with me to work. 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r>
              <a:rPr lang="en-US" sz="3200" b="1" dirty="0" smtClean="0">
                <a:solidFill>
                  <a:srgbClr val="002060"/>
                </a:solidFill>
              </a:rPr>
              <a:t> If </a:t>
            </a:r>
            <a:r>
              <a:rPr lang="en-US" sz="3200" b="1" dirty="0">
                <a:solidFill>
                  <a:srgbClr val="002060"/>
                </a:solidFill>
              </a:rPr>
              <a:t>I wake up early, </a:t>
            </a:r>
            <a:r>
              <a:rPr lang="en-US" sz="3200" b="1" dirty="0">
                <a:solidFill>
                  <a:srgbClr val="00B050"/>
                </a:solidFill>
              </a:rPr>
              <a:t>I always read in bed</a:t>
            </a:r>
            <a:r>
              <a:rPr lang="en-US" sz="3200" b="1" dirty="0" smtClean="0">
                <a:solidFill>
                  <a:srgbClr val="00B050"/>
                </a:solidFill>
              </a:rPr>
              <a:t>.</a:t>
            </a:r>
            <a:endParaRPr lang="en-US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33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686" y="560172"/>
            <a:ext cx="10527957" cy="1351006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rgbClr val="00B050"/>
                </a:solidFill>
              </a:rPr>
              <a:t>1</a:t>
            </a:r>
            <a:r>
              <a:rPr lang="en-US" sz="4400" b="1" baseline="30000" dirty="0">
                <a:solidFill>
                  <a:srgbClr val="00B050"/>
                </a:solidFill>
              </a:rPr>
              <a:t>st</a:t>
            </a:r>
            <a:r>
              <a:rPr lang="en-US" sz="4400" b="1" dirty="0">
                <a:solidFill>
                  <a:srgbClr val="00B050"/>
                </a:solidFill>
              </a:rPr>
              <a:t> conditionals </a:t>
            </a:r>
            <a:r>
              <a:rPr lang="en-US" sz="40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/>
            </a:r>
            <a:br>
              <a:rPr lang="en-US" sz="40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</a:br>
            <a:r>
              <a:rPr lang="en-US" sz="40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If </a:t>
            </a:r>
            <a:r>
              <a:rPr lang="en-US" sz="4000" b="1" dirty="0">
                <a:solidFill>
                  <a:srgbClr val="00B050"/>
                </a:solidFill>
                <a:latin typeface="Arial Black" panose="020B0A04020102020204" pitchFamily="34" charset="0"/>
              </a:rPr>
              <a:t>+ simple present, will + base verb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3784" y="2051222"/>
            <a:ext cx="10519719" cy="4036540"/>
          </a:xfrm>
        </p:spPr>
        <p:txBody>
          <a:bodyPr>
            <a:noAutofit/>
          </a:bodyPr>
          <a:lstStyle/>
          <a:p>
            <a:r>
              <a:rPr lang="en-US" sz="4400" b="1" dirty="0">
                <a:latin typeface="Bahnschrift SemiBold Condensed" panose="020B0502040204020203" pitchFamily="34" charset="0"/>
              </a:rPr>
              <a:t>If you study hard, </a:t>
            </a:r>
            <a:r>
              <a:rPr lang="en-US" sz="4400" b="1" dirty="0">
                <a:solidFill>
                  <a:srgbClr val="00B050"/>
                </a:solidFill>
                <a:latin typeface="Bahnschrift SemiBold Condensed" panose="020B0502040204020203" pitchFamily="34" charset="0"/>
              </a:rPr>
              <a:t>you will pass the exam.</a:t>
            </a:r>
          </a:p>
          <a:p>
            <a:r>
              <a:rPr lang="en-US" sz="4400" b="1" dirty="0">
                <a:latin typeface="Bahnschrift SemiBold Condensed" panose="020B0502040204020203" pitchFamily="34" charset="0"/>
              </a:rPr>
              <a:t>If I see her, </a:t>
            </a:r>
            <a:r>
              <a:rPr lang="en-US" sz="4400" b="1" dirty="0">
                <a:solidFill>
                  <a:srgbClr val="00B050"/>
                </a:solidFill>
                <a:latin typeface="Bahnschrift SemiBold Condensed" panose="020B0502040204020203" pitchFamily="34" charset="0"/>
              </a:rPr>
              <a:t>I will say hello.</a:t>
            </a:r>
          </a:p>
          <a:p>
            <a:r>
              <a:rPr lang="en-US" sz="4400" b="1" dirty="0">
                <a:latin typeface="Bahnschrift SemiBold Condensed" panose="020B0502040204020203" pitchFamily="34" charset="0"/>
              </a:rPr>
              <a:t>If they don’t hurry, </a:t>
            </a:r>
            <a:r>
              <a:rPr lang="en-US" sz="4400" b="1" dirty="0">
                <a:solidFill>
                  <a:srgbClr val="00B050"/>
                </a:solidFill>
                <a:latin typeface="Bahnschrift SemiBold Condensed" panose="020B0502040204020203" pitchFamily="34" charset="0"/>
              </a:rPr>
              <a:t>they will miss the train.</a:t>
            </a:r>
          </a:p>
          <a:p>
            <a:r>
              <a:rPr lang="en-US" sz="4400" b="1" dirty="0" smtClean="0">
                <a:latin typeface="Bahnschrift SemiBold Condensed" panose="020B0502040204020203" pitchFamily="34" charset="0"/>
              </a:rPr>
              <a:t>If </a:t>
            </a:r>
            <a:r>
              <a:rPr lang="en-US" sz="4400" b="1" dirty="0">
                <a:latin typeface="Bahnschrift SemiBold Condensed" panose="020B0502040204020203" pitchFamily="34" charset="0"/>
              </a:rPr>
              <a:t>I see you later, </a:t>
            </a:r>
            <a:r>
              <a:rPr lang="en-US" sz="4400" b="1" dirty="0">
                <a:solidFill>
                  <a:srgbClr val="00B050"/>
                </a:solidFill>
                <a:latin typeface="Bahnschrift SemiBold Condensed" panose="020B0502040204020203" pitchFamily="34" charset="0"/>
              </a:rPr>
              <a:t>I will say hello. </a:t>
            </a:r>
            <a:endParaRPr lang="en-US" sz="4400" b="1" dirty="0" smtClean="0">
              <a:solidFill>
                <a:srgbClr val="00B050"/>
              </a:solidFill>
              <a:latin typeface="Bahnschrift SemiBold Condensed" panose="020B0502040204020203" pitchFamily="34" charset="0"/>
            </a:endParaRPr>
          </a:p>
          <a:p>
            <a:r>
              <a:rPr lang="en-US" sz="4400" b="1" dirty="0" smtClean="0">
                <a:latin typeface="Bahnschrift SemiBold Condensed" panose="020B0502040204020203" pitchFamily="34" charset="0"/>
              </a:rPr>
              <a:t>If </a:t>
            </a:r>
            <a:r>
              <a:rPr lang="en-US" sz="4400" b="1" dirty="0">
                <a:latin typeface="Bahnschrift SemiBold Condensed" panose="020B0502040204020203" pitchFamily="34" charset="0"/>
              </a:rPr>
              <a:t>I don’t see you later, </a:t>
            </a:r>
            <a:r>
              <a:rPr lang="en-US" sz="4400" b="1" dirty="0">
                <a:solidFill>
                  <a:srgbClr val="00B050"/>
                </a:solidFill>
                <a:latin typeface="Bahnschrift SemiBold Condensed" panose="020B0502040204020203" pitchFamily="34" charset="0"/>
              </a:rPr>
              <a:t>I won’t be able to say hello</a:t>
            </a:r>
            <a:r>
              <a:rPr lang="en-US" sz="4400" b="1" dirty="0" smtClean="0">
                <a:solidFill>
                  <a:srgbClr val="00B050"/>
                </a:solidFill>
                <a:latin typeface="Bahnschrift SemiBold Condensed" panose="020B0502040204020203" pitchFamily="34" charset="0"/>
              </a:rPr>
              <a:t>.</a:t>
            </a:r>
            <a:endParaRPr lang="en-US" sz="4400" b="1" dirty="0">
              <a:solidFill>
                <a:srgbClr val="00B050"/>
              </a:solidFill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66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cean 16x9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cean painting presentation (widescreen).potx" id="{7D8F5DB3-F878-46D5-AF2D-2DD5B7369221}" vid="{9251DF30-C224-466C-9BFA-3064FAD55731}"/>
    </a:ext>
  </a:extLst>
</a:theme>
</file>

<file path=ppt/theme/theme2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 painting presentation (widescreen)</Template>
  <TotalTime>333</TotalTime>
  <Words>647</Words>
  <Application>Microsoft Office PowerPoint</Application>
  <PresentationFormat>Widescreen</PresentationFormat>
  <Paragraphs>100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Arial Black</vt:lpstr>
      <vt:lpstr>Arial Rounded MT Bold</vt:lpstr>
      <vt:lpstr>Bahnschrift SemiBold Condensed</vt:lpstr>
      <vt:lpstr>Bahnschrift SemiLight</vt:lpstr>
      <vt:lpstr>Book Antiqua</vt:lpstr>
      <vt:lpstr>Georgia</vt:lpstr>
      <vt:lpstr>Ocean 16x9</vt:lpstr>
      <vt:lpstr>PowerPoint Presentation</vt:lpstr>
      <vt:lpstr>Welcome to my English Class</vt:lpstr>
      <vt:lpstr>Teacher’s identity</vt:lpstr>
      <vt:lpstr>Conditional Sentence</vt:lpstr>
      <vt:lpstr>PowerPoint Presentation</vt:lpstr>
      <vt:lpstr>PowerPoint Presentation</vt:lpstr>
      <vt:lpstr>Four conditionals sentences</vt:lpstr>
      <vt:lpstr>The zero conditional formula is:  If + [simple present],  [simple present].</vt:lpstr>
      <vt:lpstr>1st conditionals  If + simple present, will + base verb </vt:lpstr>
      <vt:lpstr>2nd conditionals  If + simple past, modal + base verb </vt:lpstr>
      <vt:lpstr> 3rd conditionals If + past perfect, modal + present perfect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If I see you later,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Conditional sentence</dc:title>
  <dc:creator>GMawla</dc:creator>
  <cp:lastModifiedBy>GMawla</cp:lastModifiedBy>
  <cp:revision>51</cp:revision>
  <dcterms:created xsi:type="dcterms:W3CDTF">2025-08-02T04:45:31Z</dcterms:created>
  <dcterms:modified xsi:type="dcterms:W3CDTF">2026-01-12T03:24:19Z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