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70" r:id="rId3"/>
    <p:sldId id="269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12192000" cy="6858000"/>
  <p:notesSz cx="6858000" cy="9144000"/>
  <p:embeddedFontLst>
    <p:embeddedFont>
      <p:font typeface="Afacad Flux" panose="020B0604020202020204" charset="0"/>
      <p:regular r:id="rId17"/>
      <p:bold r:id="rId18"/>
    </p:embeddedFont>
    <p:embeddedFont>
      <p:font typeface="Afacad Flux SemiBold" panose="020B0604020202020204" charset="0"/>
      <p:regular r:id="rId19"/>
      <p:bold r:id="rId20"/>
    </p:embeddedFont>
    <p:embeddedFont>
      <p:font typeface="Comfortaa" panose="020B0604020202020204" charset="0"/>
      <p:regular r:id="rId21"/>
      <p:bold r:id="rId22"/>
    </p:embeddedFont>
    <p:embeddedFont>
      <p:font typeface="NikoshBAN" panose="02000000000000000000" pitchFamily="2" charset="0"/>
      <p:regular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F317EA7-8DE8-454C-B9C0-099BAB1180E6}">
  <a:tblStyle styleId="{5F317EA7-8DE8-454C-B9C0-099BAB1180E6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6D8A9499-8428-CFEE-B5E7-09326862C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63500EAC-D6CC-DDAE-F9A6-0853888C283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61D7BE8B-055A-C7BD-93A6-5652D81A9A2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270193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A913BE4A-9FAD-1D21-9529-30CE34E1C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F3C7467C-013A-D591-D2FF-F01CD6724D3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A9CB1C1A-7F74-E9B6-799F-E522675063C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757309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10.png"/><Relationship Id="rId9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image" Target="../media/image2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2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ree Joyful Welcome Celebration Image - Welcome, Children, Meadow |  Download at StockCake">
            <a:extLst>
              <a:ext uri="{FF2B5EF4-FFF2-40B4-BE49-F238E27FC236}">
                <a16:creationId xmlns:a16="http://schemas.microsoft.com/office/drawing/2014/main" id="{555A4009-5C73-48A7-C65A-E66662125A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67" y="323054"/>
            <a:ext cx="11278772" cy="6211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28750" y="2081212"/>
            <a:ext cx="3619500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20"/>
          <p:cNvSpPr txBox="1"/>
          <p:nvPr/>
        </p:nvSpPr>
        <p:spPr>
          <a:xfrm>
            <a:off x="6057900" y="2146489"/>
            <a:ext cx="56007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 dirty="0">
                <a:solidFill>
                  <a:srgbClr val="D35400"/>
                </a:solidFill>
                <a:latin typeface="Comfortaa"/>
                <a:ea typeface="Comfortaa"/>
                <a:cs typeface="Comfortaa"/>
                <a:sym typeface="Comfortaa"/>
              </a:rPr>
              <a:t>No Plural Forms!</a:t>
            </a:r>
            <a:endParaRPr sz="3200" dirty="0"/>
          </a:p>
        </p:txBody>
      </p:sp>
      <p:sp>
        <p:nvSpPr>
          <p:cNvPr id="204" name="Google Shape;204;p20"/>
          <p:cNvSpPr txBox="1"/>
          <p:nvPr/>
        </p:nvSpPr>
        <p:spPr>
          <a:xfrm>
            <a:off x="5793251" y="2638932"/>
            <a:ext cx="6129997" cy="15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Uncountable nouns are things we **cannot count** with numbers. They do not have plural forms (no -s or -es!).</a:t>
            </a:r>
            <a:endParaRPr sz="2400" dirty="0"/>
          </a:p>
        </p:txBody>
      </p:sp>
      <p:sp>
        <p:nvSpPr>
          <p:cNvPr id="205" name="Google Shape;205;p20"/>
          <p:cNvSpPr txBox="1"/>
          <p:nvPr/>
        </p:nvSpPr>
        <p:spPr>
          <a:xfrm>
            <a:off x="6191249" y="4115325"/>
            <a:ext cx="533400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Examples from our textbook unit 9:</a:t>
            </a:r>
            <a:endParaRPr sz="2000" dirty="0"/>
          </a:p>
        </p:txBody>
      </p:sp>
      <p:sp>
        <p:nvSpPr>
          <p:cNvPr id="206" name="Google Shape;206;p20"/>
          <p:cNvSpPr txBox="1"/>
          <p:nvPr/>
        </p:nvSpPr>
        <p:spPr>
          <a:xfrm>
            <a:off x="5953125" y="4877732"/>
            <a:ext cx="552450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38125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2980B9"/>
                </a:solidFill>
                <a:latin typeface="Afacad Flux SemiBold"/>
                <a:ea typeface="Afacad Flux SemiBold"/>
                <a:cs typeface="Afacad Flux SemiBold"/>
                <a:sym typeface="Afacad Flux SemiBold"/>
              </a:rPr>
              <a:t>water, air, land, furniture, rice, leisure</a:t>
            </a:r>
            <a:endParaRPr sz="2000" dirty="0"/>
          </a:p>
        </p:txBody>
      </p:sp>
      <p:pic>
        <p:nvPicPr>
          <p:cNvPr id="207" name="Google Shape;207;p2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85900" y="2138362"/>
            <a:ext cx="3505200" cy="331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57864" y="4645649"/>
            <a:ext cx="238125" cy="20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20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877050" y="4659008"/>
            <a:ext cx="266700" cy="20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20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417557" y="4674571"/>
            <a:ext cx="209550" cy="20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0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991475" y="4663027"/>
            <a:ext cx="266700" cy="20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20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353550" y="4627894"/>
            <a:ext cx="209550" cy="20955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0"/>
          <p:cNvSpPr txBox="1"/>
          <p:nvPr/>
        </p:nvSpPr>
        <p:spPr>
          <a:xfrm>
            <a:off x="714375" y="476250"/>
            <a:ext cx="11451431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1A5276"/>
                </a:solidFill>
                <a:latin typeface="Comfortaa"/>
                <a:ea typeface="Comfortaa"/>
                <a:cs typeface="Comfortaa"/>
                <a:sym typeface="Comfortaa"/>
              </a:rPr>
              <a:t>Uncountable Nouns!</a:t>
            </a:r>
            <a:endParaRPr sz="3600" dirty="0"/>
          </a:p>
        </p:txBody>
      </p:sp>
      <p:sp>
        <p:nvSpPr>
          <p:cNvPr id="214" name="Google Shape;214;p20"/>
          <p:cNvSpPr/>
          <p:nvPr/>
        </p:nvSpPr>
        <p:spPr>
          <a:xfrm>
            <a:off x="571500" y="476250"/>
            <a:ext cx="76200" cy="447675"/>
          </a:xfrm>
          <a:prstGeom prst="rect">
            <a:avLst/>
          </a:prstGeom>
          <a:solidFill>
            <a:srgbClr val="5DADE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247155"/>
            <a:ext cx="11049000" cy="309711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21" name="Google Shape;221;p21"/>
          <p:cNvGraphicFramePr/>
          <p:nvPr/>
        </p:nvGraphicFramePr>
        <p:xfrm>
          <a:off x="600075" y="2275730"/>
          <a:ext cx="10991850" cy="3040000"/>
        </p:xfrm>
        <a:graphic>
          <a:graphicData uri="http://schemas.openxmlformats.org/drawingml/2006/table">
            <a:tbl>
              <a:tblPr firstRow="1" bandRow="1">
                <a:noFill/>
                <a:tableStyleId>{5F317EA7-8DE8-454C-B9C0-099BAB1180E6}</a:tableStyleId>
              </a:tblPr>
              <a:tblGrid>
                <a:gridCol w="2256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0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2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91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2980B9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Noun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BF5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2980B9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Can We Count It?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BF5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2980B9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Plural Form?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BF5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2980B9"/>
                          </a:solidFill>
                          <a:latin typeface="Comfortaa"/>
                          <a:ea typeface="Comfortaa"/>
                          <a:cs typeface="Comfortaa"/>
                          <a:sym typeface="Comfortaa"/>
                        </a:rPr>
                        <a:t>Type of Noun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BF5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75" b="1" i="0" u="none" strike="noStrike" cap="none">
                          <a:solidFill>
                            <a:srgbClr val="34495E"/>
                          </a:solidFill>
                          <a:latin typeface="Afacad Flux"/>
                          <a:ea typeface="Afacad Flux"/>
                          <a:cs typeface="Afacad Flux"/>
                          <a:sym typeface="Afacad Flux"/>
                        </a:rPr>
                        <a:t>Spade / Pot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75" b="0" i="0" u="none" strike="noStrike" cap="none">
                          <a:solidFill>
                            <a:srgbClr val="34495E"/>
                          </a:solidFill>
                          <a:latin typeface="Afacad Flux"/>
                          <a:ea typeface="Afacad Flux"/>
                          <a:cs typeface="Afacad Flux"/>
                          <a:sym typeface="Afacad Flux"/>
                        </a:rPr>
                        <a:t>Yes! (1 spade, 2 spades)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75" b="0" i="0" u="none" strike="noStrike" cap="none">
                          <a:solidFill>
                            <a:srgbClr val="34495E"/>
                          </a:solidFill>
                          <a:latin typeface="Afacad Flux"/>
                          <a:ea typeface="Afacad Flux"/>
                          <a:cs typeface="Afacad Flux"/>
                          <a:sym typeface="Afacad Flux"/>
                        </a:rPr>
                        <a:t>Yes (spades, pots)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75" b="0" i="0" u="none" strike="noStrike" cap="none">
                          <a:solidFill>
                            <a:srgbClr val="34495E"/>
                          </a:solidFill>
                          <a:latin typeface="Afacad Flux"/>
                          <a:ea typeface="Afacad Flux"/>
                          <a:cs typeface="Afacad Flux"/>
                          <a:sym typeface="Afacad Flux"/>
                        </a:rPr>
                        <a:t>Countable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75" b="1" i="0" u="none" strike="noStrike" cap="none">
                          <a:solidFill>
                            <a:srgbClr val="34495E"/>
                          </a:solidFill>
                          <a:latin typeface="Afacad Flux"/>
                          <a:ea typeface="Afacad Flux"/>
                          <a:cs typeface="Afacad Flux"/>
                          <a:sym typeface="Afacad Flux"/>
                        </a:rPr>
                        <a:t>Tomato / Butterfly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75" b="0" i="0" u="none" strike="noStrike" cap="none">
                          <a:solidFill>
                            <a:srgbClr val="34495E"/>
                          </a:solidFill>
                          <a:latin typeface="Afacad Flux"/>
                          <a:ea typeface="Afacad Flux"/>
                          <a:cs typeface="Afacad Flux"/>
                          <a:sym typeface="Afacad Flux"/>
                        </a:rPr>
                        <a:t>Yes! (1 tomato, 2 tomatoes)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75" b="0" i="0" u="none" strike="noStrike" cap="none">
                          <a:solidFill>
                            <a:srgbClr val="34495E"/>
                          </a:solidFill>
                          <a:latin typeface="Afacad Flux"/>
                          <a:ea typeface="Afacad Flux"/>
                          <a:cs typeface="Afacad Flux"/>
                          <a:sym typeface="Afacad Flux"/>
                        </a:rPr>
                        <a:t>Yes (tomatoes, butterflies)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75" b="0" i="0" u="none" strike="noStrike" cap="none">
                          <a:solidFill>
                            <a:srgbClr val="34495E"/>
                          </a:solidFill>
                          <a:latin typeface="Afacad Flux"/>
                          <a:ea typeface="Afacad Flux"/>
                          <a:cs typeface="Afacad Flux"/>
                          <a:sym typeface="Afacad Flux"/>
                        </a:rPr>
                        <a:t>Countable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75" b="1" i="0" u="none" strike="noStrike" cap="none">
                          <a:solidFill>
                            <a:srgbClr val="34495E"/>
                          </a:solidFill>
                          <a:latin typeface="Afacad Flux"/>
                          <a:ea typeface="Afacad Flux"/>
                          <a:cs typeface="Afacad Flux"/>
                          <a:sym typeface="Afacad Flux"/>
                        </a:rPr>
                        <a:t>Water / Rice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75" b="0" i="0" u="none" strike="noStrike" cap="none">
                          <a:solidFill>
                            <a:srgbClr val="34495E"/>
                          </a:solidFill>
                          <a:latin typeface="Afacad Flux"/>
                          <a:ea typeface="Afacad Flux"/>
                          <a:cs typeface="Afacad Flux"/>
                          <a:sym typeface="Afacad Flux"/>
                        </a:rPr>
                        <a:t>No! (cannot say "one water")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75" b="0" i="0" u="none" strike="noStrike" cap="none">
                          <a:solidFill>
                            <a:srgbClr val="34495E"/>
                          </a:solidFill>
                          <a:latin typeface="Afacad Flux"/>
                          <a:ea typeface="Afacad Flux"/>
                          <a:cs typeface="Afacad Flux"/>
                          <a:sym typeface="Afacad Flux"/>
                        </a:rPr>
                        <a:t>No (always "water", "rice")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75" b="0" i="0" u="none" strike="noStrike" cap="none">
                          <a:solidFill>
                            <a:srgbClr val="34495E"/>
                          </a:solidFill>
                          <a:latin typeface="Afacad Flux"/>
                          <a:ea typeface="Afacad Flux"/>
                          <a:cs typeface="Afacad Flux"/>
                          <a:sym typeface="Afacad Flux"/>
                        </a:rPr>
                        <a:t>Uncountable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75" b="1" i="0" u="none" strike="noStrike" cap="none">
                          <a:solidFill>
                            <a:srgbClr val="34495E"/>
                          </a:solidFill>
                          <a:latin typeface="Afacad Flux"/>
                          <a:ea typeface="Afacad Flux"/>
                          <a:cs typeface="Afacad Flux"/>
                          <a:sym typeface="Afacad Flux"/>
                        </a:rPr>
                        <a:t>Land / Leisure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75" b="0" i="0" u="none" strike="noStrike" cap="none">
                          <a:solidFill>
                            <a:srgbClr val="34495E"/>
                          </a:solidFill>
                          <a:latin typeface="Afacad Flux"/>
                          <a:ea typeface="Afacad Flux"/>
                          <a:cs typeface="Afacad Flux"/>
                          <a:sym typeface="Afacad Flux"/>
                        </a:rPr>
                        <a:t>No! (it is a concept/area)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75" b="0" i="0" u="none" strike="noStrike" cap="none">
                          <a:solidFill>
                            <a:srgbClr val="34495E"/>
                          </a:solidFill>
                          <a:latin typeface="Afacad Flux"/>
                          <a:ea typeface="Afacad Flux"/>
                          <a:cs typeface="Afacad Flux"/>
                          <a:sym typeface="Afacad Flux"/>
                        </a:rPr>
                        <a:t>No (no plurals)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75" b="0" i="0" u="none" strike="noStrike" cap="none">
                          <a:solidFill>
                            <a:srgbClr val="34495E"/>
                          </a:solidFill>
                          <a:latin typeface="Afacad Flux"/>
                          <a:ea typeface="Afacad Flux"/>
                          <a:cs typeface="Afacad Flux"/>
                          <a:sym typeface="Afacad Flux"/>
                        </a:rPr>
                        <a:t>Uncountable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22" name="Google Shape;222;p21"/>
          <p:cNvSpPr/>
          <p:nvPr/>
        </p:nvSpPr>
        <p:spPr>
          <a:xfrm>
            <a:off x="600075" y="2890986"/>
            <a:ext cx="2256680" cy="19050"/>
          </a:xfrm>
          <a:prstGeom prst="rect">
            <a:avLst/>
          </a:prstGeom>
          <a:solidFill>
            <a:srgbClr val="EAEDE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21"/>
          <p:cNvSpPr/>
          <p:nvPr/>
        </p:nvSpPr>
        <p:spPr>
          <a:xfrm>
            <a:off x="2856755" y="2890986"/>
            <a:ext cx="3300858" cy="19050"/>
          </a:xfrm>
          <a:prstGeom prst="rect">
            <a:avLst/>
          </a:prstGeom>
          <a:solidFill>
            <a:srgbClr val="EAEDE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21"/>
          <p:cNvSpPr/>
          <p:nvPr/>
        </p:nvSpPr>
        <p:spPr>
          <a:xfrm>
            <a:off x="6157614" y="2890986"/>
            <a:ext cx="3042642" cy="19050"/>
          </a:xfrm>
          <a:prstGeom prst="rect">
            <a:avLst/>
          </a:prstGeom>
          <a:solidFill>
            <a:srgbClr val="EAEDE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21"/>
          <p:cNvSpPr/>
          <p:nvPr/>
        </p:nvSpPr>
        <p:spPr>
          <a:xfrm>
            <a:off x="9200257" y="2890986"/>
            <a:ext cx="2391667" cy="19050"/>
          </a:xfrm>
          <a:prstGeom prst="rect">
            <a:avLst/>
          </a:prstGeom>
          <a:solidFill>
            <a:srgbClr val="EAEDE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21"/>
          <p:cNvSpPr/>
          <p:nvPr/>
        </p:nvSpPr>
        <p:spPr>
          <a:xfrm>
            <a:off x="600075" y="3494782"/>
            <a:ext cx="2256680" cy="19050"/>
          </a:xfrm>
          <a:prstGeom prst="rect">
            <a:avLst/>
          </a:prstGeom>
          <a:solidFill>
            <a:srgbClr val="EAEDE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21"/>
          <p:cNvSpPr/>
          <p:nvPr/>
        </p:nvSpPr>
        <p:spPr>
          <a:xfrm>
            <a:off x="2856755" y="3494782"/>
            <a:ext cx="3300858" cy="19050"/>
          </a:xfrm>
          <a:prstGeom prst="rect">
            <a:avLst/>
          </a:prstGeom>
          <a:solidFill>
            <a:srgbClr val="EAEDE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21"/>
          <p:cNvSpPr/>
          <p:nvPr/>
        </p:nvSpPr>
        <p:spPr>
          <a:xfrm>
            <a:off x="6157614" y="3494782"/>
            <a:ext cx="3042642" cy="19050"/>
          </a:xfrm>
          <a:prstGeom prst="rect">
            <a:avLst/>
          </a:prstGeom>
          <a:solidFill>
            <a:srgbClr val="EAEDE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21"/>
          <p:cNvSpPr/>
          <p:nvPr/>
        </p:nvSpPr>
        <p:spPr>
          <a:xfrm>
            <a:off x="9200257" y="3494782"/>
            <a:ext cx="2391667" cy="19050"/>
          </a:xfrm>
          <a:prstGeom prst="rect">
            <a:avLst/>
          </a:prstGeom>
          <a:solidFill>
            <a:srgbClr val="EAEDE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21"/>
          <p:cNvSpPr/>
          <p:nvPr/>
        </p:nvSpPr>
        <p:spPr>
          <a:xfrm>
            <a:off x="600075" y="4098577"/>
            <a:ext cx="2256680" cy="19050"/>
          </a:xfrm>
          <a:prstGeom prst="rect">
            <a:avLst/>
          </a:prstGeom>
          <a:solidFill>
            <a:srgbClr val="EAEDE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21"/>
          <p:cNvSpPr/>
          <p:nvPr/>
        </p:nvSpPr>
        <p:spPr>
          <a:xfrm>
            <a:off x="2856755" y="4098577"/>
            <a:ext cx="3300858" cy="19050"/>
          </a:xfrm>
          <a:prstGeom prst="rect">
            <a:avLst/>
          </a:prstGeom>
          <a:solidFill>
            <a:srgbClr val="EAEDE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21"/>
          <p:cNvSpPr/>
          <p:nvPr/>
        </p:nvSpPr>
        <p:spPr>
          <a:xfrm>
            <a:off x="6157614" y="4098577"/>
            <a:ext cx="3042642" cy="19050"/>
          </a:xfrm>
          <a:prstGeom prst="rect">
            <a:avLst/>
          </a:prstGeom>
          <a:solidFill>
            <a:srgbClr val="EAEDE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21"/>
          <p:cNvSpPr/>
          <p:nvPr/>
        </p:nvSpPr>
        <p:spPr>
          <a:xfrm>
            <a:off x="9200257" y="4098577"/>
            <a:ext cx="2391667" cy="19050"/>
          </a:xfrm>
          <a:prstGeom prst="rect">
            <a:avLst/>
          </a:prstGeom>
          <a:solidFill>
            <a:srgbClr val="EAEDE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21"/>
          <p:cNvSpPr/>
          <p:nvPr/>
        </p:nvSpPr>
        <p:spPr>
          <a:xfrm>
            <a:off x="600075" y="4702373"/>
            <a:ext cx="2256680" cy="19050"/>
          </a:xfrm>
          <a:prstGeom prst="rect">
            <a:avLst/>
          </a:prstGeom>
          <a:solidFill>
            <a:srgbClr val="EAEDE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21"/>
          <p:cNvSpPr/>
          <p:nvPr/>
        </p:nvSpPr>
        <p:spPr>
          <a:xfrm>
            <a:off x="2856755" y="4702373"/>
            <a:ext cx="3300858" cy="19050"/>
          </a:xfrm>
          <a:prstGeom prst="rect">
            <a:avLst/>
          </a:prstGeom>
          <a:solidFill>
            <a:srgbClr val="EAEDE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21"/>
          <p:cNvSpPr/>
          <p:nvPr/>
        </p:nvSpPr>
        <p:spPr>
          <a:xfrm>
            <a:off x="6157614" y="4702373"/>
            <a:ext cx="3042642" cy="19050"/>
          </a:xfrm>
          <a:prstGeom prst="rect">
            <a:avLst/>
          </a:prstGeom>
          <a:solidFill>
            <a:srgbClr val="EAEDE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21"/>
          <p:cNvSpPr/>
          <p:nvPr/>
        </p:nvSpPr>
        <p:spPr>
          <a:xfrm>
            <a:off x="9200257" y="4702373"/>
            <a:ext cx="2391667" cy="19050"/>
          </a:xfrm>
          <a:prstGeom prst="rect">
            <a:avLst/>
          </a:prstGeom>
          <a:solidFill>
            <a:srgbClr val="EAEDE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8" name="Google Shape;238;p2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200256" y="3036241"/>
            <a:ext cx="942975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2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200255" y="3666232"/>
            <a:ext cx="942975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21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200255" y="4270027"/>
            <a:ext cx="1095375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21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200255" y="4866176"/>
            <a:ext cx="1095375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21"/>
          <p:cNvSpPr txBox="1"/>
          <p:nvPr/>
        </p:nvSpPr>
        <p:spPr>
          <a:xfrm>
            <a:off x="714375" y="476250"/>
            <a:ext cx="11451431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 dirty="0">
                <a:solidFill>
                  <a:srgbClr val="1A5276"/>
                </a:solidFill>
                <a:latin typeface="Comfortaa"/>
                <a:ea typeface="Comfortaa"/>
                <a:cs typeface="Comfortaa"/>
                <a:sym typeface="Comfortaa"/>
              </a:rPr>
              <a:t>Which is Which?</a:t>
            </a:r>
            <a:endParaRPr dirty="0"/>
          </a:p>
        </p:txBody>
      </p:sp>
      <p:sp>
        <p:nvSpPr>
          <p:cNvPr id="243" name="Google Shape;243;p21"/>
          <p:cNvSpPr/>
          <p:nvPr/>
        </p:nvSpPr>
        <p:spPr>
          <a:xfrm>
            <a:off x="571500" y="476250"/>
            <a:ext cx="76200" cy="447675"/>
          </a:xfrm>
          <a:prstGeom prst="rect">
            <a:avLst/>
          </a:prstGeom>
          <a:solidFill>
            <a:srgbClr val="5DADE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2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735609"/>
            <a:ext cx="3492549" cy="2644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9799" y="2735609"/>
            <a:ext cx="3492549" cy="2644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22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28099" y="2735609"/>
            <a:ext cx="3492549" cy="264408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22"/>
          <p:cNvSpPr txBox="1"/>
          <p:nvPr/>
        </p:nvSpPr>
        <p:spPr>
          <a:xfrm>
            <a:off x="2954216" y="2090878"/>
            <a:ext cx="741367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27AE60"/>
                </a:solidFill>
                <a:latin typeface="Afacad Flux"/>
                <a:ea typeface="Afacad Flux"/>
                <a:cs typeface="Afacad Flux"/>
                <a:sym typeface="Afacad Flux"/>
              </a:rPr>
              <a:t>Can you change these nouns to plural? Let's check together!</a:t>
            </a:r>
            <a:endParaRPr sz="2400" dirty="0"/>
          </a:p>
        </p:txBody>
      </p:sp>
      <p:pic>
        <p:nvPicPr>
          <p:cNvPr id="253" name="Google Shape;253;p22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525582" y="2151719"/>
            <a:ext cx="314325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22"/>
          <p:cNvSpPr txBox="1"/>
          <p:nvPr/>
        </p:nvSpPr>
        <p:spPr>
          <a:xfrm>
            <a:off x="1952654" y="3830984"/>
            <a:ext cx="730091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1" i="0" u="none" strike="noStrike" cap="none">
                <a:solidFill>
                  <a:srgbClr val="2C3E50"/>
                </a:solidFill>
                <a:latin typeface="Comfortaa"/>
                <a:ea typeface="Comfortaa"/>
                <a:cs typeface="Comfortaa"/>
                <a:sym typeface="Comfortaa"/>
              </a:rPr>
              <a:t>1. box</a:t>
            </a:r>
            <a:endParaRPr/>
          </a:p>
        </p:txBody>
      </p:sp>
      <p:sp>
        <p:nvSpPr>
          <p:cNvPr id="255" name="Google Shape;255;p22"/>
          <p:cNvSpPr txBox="1"/>
          <p:nvPr/>
        </p:nvSpPr>
        <p:spPr>
          <a:xfrm>
            <a:off x="714376" y="4161632"/>
            <a:ext cx="3349672" cy="387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Ends with **x**! What is the plural</a:t>
            </a:r>
            <a:r>
              <a:rPr lang="en-US" sz="1425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?</a:t>
            </a:r>
            <a:endParaRPr dirty="0"/>
          </a:p>
        </p:txBody>
      </p:sp>
      <p:pic>
        <p:nvPicPr>
          <p:cNvPr id="256" name="Google Shape;256;p22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884312" y="4617690"/>
            <a:ext cx="866775" cy="447675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22"/>
          <p:cNvSpPr txBox="1"/>
          <p:nvPr/>
        </p:nvSpPr>
        <p:spPr>
          <a:xfrm>
            <a:off x="5700950" y="3830984"/>
            <a:ext cx="790098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1" i="0" u="none" strike="noStrike" cap="none">
                <a:solidFill>
                  <a:srgbClr val="2C3E50"/>
                </a:solidFill>
                <a:latin typeface="Comfortaa"/>
                <a:ea typeface="Comfortaa"/>
                <a:cs typeface="Comfortaa"/>
                <a:sym typeface="Comfortaa"/>
              </a:rPr>
              <a:t>2. leaf</a:t>
            </a:r>
            <a:endParaRPr/>
          </a:p>
        </p:txBody>
      </p:sp>
      <p:sp>
        <p:nvSpPr>
          <p:cNvPr id="258" name="Google Shape;258;p22"/>
          <p:cNvSpPr txBox="1"/>
          <p:nvPr/>
        </p:nvSpPr>
        <p:spPr>
          <a:xfrm>
            <a:off x="4444229" y="4161632"/>
            <a:ext cx="3303540" cy="387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Ends with **f**! What is the plural</a:t>
            </a:r>
            <a:r>
              <a:rPr lang="en-US" sz="1425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?</a:t>
            </a:r>
            <a:endParaRPr dirty="0"/>
          </a:p>
        </p:txBody>
      </p:sp>
      <p:pic>
        <p:nvPicPr>
          <p:cNvPr id="259" name="Google Shape;259;p22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634037" y="4617690"/>
            <a:ext cx="923925" cy="447675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22"/>
          <p:cNvSpPr txBox="1"/>
          <p:nvPr/>
        </p:nvSpPr>
        <p:spPr>
          <a:xfrm>
            <a:off x="9144208" y="3830984"/>
            <a:ext cx="1460182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1" i="0" u="none" strike="noStrike" cap="none">
                <a:solidFill>
                  <a:srgbClr val="2C3E50"/>
                </a:solidFill>
                <a:latin typeface="Comfortaa"/>
                <a:ea typeface="Comfortaa"/>
                <a:cs typeface="Comfortaa"/>
                <a:sym typeface="Comfortaa"/>
              </a:rPr>
              <a:t>3. butterfly</a:t>
            </a:r>
            <a:endParaRPr/>
          </a:p>
        </p:txBody>
      </p:sp>
      <p:sp>
        <p:nvSpPr>
          <p:cNvPr id="261" name="Google Shape;261;p22"/>
          <p:cNvSpPr txBox="1"/>
          <p:nvPr/>
        </p:nvSpPr>
        <p:spPr>
          <a:xfrm>
            <a:off x="8270974" y="4157149"/>
            <a:ext cx="3349526" cy="387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Ends with **y**! What is the plural</a:t>
            </a:r>
            <a:r>
              <a:rPr lang="en-US" sz="1425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?</a:t>
            </a:r>
            <a:endParaRPr dirty="0"/>
          </a:p>
        </p:txBody>
      </p:sp>
      <p:pic>
        <p:nvPicPr>
          <p:cNvPr id="262" name="Google Shape;262;p22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269462" y="4617690"/>
            <a:ext cx="1209675" cy="44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22" descr="imag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2108150" y="3107084"/>
            <a:ext cx="419100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22" descr="image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857875" y="3107084"/>
            <a:ext cx="476250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22" descr="image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636174" y="3107084"/>
            <a:ext cx="476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22"/>
          <p:cNvSpPr txBox="1"/>
          <p:nvPr/>
        </p:nvSpPr>
        <p:spPr>
          <a:xfrm>
            <a:off x="714375" y="476250"/>
            <a:ext cx="11451431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1A5276"/>
                </a:solidFill>
                <a:latin typeface="Comfortaa"/>
                <a:ea typeface="Comfortaa"/>
                <a:cs typeface="Comfortaa"/>
                <a:sym typeface="Comfortaa"/>
              </a:rPr>
              <a:t>Interactive Plural Game!</a:t>
            </a:r>
            <a:endParaRPr/>
          </a:p>
        </p:txBody>
      </p:sp>
      <p:sp>
        <p:nvSpPr>
          <p:cNvPr id="267" name="Google Shape;267;p22"/>
          <p:cNvSpPr/>
          <p:nvPr/>
        </p:nvSpPr>
        <p:spPr>
          <a:xfrm>
            <a:off x="571500" y="476250"/>
            <a:ext cx="76200" cy="447675"/>
          </a:xfrm>
          <a:prstGeom prst="rect">
            <a:avLst/>
          </a:prstGeom>
          <a:solidFill>
            <a:srgbClr val="5DADE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Google Shape;272;p2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218432"/>
            <a:ext cx="5334000" cy="3678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2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86500" y="2218432"/>
            <a:ext cx="5334000" cy="36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23"/>
          <p:cNvSpPr txBox="1"/>
          <p:nvPr/>
        </p:nvSpPr>
        <p:spPr>
          <a:xfrm>
            <a:off x="3933826" y="1531010"/>
            <a:ext cx="585728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27AE60"/>
                </a:solidFill>
                <a:latin typeface="Afacad Flux"/>
                <a:ea typeface="Afacad Flux"/>
                <a:cs typeface="Afacad Flux"/>
                <a:sym typeface="Afacad Flux"/>
              </a:rPr>
              <a:t>Is it Countable or Uncountable? Say out loud!</a:t>
            </a:r>
            <a:endParaRPr sz="2400" dirty="0"/>
          </a:p>
        </p:txBody>
      </p:sp>
      <p:pic>
        <p:nvPicPr>
          <p:cNvPr id="276" name="Google Shape;276;p2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363496" y="1618357"/>
            <a:ext cx="276225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23"/>
          <p:cNvSpPr txBox="1"/>
          <p:nvPr/>
        </p:nvSpPr>
        <p:spPr>
          <a:xfrm>
            <a:off x="981075" y="2628007"/>
            <a:ext cx="4740592" cy="33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670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27AE60"/>
                </a:solidFill>
                <a:latin typeface="Comfortaa"/>
                <a:ea typeface="Comfortaa"/>
                <a:cs typeface="Comfortaa"/>
                <a:sym typeface="Comfortaa"/>
              </a:rPr>
              <a:t>Class Challenge 1</a:t>
            </a:r>
            <a:endParaRPr/>
          </a:p>
        </p:txBody>
      </p:sp>
      <p:sp>
        <p:nvSpPr>
          <p:cNvPr id="278" name="Google Shape;278;p23"/>
          <p:cNvSpPr txBox="1"/>
          <p:nvPr/>
        </p:nvSpPr>
        <p:spPr>
          <a:xfrm>
            <a:off x="981075" y="3332857"/>
            <a:ext cx="4514850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34495E"/>
                </a:solidFill>
                <a:latin typeface="Afacad Flux SemiBold"/>
                <a:ea typeface="Afacad Flux SemiBold"/>
                <a:cs typeface="Afacad Flux SemiBold"/>
                <a:sym typeface="Afacad Flux SemiBold"/>
              </a:rPr>
              <a:t>"RICE &amp; WATER"</a:t>
            </a:r>
            <a:endParaRPr sz="2400" dirty="0"/>
          </a:p>
        </p:txBody>
      </p:sp>
      <p:sp>
        <p:nvSpPr>
          <p:cNvPr id="279" name="Google Shape;279;p23"/>
          <p:cNvSpPr txBox="1"/>
          <p:nvPr/>
        </p:nvSpPr>
        <p:spPr>
          <a:xfrm>
            <a:off x="981075" y="3928057"/>
            <a:ext cx="4514850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Can you count individual grains or drops without a cup?</a:t>
            </a:r>
            <a:endParaRPr sz="2000" dirty="0"/>
          </a:p>
        </p:txBody>
      </p:sp>
      <p:pic>
        <p:nvPicPr>
          <p:cNvPr id="280" name="Google Shape;280;p23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543175" y="5039617"/>
            <a:ext cx="1390650" cy="447675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23"/>
          <p:cNvSpPr txBox="1"/>
          <p:nvPr/>
        </p:nvSpPr>
        <p:spPr>
          <a:xfrm>
            <a:off x="6696075" y="2774602"/>
            <a:ext cx="4740592" cy="33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670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8E44AD"/>
                </a:solidFill>
                <a:latin typeface="Comfortaa"/>
                <a:ea typeface="Comfortaa"/>
                <a:cs typeface="Comfortaa"/>
                <a:sym typeface="Comfortaa"/>
              </a:rPr>
              <a:t>Class Challenge 2</a:t>
            </a:r>
            <a:endParaRPr/>
          </a:p>
        </p:txBody>
      </p:sp>
      <p:sp>
        <p:nvSpPr>
          <p:cNvPr id="282" name="Google Shape;282;p23"/>
          <p:cNvSpPr txBox="1"/>
          <p:nvPr/>
        </p:nvSpPr>
        <p:spPr>
          <a:xfrm>
            <a:off x="6696075" y="3479452"/>
            <a:ext cx="4514850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34495E"/>
                </a:solidFill>
                <a:latin typeface="Afacad Flux SemiBold"/>
                <a:ea typeface="Afacad Flux SemiBold"/>
                <a:cs typeface="Afacad Flux SemiBold"/>
                <a:sym typeface="Afacad Flux SemiBold"/>
              </a:rPr>
              <a:t>"POT &amp; SEED"</a:t>
            </a:r>
            <a:endParaRPr sz="2400" dirty="0"/>
          </a:p>
        </p:txBody>
      </p:sp>
      <p:sp>
        <p:nvSpPr>
          <p:cNvPr id="283" name="Google Shape;283;p23"/>
          <p:cNvSpPr txBox="1"/>
          <p:nvPr/>
        </p:nvSpPr>
        <p:spPr>
          <a:xfrm>
            <a:off x="6696075" y="4151858"/>
            <a:ext cx="451485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Can you count them? "Look! I have 5 seeds!"</a:t>
            </a:r>
            <a:endParaRPr sz="2000" dirty="0"/>
          </a:p>
        </p:txBody>
      </p:sp>
      <p:pic>
        <p:nvPicPr>
          <p:cNvPr id="284" name="Google Shape;284;p23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339137" y="4892873"/>
            <a:ext cx="1228725" cy="44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23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81075" y="2628007"/>
            <a:ext cx="2667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23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696075" y="2774602"/>
            <a:ext cx="266700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23"/>
          <p:cNvSpPr txBox="1"/>
          <p:nvPr/>
        </p:nvSpPr>
        <p:spPr>
          <a:xfrm>
            <a:off x="714375" y="476250"/>
            <a:ext cx="11451431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1A5276"/>
                </a:solidFill>
                <a:latin typeface="Comfortaa"/>
                <a:ea typeface="Comfortaa"/>
                <a:cs typeface="Comfortaa"/>
                <a:sym typeface="Comfortaa"/>
              </a:rPr>
              <a:t>Interactive Noun Sort!</a:t>
            </a:r>
            <a:endParaRPr/>
          </a:p>
        </p:txBody>
      </p:sp>
      <p:sp>
        <p:nvSpPr>
          <p:cNvPr id="288" name="Google Shape;288;p23"/>
          <p:cNvSpPr/>
          <p:nvPr/>
        </p:nvSpPr>
        <p:spPr>
          <a:xfrm>
            <a:off x="571500" y="476250"/>
            <a:ext cx="76200" cy="447675"/>
          </a:xfrm>
          <a:prstGeom prst="rect">
            <a:avLst/>
          </a:prstGeom>
          <a:solidFill>
            <a:srgbClr val="5DADE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Google Shape;293;p2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2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00400" y="4068067"/>
            <a:ext cx="5791200" cy="600075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24"/>
          <p:cNvSpPr txBox="1"/>
          <p:nvPr/>
        </p:nvSpPr>
        <p:spPr>
          <a:xfrm>
            <a:off x="295275" y="1575496"/>
            <a:ext cx="1160145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 dirty="0">
                <a:solidFill>
                  <a:srgbClr val="27AE60"/>
                </a:solidFill>
                <a:latin typeface="Comfortaa"/>
                <a:ea typeface="Comfortaa"/>
                <a:cs typeface="Comfortaa"/>
                <a:sym typeface="Comfortaa"/>
              </a:rPr>
              <a:t>Great Job, Students!</a:t>
            </a:r>
            <a:endParaRPr dirty="0"/>
          </a:p>
        </p:txBody>
      </p:sp>
      <p:sp>
        <p:nvSpPr>
          <p:cNvPr id="296" name="Google Shape;296;p24"/>
          <p:cNvSpPr txBox="1"/>
          <p:nvPr/>
        </p:nvSpPr>
        <p:spPr>
          <a:xfrm>
            <a:off x="571500" y="2789933"/>
            <a:ext cx="11049000" cy="68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rgbClr val="7F8C8D"/>
                </a:solidFill>
                <a:latin typeface="Afacad Flux"/>
                <a:ea typeface="Afacad Flux"/>
                <a:cs typeface="Afacad Flux"/>
                <a:sym typeface="Afacad Flux"/>
              </a:rPr>
              <a:t>Now you are the masters of Countable and Uncountable Nouns!</a:t>
            </a:r>
            <a:endParaRPr sz="3200" dirty="0"/>
          </a:p>
        </p:txBody>
      </p:sp>
      <p:pic>
        <p:nvPicPr>
          <p:cNvPr id="297" name="Google Shape;297;p2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333164" y="4263330"/>
            <a:ext cx="266700" cy="209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3">
          <a:extLst>
            <a:ext uri="{FF2B5EF4-FFF2-40B4-BE49-F238E27FC236}">
              <a16:creationId xmlns:a16="http://schemas.microsoft.com/office/drawing/2014/main" id="{011FCC66-E729-41DF-ABCA-41B56C382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>
            <a:extLst>
              <a:ext uri="{FF2B5EF4-FFF2-40B4-BE49-F238E27FC236}">
                <a16:creationId xmlns:a16="http://schemas.microsoft.com/office/drawing/2014/main" id="{DAD5DF7A-81E7-F7FA-74F4-12AC77D87F7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7A40C04-0027-E5C8-A8F5-F099FB034E0C}"/>
              </a:ext>
            </a:extLst>
          </p:cNvPr>
          <p:cNvSpPr/>
          <p:nvPr/>
        </p:nvSpPr>
        <p:spPr>
          <a:xfrm>
            <a:off x="4605617" y="769859"/>
            <a:ext cx="7182761" cy="509847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i="1" u="sng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Teacher’s Identification</a:t>
            </a: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Sharmin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Islam</a:t>
            </a:r>
          </a:p>
          <a:p>
            <a:pPr algn="ctr"/>
            <a:r>
              <a:rPr lang="en-US" sz="36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(Assistant Teacher)</a:t>
            </a: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Ponchoboti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GPS</a:t>
            </a:r>
          </a:p>
          <a:p>
            <a:pPr algn="ctr"/>
            <a:r>
              <a:rPr lang="en-US" sz="36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Sonargaon, Narayanganj.</a:t>
            </a:r>
          </a:p>
          <a:p>
            <a:pPr algn="ctr"/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msa.sharminliza@gmail.com </a:t>
            </a:r>
            <a:endParaRPr lang="bn-BD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69C8B4-0773-24B7-0669-D994011CB3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22" y="895669"/>
            <a:ext cx="4512565" cy="484685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13204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3">
          <a:extLst>
            <a:ext uri="{FF2B5EF4-FFF2-40B4-BE49-F238E27FC236}">
              <a16:creationId xmlns:a16="http://schemas.microsoft.com/office/drawing/2014/main" id="{DEA27F4B-F71F-D8A7-766A-88ACB8A3E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>
            <a:extLst>
              <a:ext uri="{FF2B5EF4-FFF2-40B4-BE49-F238E27FC236}">
                <a16:creationId xmlns:a16="http://schemas.microsoft.com/office/drawing/2014/main" id="{CFAD52C8-8B3D-CCD9-9421-2C11DC3DE5A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 descr="image.png">
            <a:extLst>
              <a:ext uri="{FF2B5EF4-FFF2-40B4-BE49-F238E27FC236}">
                <a16:creationId xmlns:a16="http://schemas.microsoft.com/office/drawing/2014/main" id="{5E916BDC-39BC-8A43-CF4C-CE2A8D00B66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29075" y="5224609"/>
            <a:ext cx="4133850" cy="52387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>
            <a:extLst>
              <a:ext uri="{FF2B5EF4-FFF2-40B4-BE49-F238E27FC236}">
                <a16:creationId xmlns:a16="http://schemas.microsoft.com/office/drawing/2014/main" id="{B1317124-C681-BF38-564D-1B04798EA927}"/>
              </a:ext>
            </a:extLst>
          </p:cNvPr>
          <p:cNvSpPr txBox="1"/>
          <p:nvPr/>
        </p:nvSpPr>
        <p:spPr>
          <a:xfrm>
            <a:off x="3100626" y="748604"/>
            <a:ext cx="5990748" cy="1462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 dirty="0">
                <a:solidFill>
                  <a:srgbClr val="1A5276"/>
                </a:solidFill>
                <a:latin typeface="Comfortaa"/>
                <a:ea typeface="Comfortaa"/>
                <a:cs typeface="Comfortaa"/>
                <a:sym typeface="Comfortaa"/>
              </a:rPr>
              <a:t>English For Today</a:t>
            </a:r>
            <a:b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800" b="1" i="0" u="none" strike="noStrike" cap="none" dirty="0">
                <a:solidFill>
                  <a:srgbClr val="E67E22"/>
                </a:solidFill>
                <a:latin typeface="Comfortaa"/>
                <a:ea typeface="Comfortaa"/>
                <a:cs typeface="Comfortaa"/>
                <a:sym typeface="Comfortaa"/>
              </a:rPr>
              <a:t>Unit 9: Nouns Study</a:t>
            </a:r>
            <a:endParaRPr dirty="0"/>
          </a:p>
        </p:txBody>
      </p:sp>
      <p:sp>
        <p:nvSpPr>
          <p:cNvPr id="87" name="Google Shape;87;p13">
            <a:extLst>
              <a:ext uri="{FF2B5EF4-FFF2-40B4-BE49-F238E27FC236}">
                <a16:creationId xmlns:a16="http://schemas.microsoft.com/office/drawing/2014/main" id="{211D618B-5624-DE01-A71B-DF8D1FD930D5}"/>
              </a:ext>
            </a:extLst>
          </p:cNvPr>
          <p:cNvSpPr txBox="1"/>
          <p:nvPr/>
        </p:nvSpPr>
        <p:spPr>
          <a:xfrm>
            <a:off x="548639" y="3403252"/>
            <a:ext cx="11015003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 dirty="0">
                <a:solidFill>
                  <a:srgbClr val="7F8C8D"/>
                </a:solidFill>
                <a:latin typeface="Afacad Flux"/>
                <a:ea typeface="Afacad Flux"/>
                <a:cs typeface="Afacad Flux"/>
                <a:sym typeface="Afacad Flux"/>
              </a:rPr>
              <a:t>Countable and Uncountable Nouns! Let's learn with pictures, fun games, and interactions!</a:t>
            </a:r>
            <a:endParaRPr sz="3600" dirty="0"/>
          </a:p>
        </p:txBody>
      </p:sp>
      <p:pic>
        <p:nvPicPr>
          <p:cNvPr id="88" name="Google Shape;88;p13" descr="image.png">
            <a:extLst>
              <a:ext uri="{FF2B5EF4-FFF2-40B4-BE49-F238E27FC236}">
                <a16:creationId xmlns:a16="http://schemas.microsoft.com/office/drawing/2014/main" id="{22F54544-C5D3-285B-87E8-C2E8418BA14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4156709" y="5421138"/>
            <a:ext cx="155770" cy="1308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7829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199382"/>
            <a:ext cx="5334000" cy="3192660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</p:pic>
      <p:pic>
        <p:nvPicPr>
          <p:cNvPr id="95" name="Google Shape;95;p1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86500" y="2199382"/>
            <a:ext cx="5334000" cy="3192660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</p:pic>
      <p:sp>
        <p:nvSpPr>
          <p:cNvPr id="96" name="Google Shape;96;p14"/>
          <p:cNvSpPr txBox="1"/>
          <p:nvPr/>
        </p:nvSpPr>
        <p:spPr>
          <a:xfrm>
            <a:off x="981075" y="2608957"/>
            <a:ext cx="4740592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480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2E86C1"/>
                </a:solidFill>
                <a:latin typeface="Comfortaa"/>
                <a:ea typeface="Comfortaa"/>
                <a:cs typeface="Comfortaa"/>
                <a:sym typeface="Comfortaa"/>
              </a:rPr>
              <a:t>Naming Words</a:t>
            </a:r>
            <a:endParaRPr sz="3600" dirty="0"/>
          </a:p>
        </p:txBody>
      </p:sp>
      <p:sp>
        <p:nvSpPr>
          <p:cNvPr id="97" name="Google Shape;97;p14"/>
          <p:cNvSpPr txBox="1"/>
          <p:nvPr/>
        </p:nvSpPr>
        <p:spPr>
          <a:xfrm>
            <a:off x="1093946" y="3294757"/>
            <a:ext cx="4514850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Nouns are the names of people, places, animals, or things around us.</a:t>
            </a:r>
            <a:endParaRPr sz="2400" dirty="0"/>
          </a:p>
        </p:txBody>
      </p:sp>
      <p:sp>
        <p:nvSpPr>
          <p:cNvPr id="98" name="Google Shape;98;p14"/>
          <p:cNvSpPr txBox="1"/>
          <p:nvPr/>
        </p:nvSpPr>
        <p:spPr>
          <a:xfrm>
            <a:off x="1076215" y="4300536"/>
            <a:ext cx="4514850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2E86C1"/>
                </a:solidFill>
                <a:latin typeface="Afacad Flux"/>
                <a:ea typeface="Afacad Flux"/>
                <a:cs typeface="Afacad Flux"/>
                <a:sym typeface="Afacad Flux"/>
              </a:rPr>
              <a:t>Example: spade, tub, nursery, leaf, butterfly, tomato, water</a:t>
            </a:r>
            <a:endParaRPr sz="2000"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6696075" y="2608957"/>
            <a:ext cx="4740592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480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2E86C1"/>
                </a:solidFill>
                <a:latin typeface="Comfortaa"/>
                <a:ea typeface="Comfortaa"/>
                <a:cs typeface="Comfortaa"/>
                <a:sym typeface="Comfortaa"/>
              </a:rPr>
              <a:t>Two Big Families</a:t>
            </a:r>
            <a:endParaRPr sz="3600" dirty="0"/>
          </a:p>
        </p:txBody>
      </p:sp>
      <p:sp>
        <p:nvSpPr>
          <p:cNvPr id="100" name="Google Shape;100;p14"/>
          <p:cNvSpPr txBox="1"/>
          <p:nvPr/>
        </p:nvSpPr>
        <p:spPr>
          <a:xfrm>
            <a:off x="6696075" y="3234969"/>
            <a:ext cx="4514850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Nouns from our text book unit 9 can be divided into two big families:</a:t>
            </a:r>
            <a:endParaRPr sz="2400" dirty="0"/>
          </a:p>
        </p:txBody>
      </p:sp>
      <p:sp>
        <p:nvSpPr>
          <p:cNvPr id="101" name="Google Shape;101;p14"/>
          <p:cNvSpPr txBox="1"/>
          <p:nvPr/>
        </p:nvSpPr>
        <p:spPr>
          <a:xfrm>
            <a:off x="6696075" y="4300536"/>
            <a:ext cx="4514850" cy="787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E67E22"/>
                </a:solidFill>
                <a:latin typeface="Afacad Flux"/>
                <a:ea typeface="Afacad Flux"/>
                <a:cs typeface="Afacad Flux"/>
                <a:sym typeface="Afacad Flux"/>
              </a:rPr>
              <a:t>1. Countable Nouns (1, 2, 3...)</a:t>
            </a:r>
            <a:b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" b="1" i="0" u="none" strike="noStrike" cap="none" dirty="0">
                <a:solidFill>
                  <a:srgbClr val="E67E22"/>
                </a:solidFill>
                <a:latin typeface="Afacad Flux"/>
                <a:ea typeface="Afacad Flux"/>
                <a:cs typeface="Afacad Flux"/>
                <a:sym typeface="Afacad Flux"/>
              </a:rPr>
              <a:t>2. Uncountable Nouns (Cannot count!)</a:t>
            </a:r>
            <a:endParaRPr sz="2000" dirty="0"/>
          </a:p>
        </p:txBody>
      </p:sp>
      <p:pic>
        <p:nvPicPr>
          <p:cNvPr id="102" name="Google Shape;102;p1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81075" y="2720279"/>
            <a:ext cx="3048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4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696075" y="2759667"/>
            <a:ext cx="304800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4"/>
          <p:cNvSpPr txBox="1"/>
          <p:nvPr/>
        </p:nvSpPr>
        <p:spPr>
          <a:xfrm>
            <a:off x="714375" y="476250"/>
            <a:ext cx="11451431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1A5276"/>
                </a:solidFill>
                <a:latin typeface="Comfortaa"/>
                <a:ea typeface="Comfortaa"/>
                <a:cs typeface="Comfortaa"/>
                <a:sym typeface="Comfortaa"/>
              </a:rPr>
              <a:t>What are Nouns?</a:t>
            </a:r>
            <a:endParaRPr/>
          </a:p>
        </p:txBody>
      </p:sp>
      <p:sp>
        <p:nvSpPr>
          <p:cNvPr id="105" name="Google Shape;105;p14"/>
          <p:cNvSpPr/>
          <p:nvPr/>
        </p:nvSpPr>
        <p:spPr>
          <a:xfrm>
            <a:off x="571500" y="476250"/>
            <a:ext cx="76200" cy="447675"/>
          </a:xfrm>
          <a:prstGeom prst="rect">
            <a:avLst/>
          </a:prstGeom>
          <a:solidFill>
            <a:srgbClr val="5DADE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42" y="14068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28750" y="2081212"/>
            <a:ext cx="3619500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5"/>
          <p:cNvSpPr txBox="1"/>
          <p:nvPr/>
        </p:nvSpPr>
        <p:spPr>
          <a:xfrm>
            <a:off x="6096000" y="2203102"/>
            <a:ext cx="5600700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 dirty="0">
                <a:solidFill>
                  <a:srgbClr val="D35400"/>
                </a:solidFill>
                <a:latin typeface="Comfortaa"/>
                <a:ea typeface="Comfortaa"/>
                <a:cs typeface="Comfortaa"/>
                <a:sym typeface="Comfortaa"/>
              </a:rPr>
              <a:t>We can count them!</a:t>
            </a:r>
            <a:endParaRPr sz="4000" dirty="0"/>
          </a:p>
        </p:txBody>
      </p:sp>
      <p:sp>
        <p:nvSpPr>
          <p:cNvPr id="113" name="Google Shape;113;p15"/>
          <p:cNvSpPr txBox="1"/>
          <p:nvPr/>
        </p:nvSpPr>
        <p:spPr>
          <a:xfrm>
            <a:off x="6096000" y="2818655"/>
            <a:ext cx="5334000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Countable nouns are things that we can count with numbers! We can have one, two, three, or many of them.</a:t>
            </a:r>
            <a:endParaRPr sz="2000" dirty="0"/>
          </a:p>
        </p:txBody>
      </p:sp>
      <p:sp>
        <p:nvSpPr>
          <p:cNvPr id="114" name="Google Shape;114;p15"/>
          <p:cNvSpPr txBox="1"/>
          <p:nvPr/>
        </p:nvSpPr>
        <p:spPr>
          <a:xfrm>
            <a:off x="6096000" y="4051628"/>
            <a:ext cx="5334000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They have </a:t>
            </a:r>
            <a:r>
              <a:rPr lang="en-US" sz="2400" b="1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Singular</a:t>
            </a:r>
            <a:r>
              <a:rPr lang="en-US" sz="2400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 (only one) and </a:t>
            </a:r>
            <a:r>
              <a:rPr lang="en-US" sz="2400" b="1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Plural</a:t>
            </a:r>
            <a:r>
              <a:rPr lang="en-US" sz="2400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 (more than one) forms!</a:t>
            </a:r>
            <a:endParaRPr sz="2400" dirty="0"/>
          </a:p>
        </p:txBody>
      </p:sp>
      <p:sp>
        <p:nvSpPr>
          <p:cNvPr id="115" name="Google Shape;115;p15"/>
          <p:cNvSpPr txBox="1"/>
          <p:nvPr/>
        </p:nvSpPr>
        <p:spPr>
          <a:xfrm>
            <a:off x="6096000" y="5142346"/>
            <a:ext cx="5334000" cy="60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D35400"/>
                </a:solidFill>
                <a:latin typeface="Afacad Flux SemiBold"/>
                <a:ea typeface="Afacad Flux SemiBold"/>
                <a:cs typeface="Afacad Flux SemiBold"/>
                <a:sym typeface="Afacad Flux SemiBold"/>
              </a:rPr>
              <a:t>Example: 1 Tomato → 3 Tomatoes!</a:t>
            </a:r>
            <a:endParaRPr sz="2800" dirty="0"/>
          </a:p>
        </p:txBody>
      </p:sp>
      <p:pic>
        <p:nvPicPr>
          <p:cNvPr id="116" name="Google Shape;116;p1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85900" y="2138362"/>
            <a:ext cx="3562350" cy="3607226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5"/>
          <p:cNvSpPr txBox="1"/>
          <p:nvPr/>
        </p:nvSpPr>
        <p:spPr>
          <a:xfrm>
            <a:off x="714375" y="476250"/>
            <a:ext cx="11451431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 dirty="0">
                <a:solidFill>
                  <a:srgbClr val="1A5276"/>
                </a:solidFill>
                <a:latin typeface="Comfortaa"/>
                <a:ea typeface="Comfortaa"/>
                <a:cs typeface="Comfortaa"/>
                <a:sym typeface="Comfortaa"/>
              </a:rPr>
              <a:t>Countable Nouns!</a:t>
            </a:r>
            <a:endParaRPr sz="4000" dirty="0"/>
          </a:p>
        </p:txBody>
      </p:sp>
      <p:sp>
        <p:nvSpPr>
          <p:cNvPr id="118" name="Google Shape;118;p15"/>
          <p:cNvSpPr/>
          <p:nvPr/>
        </p:nvSpPr>
        <p:spPr>
          <a:xfrm>
            <a:off x="478303" y="476250"/>
            <a:ext cx="169398" cy="508488"/>
          </a:xfrm>
          <a:prstGeom prst="rect">
            <a:avLst/>
          </a:prstGeom>
          <a:solidFill>
            <a:srgbClr val="5DADE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6780" y="1952359"/>
            <a:ext cx="5334000" cy="3975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98368" y="2028733"/>
            <a:ext cx="5334000" cy="3975496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6"/>
          <p:cNvSpPr txBox="1"/>
          <p:nvPr/>
        </p:nvSpPr>
        <p:spPr>
          <a:xfrm>
            <a:off x="981075" y="2364134"/>
            <a:ext cx="4740592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90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 dirty="0">
                <a:solidFill>
                  <a:srgbClr val="2E86C1"/>
                </a:solidFill>
                <a:latin typeface="Comfortaa"/>
                <a:ea typeface="Comfortaa"/>
                <a:cs typeface="Comfortaa"/>
                <a:sym typeface="Comfortaa"/>
              </a:rPr>
              <a:t>Singular Form</a:t>
            </a:r>
            <a:endParaRPr sz="3200" dirty="0"/>
          </a:p>
        </p:txBody>
      </p:sp>
      <p:sp>
        <p:nvSpPr>
          <p:cNvPr id="127" name="Google Shape;127;p16"/>
          <p:cNvSpPr txBox="1"/>
          <p:nvPr/>
        </p:nvSpPr>
        <p:spPr>
          <a:xfrm>
            <a:off x="952500" y="2901958"/>
            <a:ext cx="4762500" cy="1206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Singular means there is only </a:t>
            </a:r>
            <a:r>
              <a:rPr lang="en-US" sz="2800" b="1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ONE</a:t>
            </a:r>
            <a:r>
              <a:rPr lang="en-US" sz="2800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 thing</a:t>
            </a:r>
            <a:r>
              <a:rPr lang="en-US" sz="1650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.</a:t>
            </a:r>
            <a:endParaRPr dirty="0"/>
          </a:p>
        </p:txBody>
      </p:sp>
      <p:sp>
        <p:nvSpPr>
          <p:cNvPr id="128" name="Google Shape;128;p16"/>
          <p:cNvSpPr txBox="1"/>
          <p:nvPr/>
        </p:nvSpPr>
        <p:spPr>
          <a:xfrm>
            <a:off x="7017434" y="2268236"/>
            <a:ext cx="4740592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 dirty="0">
                <a:solidFill>
                  <a:srgbClr val="2E86C1"/>
                </a:solidFill>
                <a:latin typeface="Comfortaa"/>
                <a:ea typeface="Comfortaa"/>
                <a:cs typeface="Comfortaa"/>
                <a:sym typeface="Comfortaa"/>
              </a:rPr>
              <a:t>Plural Form</a:t>
            </a:r>
            <a:endParaRPr sz="3200" dirty="0"/>
          </a:p>
        </p:txBody>
      </p:sp>
      <p:sp>
        <p:nvSpPr>
          <p:cNvPr id="129" name="Google Shape;129;p16"/>
          <p:cNvSpPr txBox="1"/>
          <p:nvPr/>
        </p:nvSpPr>
        <p:spPr>
          <a:xfrm>
            <a:off x="6600825" y="2903566"/>
            <a:ext cx="5086350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Plural means there are </a:t>
            </a:r>
            <a:r>
              <a:rPr lang="en-US" sz="2400" b="1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MORE THAN ONE</a:t>
            </a:r>
            <a:r>
              <a:rPr lang="en-US" sz="2400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 (2, 3, 4, or many!).</a:t>
            </a:r>
            <a:endParaRPr sz="2400" dirty="0"/>
          </a:p>
        </p:txBody>
      </p:sp>
      <p:pic>
        <p:nvPicPr>
          <p:cNvPr id="130" name="Google Shape;130;p1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04875" y="2442270"/>
            <a:ext cx="342900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6"/>
          <p:cNvSpPr txBox="1"/>
          <p:nvPr/>
        </p:nvSpPr>
        <p:spPr>
          <a:xfrm>
            <a:off x="1362075" y="3964130"/>
            <a:ext cx="4133850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34495E"/>
                </a:solidFill>
                <a:latin typeface="Afacad Flux SemiBold"/>
                <a:ea typeface="Afacad Flux SemiBold"/>
                <a:cs typeface="Afacad Flux SemiBold"/>
                <a:sym typeface="Afacad Flux SemiBold"/>
              </a:rPr>
              <a:t>a spade</a:t>
            </a:r>
            <a:endParaRPr sz="2400" dirty="0"/>
          </a:p>
        </p:txBody>
      </p:sp>
      <p:sp>
        <p:nvSpPr>
          <p:cNvPr id="132" name="Google Shape;132;p16"/>
          <p:cNvSpPr txBox="1"/>
          <p:nvPr/>
        </p:nvSpPr>
        <p:spPr>
          <a:xfrm>
            <a:off x="1362075" y="4320104"/>
            <a:ext cx="4133850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34495E"/>
                </a:solidFill>
                <a:latin typeface="Afacad Flux SemiBold"/>
                <a:ea typeface="Afacad Flux SemiBold"/>
                <a:cs typeface="Afacad Flux SemiBold"/>
                <a:sym typeface="Afacad Flux SemiBold"/>
              </a:rPr>
              <a:t>a pot</a:t>
            </a:r>
            <a:endParaRPr sz="2400" dirty="0"/>
          </a:p>
        </p:txBody>
      </p:sp>
      <p:sp>
        <p:nvSpPr>
          <p:cNvPr id="133" name="Google Shape;133;p16"/>
          <p:cNvSpPr txBox="1"/>
          <p:nvPr/>
        </p:nvSpPr>
        <p:spPr>
          <a:xfrm>
            <a:off x="1362075" y="4716660"/>
            <a:ext cx="4133850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34495E"/>
                </a:solidFill>
                <a:latin typeface="Afacad Flux SemiBold"/>
                <a:ea typeface="Afacad Flux SemiBold"/>
                <a:cs typeface="Afacad Flux SemiBold"/>
                <a:sym typeface="Afacad Flux SemiBold"/>
              </a:rPr>
              <a:t>a seed</a:t>
            </a:r>
            <a:endParaRPr sz="2400" dirty="0"/>
          </a:p>
        </p:txBody>
      </p:sp>
      <p:sp>
        <p:nvSpPr>
          <p:cNvPr id="134" name="Google Shape;134;p16"/>
          <p:cNvSpPr txBox="1"/>
          <p:nvPr/>
        </p:nvSpPr>
        <p:spPr>
          <a:xfrm>
            <a:off x="7017434" y="3842444"/>
            <a:ext cx="4133850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34495E"/>
                </a:solidFill>
                <a:latin typeface="Afacad Flux SemiBold"/>
                <a:ea typeface="Afacad Flux SemiBold"/>
                <a:cs typeface="Afacad Flux SemiBold"/>
                <a:sym typeface="Afacad Flux SemiBold"/>
              </a:rPr>
              <a:t>spades</a:t>
            </a:r>
            <a:endParaRPr sz="2400" dirty="0"/>
          </a:p>
        </p:txBody>
      </p:sp>
      <p:sp>
        <p:nvSpPr>
          <p:cNvPr id="135" name="Google Shape;135;p16"/>
          <p:cNvSpPr txBox="1"/>
          <p:nvPr/>
        </p:nvSpPr>
        <p:spPr>
          <a:xfrm>
            <a:off x="7077075" y="4352925"/>
            <a:ext cx="4133850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34495E"/>
                </a:solidFill>
                <a:latin typeface="Afacad Flux SemiBold"/>
                <a:ea typeface="Afacad Flux SemiBold"/>
                <a:cs typeface="Afacad Flux SemiBold"/>
                <a:sym typeface="Afacad Flux SemiBold"/>
              </a:rPr>
              <a:t>pots</a:t>
            </a:r>
            <a:endParaRPr sz="2400" dirty="0"/>
          </a:p>
        </p:txBody>
      </p:sp>
      <p:sp>
        <p:nvSpPr>
          <p:cNvPr id="136" name="Google Shape;136;p16"/>
          <p:cNvSpPr txBox="1"/>
          <p:nvPr/>
        </p:nvSpPr>
        <p:spPr>
          <a:xfrm>
            <a:off x="7077075" y="4863405"/>
            <a:ext cx="4133850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34495E"/>
                </a:solidFill>
                <a:latin typeface="Afacad Flux SemiBold"/>
                <a:ea typeface="Afacad Flux SemiBold"/>
                <a:cs typeface="Afacad Flux SemiBold"/>
                <a:sym typeface="Afacad Flux SemiBold"/>
              </a:rPr>
              <a:t>seeds</a:t>
            </a:r>
            <a:endParaRPr sz="2400" dirty="0"/>
          </a:p>
        </p:txBody>
      </p:sp>
      <p:pic>
        <p:nvPicPr>
          <p:cNvPr id="137" name="Google Shape;137;p16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81075" y="4159858"/>
            <a:ext cx="95250" cy="193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6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81075" y="4520072"/>
            <a:ext cx="95250" cy="217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6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81075" y="4902181"/>
            <a:ext cx="95250" cy="2567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6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739010" y="4040629"/>
            <a:ext cx="95250" cy="260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6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729487" y="4552265"/>
            <a:ext cx="95250" cy="260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6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739010" y="5033038"/>
            <a:ext cx="138185" cy="238369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6"/>
          <p:cNvSpPr txBox="1"/>
          <p:nvPr/>
        </p:nvSpPr>
        <p:spPr>
          <a:xfrm>
            <a:off x="714375" y="476250"/>
            <a:ext cx="11451431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1A5276"/>
                </a:solidFill>
                <a:latin typeface="Comfortaa"/>
                <a:ea typeface="Comfortaa"/>
                <a:cs typeface="Comfortaa"/>
                <a:sym typeface="Comfortaa"/>
              </a:rPr>
              <a:t>Singular vs Plural</a:t>
            </a:r>
            <a:endParaRPr sz="3600" dirty="0"/>
          </a:p>
        </p:txBody>
      </p:sp>
      <p:sp>
        <p:nvSpPr>
          <p:cNvPr id="144" name="Google Shape;144;p16"/>
          <p:cNvSpPr/>
          <p:nvPr/>
        </p:nvSpPr>
        <p:spPr>
          <a:xfrm>
            <a:off x="533400" y="529411"/>
            <a:ext cx="76200" cy="447675"/>
          </a:xfrm>
          <a:prstGeom prst="rect">
            <a:avLst/>
          </a:prstGeom>
          <a:solidFill>
            <a:srgbClr val="5DADE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Google Shape;130;p16" descr="image.png">
            <a:extLst>
              <a:ext uri="{FF2B5EF4-FFF2-40B4-BE49-F238E27FC236}">
                <a16:creationId xmlns:a16="http://schemas.microsoft.com/office/drawing/2014/main" id="{FF4AE20B-4D04-BCB0-026A-B057A388C979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67560" y="2355233"/>
            <a:ext cx="342900" cy="30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6500" y="2081212"/>
            <a:ext cx="5334000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17"/>
          <p:cNvSpPr txBox="1"/>
          <p:nvPr/>
        </p:nvSpPr>
        <p:spPr>
          <a:xfrm>
            <a:off x="476250" y="1909348"/>
            <a:ext cx="5334000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For most countable nouns, we usually just add an </a:t>
            </a:r>
            <a:r>
              <a:rPr lang="en-US" sz="2400" b="1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"s"</a:t>
            </a:r>
            <a:r>
              <a:rPr lang="en-US" sz="2400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 to the end to make them plural!</a:t>
            </a:r>
            <a:endParaRPr sz="2400" dirty="0"/>
          </a:p>
        </p:txBody>
      </p:sp>
      <p:sp>
        <p:nvSpPr>
          <p:cNvPr id="152" name="Google Shape;152;p17"/>
          <p:cNvSpPr txBox="1"/>
          <p:nvPr/>
        </p:nvSpPr>
        <p:spPr>
          <a:xfrm>
            <a:off x="952500" y="3277641"/>
            <a:ext cx="4953000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book → </a:t>
            </a:r>
            <a:r>
              <a:rPr lang="en-US" sz="2400" b="1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books</a:t>
            </a:r>
            <a:endParaRPr sz="2400" dirty="0"/>
          </a:p>
        </p:txBody>
      </p:sp>
      <p:sp>
        <p:nvSpPr>
          <p:cNvPr id="153" name="Google Shape;153;p17"/>
          <p:cNvSpPr txBox="1"/>
          <p:nvPr/>
        </p:nvSpPr>
        <p:spPr>
          <a:xfrm>
            <a:off x="952500" y="3788122"/>
            <a:ext cx="4953000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table → </a:t>
            </a:r>
            <a:r>
              <a:rPr lang="en-US" sz="2400" b="1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tables</a:t>
            </a:r>
            <a:endParaRPr sz="2400" dirty="0"/>
          </a:p>
        </p:txBody>
      </p:sp>
      <p:sp>
        <p:nvSpPr>
          <p:cNvPr id="154" name="Google Shape;154;p17"/>
          <p:cNvSpPr txBox="1"/>
          <p:nvPr/>
        </p:nvSpPr>
        <p:spPr>
          <a:xfrm>
            <a:off x="952500" y="4298602"/>
            <a:ext cx="4953000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key → </a:t>
            </a:r>
            <a:r>
              <a:rPr lang="en-US" sz="2400" b="1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keys</a:t>
            </a:r>
            <a:endParaRPr sz="2400" dirty="0"/>
          </a:p>
        </p:txBody>
      </p:sp>
      <p:sp>
        <p:nvSpPr>
          <p:cNvPr id="155" name="Google Shape;155;p17"/>
          <p:cNvSpPr txBox="1"/>
          <p:nvPr/>
        </p:nvSpPr>
        <p:spPr>
          <a:xfrm>
            <a:off x="952500" y="4809083"/>
            <a:ext cx="4953000" cy="51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kite → </a:t>
            </a:r>
            <a:r>
              <a:rPr lang="en-US" sz="2400" b="1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kites</a:t>
            </a:r>
            <a:endParaRPr sz="2400" dirty="0"/>
          </a:p>
        </p:txBody>
      </p:sp>
      <p:pic>
        <p:nvPicPr>
          <p:cNvPr id="156" name="Google Shape;156;p1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43650" y="2138362"/>
            <a:ext cx="5219700" cy="3314700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</p:pic>
      <p:pic>
        <p:nvPicPr>
          <p:cNvPr id="157" name="Google Shape;157;p1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3429000"/>
            <a:ext cx="20002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7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1500" y="3962296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17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71500" y="4465186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17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43511" y="4975667"/>
            <a:ext cx="228600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17"/>
          <p:cNvSpPr txBox="1"/>
          <p:nvPr/>
        </p:nvSpPr>
        <p:spPr>
          <a:xfrm>
            <a:off x="714375" y="476250"/>
            <a:ext cx="11451431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1A5276"/>
                </a:solidFill>
                <a:latin typeface="Comfortaa"/>
                <a:ea typeface="Comfortaa"/>
                <a:cs typeface="Comfortaa"/>
                <a:sym typeface="Comfortaa"/>
              </a:rPr>
              <a:t>Rule 1: Just Add -S!</a:t>
            </a:r>
            <a:endParaRPr sz="3600" dirty="0"/>
          </a:p>
        </p:txBody>
      </p:sp>
      <p:sp>
        <p:nvSpPr>
          <p:cNvPr id="162" name="Google Shape;162;p17"/>
          <p:cNvSpPr/>
          <p:nvPr/>
        </p:nvSpPr>
        <p:spPr>
          <a:xfrm>
            <a:off x="571500" y="476250"/>
            <a:ext cx="76200" cy="447675"/>
          </a:xfrm>
          <a:prstGeom prst="rect">
            <a:avLst/>
          </a:prstGeom>
          <a:solidFill>
            <a:srgbClr val="5DADE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3012727"/>
            <a:ext cx="3492549" cy="2306835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</p:pic>
      <p:pic>
        <p:nvPicPr>
          <p:cNvPr id="169" name="Google Shape;169;p1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9799" y="3012727"/>
            <a:ext cx="3492549" cy="2306835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</p:pic>
      <p:pic>
        <p:nvPicPr>
          <p:cNvPr id="170" name="Google Shape;170;p18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28099" y="3012727"/>
            <a:ext cx="3492549" cy="2306835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</p:pic>
      <p:sp>
        <p:nvSpPr>
          <p:cNvPr id="171" name="Google Shape;171;p18"/>
          <p:cNvSpPr txBox="1"/>
          <p:nvPr/>
        </p:nvSpPr>
        <p:spPr>
          <a:xfrm>
            <a:off x="464439" y="2059889"/>
            <a:ext cx="11263119" cy="60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When a noun ends in </a:t>
            </a:r>
            <a:r>
              <a:rPr lang="en-US" sz="2800" b="1" i="0" u="none" strike="noStrike" cap="none" dirty="0" err="1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ch</a:t>
            </a:r>
            <a:r>
              <a:rPr lang="en-US" sz="2800" b="1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, </a:t>
            </a:r>
            <a:r>
              <a:rPr lang="en-US" sz="2800" b="1" i="0" u="none" strike="noStrike" cap="none" dirty="0" err="1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sh</a:t>
            </a:r>
            <a:r>
              <a:rPr lang="en-US" sz="2800" b="1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, x, or z</a:t>
            </a:r>
            <a:r>
              <a:rPr lang="en-US" sz="2800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, we must add </a:t>
            </a:r>
            <a:r>
              <a:rPr lang="en-US" sz="2800" b="1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-es</a:t>
            </a:r>
            <a:r>
              <a:rPr lang="en-US" sz="2800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 to the end to make it plural!</a:t>
            </a:r>
            <a:endParaRPr sz="2800" dirty="0"/>
          </a:p>
        </p:txBody>
      </p:sp>
      <p:sp>
        <p:nvSpPr>
          <p:cNvPr id="172" name="Google Shape;172;p18"/>
          <p:cNvSpPr txBox="1"/>
          <p:nvPr/>
        </p:nvSpPr>
        <p:spPr>
          <a:xfrm>
            <a:off x="1052542" y="4108102"/>
            <a:ext cx="2530316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1" i="0" u="none" strike="noStrike" cap="none">
                <a:solidFill>
                  <a:srgbClr val="2C3E50"/>
                </a:solidFill>
                <a:latin typeface="Comfortaa"/>
                <a:ea typeface="Comfortaa"/>
                <a:cs typeface="Comfortaa"/>
                <a:sym typeface="Comfortaa"/>
              </a:rPr>
              <a:t>Ends with -ch / -sh</a:t>
            </a:r>
            <a:endParaRPr/>
          </a:p>
        </p:txBody>
      </p:sp>
      <p:sp>
        <p:nvSpPr>
          <p:cNvPr id="173" name="Google Shape;173;p18"/>
          <p:cNvSpPr txBox="1"/>
          <p:nvPr/>
        </p:nvSpPr>
        <p:spPr>
          <a:xfrm>
            <a:off x="1248131" y="4498628"/>
            <a:ext cx="217036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branch → </a:t>
            </a:r>
            <a:r>
              <a:rPr lang="en-US" sz="2000" b="1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branches</a:t>
            </a:r>
            <a:endParaRPr sz="2000" dirty="0"/>
          </a:p>
        </p:txBody>
      </p:sp>
      <p:sp>
        <p:nvSpPr>
          <p:cNvPr id="174" name="Google Shape;174;p18"/>
          <p:cNvSpPr txBox="1"/>
          <p:nvPr/>
        </p:nvSpPr>
        <p:spPr>
          <a:xfrm>
            <a:off x="1587980" y="4797057"/>
            <a:ext cx="1490662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dish → </a:t>
            </a:r>
            <a:r>
              <a:rPr lang="en-US" sz="2000" b="1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dishes</a:t>
            </a:r>
            <a:endParaRPr sz="2000" dirty="0"/>
          </a:p>
        </p:txBody>
      </p:sp>
      <p:sp>
        <p:nvSpPr>
          <p:cNvPr id="175" name="Google Shape;175;p18"/>
          <p:cNvSpPr txBox="1"/>
          <p:nvPr/>
        </p:nvSpPr>
        <p:spPr>
          <a:xfrm>
            <a:off x="5285897" y="4093814"/>
            <a:ext cx="162020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2C3E50"/>
                </a:solidFill>
                <a:latin typeface="Comfortaa"/>
                <a:ea typeface="Comfortaa"/>
                <a:cs typeface="Comfortaa"/>
                <a:sym typeface="Comfortaa"/>
              </a:rPr>
              <a:t>Ends with -x</a:t>
            </a:r>
            <a:endParaRPr sz="2000" dirty="0"/>
          </a:p>
        </p:txBody>
      </p:sp>
      <p:sp>
        <p:nvSpPr>
          <p:cNvPr id="176" name="Google Shape;176;p18"/>
          <p:cNvSpPr txBox="1"/>
          <p:nvPr/>
        </p:nvSpPr>
        <p:spPr>
          <a:xfrm>
            <a:off x="5423430" y="4457659"/>
            <a:ext cx="1345136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box → </a:t>
            </a:r>
            <a:r>
              <a:rPr lang="en-US" sz="2000" b="1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boxes</a:t>
            </a:r>
            <a:endParaRPr sz="2000" dirty="0"/>
          </a:p>
        </p:txBody>
      </p:sp>
      <p:sp>
        <p:nvSpPr>
          <p:cNvPr id="177" name="Google Shape;177;p18"/>
          <p:cNvSpPr txBox="1"/>
          <p:nvPr/>
        </p:nvSpPr>
        <p:spPr>
          <a:xfrm>
            <a:off x="5401449" y="4807255"/>
            <a:ext cx="1416573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fox → </a:t>
            </a:r>
            <a:r>
              <a:rPr lang="en-US" sz="2000" b="1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foxes</a:t>
            </a:r>
            <a:endParaRPr sz="2000" dirty="0"/>
          </a:p>
        </p:txBody>
      </p:sp>
      <p:sp>
        <p:nvSpPr>
          <p:cNvPr id="178" name="Google Shape;178;p18"/>
          <p:cNvSpPr txBox="1"/>
          <p:nvPr/>
        </p:nvSpPr>
        <p:spPr>
          <a:xfrm>
            <a:off x="9059197" y="4108102"/>
            <a:ext cx="163020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2C3E50"/>
                </a:solidFill>
                <a:latin typeface="Comfortaa"/>
                <a:ea typeface="Comfortaa"/>
                <a:cs typeface="Comfortaa"/>
                <a:sym typeface="Comfortaa"/>
              </a:rPr>
              <a:t>Ends with -z</a:t>
            </a:r>
            <a:endParaRPr sz="2000" dirty="0"/>
          </a:p>
        </p:txBody>
      </p:sp>
      <p:sp>
        <p:nvSpPr>
          <p:cNvPr id="179" name="Google Shape;179;p18"/>
          <p:cNvSpPr txBox="1"/>
          <p:nvPr/>
        </p:nvSpPr>
        <p:spPr>
          <a:xfrm>
            <a:off x="9193900" y="4452866"/>
            <a:ext cx="1349425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fez → </a:t>
            </a:r>
            <a:r>
              <a:rPr lang="en-US" sz="2000" b="1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fezzes</a:t>
            </a:r>
            <a:endParaRPr sz="2000" dirty="0"/>
          </a:p>
        </p:txBody>
      </p:sp>
      <p:sp>
        <p:nvSpPr>
          <p:cNvPr id="180" name="Google Shape;180;p18"/>
          <p:cNvSpPr txBox="1"/>
          <p:nvPr/>
        </p:nvSpPr>
        <p:spPr>
          <a:xfrm>
            <a:off x="9053512" y="4740383"/>
            <a:ext cx="1630203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quiz → </a:t>
            </a:r>
            <a:r>
              <a:rPr lang="en-US" sz="2000" b="1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quizzes</a:t>
            </a:r>
            <a:endParaRPr sz="2000" dirty="0"/>
          </a:p>
        </p:txBody>
      </p:sp>
      <p:pic>
        <p:nvPicPr>
          <p:cNvPr id="181" name="Google Shape;181;p18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079575" y="3384202"/>
            <a:ext cx="476250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18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6450" y="3384202"/>
            <a:ext cx="419100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18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693324" y="3384202"/>
            <a:ext cx="3619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18"/>
          <p:cNvSpPr txBox="1"/>
          <p:nvPr/>
        </p:nvSpPr>
        <p:spPr>
          <a:xfrm>
            <a:off x="714375" y="476250"/>
            <a:ext cx="11451431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1A5276"/>
                </a:solidFill>
                <a:latin typeface="Comfortaa"/>
                <a:ea typeface="Comfortaa"/>
                <a:cs typeface="Comfortaa"/>
                <a:sym typeface="Comfortaa"/>
              </a:rPr>
              <a:t>Rule 2: Add -es!</a:t>
            </a:r>
            <a:endParaRPr sz="3600" dirty="0"/>
          </a:p>
        </p:txBody>
      </p:sp>
      <p:sp>
        <p:nvSpPr>
          <p:cNvPr id="185" name="Google Shape;185;p18"/>
          <p:cNvSpPr/>
          <p:nvPr/>
        </p:nvSpPr>
        <p:spPr>
          <a:xfrm>
            <a:off x="571500" y="476250"/>
            <a:ext cx="76200" cy="447675"/>
          </a:xfrm>
          <a:prstGeom prst="rect">
            <a:avLst/>
          </a:prstGeom>
          <a:solidFill>
            <a:srgbClr val="5DADE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19"/>
          <p:cNvSpPr txBox="1"/>
          <p:nvPr/>
        </p:nvSpPr>
        <p:spPr>
          <a:xfrm>
            <a:off x="714375" y="571500"/>
            <a:ext cx="5450681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1A5276"/>
                </a:solidFill>
                <a:latin typeface="Comfortaa"/>
                <a:ea typeface="Comfortaa"/>
                <a:cs typeface="Comfortaa"/>
                <a:sym typeface="Comfortaa"/>
              </a:rPr>
              <a:t>Rule 3: Tricky Endings</a:t>
            </a:r>
            <a:endParaRPr sz="3600" dirty="0"/>
          </a:p>
        </p:txBody>
      </p:sp>
      <p:sp>
        <p:nvSpPr>
          <p:cNvPr id="192" name="Google Shape;192;p19"/>
          <p:cNvSpPr/>
          <p:nvPr/>
        </p:nvSpPr>
        <p:spPr>
          <a:xfrm>
            <a:off x="571500" y="571500"/>
            <a:ext cx="76200" cy="447675"/>
          </a:xfrm>
          <a:prstGeom prst="rect">
            <a:avLst/>
          </a:prstGeom>
          <a:solidFill>
            <a:srgbClr val="5DADE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Google Shape;193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6500" y="0"/>
            <a:ext cx="59055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19"/>
          <p:cNvSpPr txBox="1"/>
          <p:nvPr/>
        </p:nvSpPr>
        <p:spPr>
          <a:xfrm>
            <a:off x="1260449" y="1954531"/>
            <a:ext cx="4000867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 dirty="0">
                <a:solidFill>
                  <a:srgbClr val="8E44AD"/>
                </a:solidFill>
                <a:latin typeface="Comfortaa"/>
                <a:ea typeface="Comfortaa"/>
                <a:cs typeface="Comfortaa"/>
                <a:sym typeface="Comfortaa"/>
              </a:rPr>
              <a:t>Y and F / FE rules!</a:t>
            </a:r>
            <a:endParaRPr sz="3200" dirty="0"/>
          </a:p>
        </p:txBody>
      </p:sp>
      <p:sp>
        <p:nvSpPr>
          <p:cNvPr id="195" name="Google Shape;195;p19"/>
          <p:cNvSpPr txBox="1"/>
          <p:nvPr/>
        </p:nvSpPr>
        <p:spPr>
          <a:xfrm>
            <a:off x="1234257" y="2762977"/>
            <a:ext cx="3817987" cy="1359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Change 'y' to '</a:t>
            </a:r>
            <a:r>
              <a:rPr lang="en-US" sz="2400" b="1" i="0" u="none" strike="noStrike" cap="none" dirty="0" err="1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i</a:t>
            </a:r>
            <a:r>
              <a:rPr lang="en-US" sz="2400" b="1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' and add 'es':</a:t>
            </a:r>
            <a:b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50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 </a:t>
            </a:r>
            <a:r>
              <a:rPr lang="en-US" sz="2000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nursery → </a:t>
            </a:r>
            <a:r>
              <a:rPr lang="en-US" sz="2000" b="1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nurseries</a:t>
            </a:r>
            <a:b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50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 </a:t>
            </a:r>
            <a:r>
              <a:rPr lang="en-US" sz="2000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butterfly → </a:t>
            </a:r>
            <a:r>
              <a:rPr lang="en-US" sz="2000" b="1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butterflies</a:t>
            </a:r>
            <a:endParaRPr sz="2000" dirty="0"/>
          </a:p>
        </p:txBody>
      </p:sp>
      <p:sp>
        <p:nvSpPr>
          <p:cNvPr id="196" name="Google Shape;196;p19"/>
          <p:cNvSpPr txBox="1"/>
          <p:nvPr/>
        </p:nvSpPr>
        <p:spPr>
          <a:xfrm>
            <a:off x="1260449" y="4438136"/>
            <a:ext cx="4398169" cy="1359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Change 'f' or '</a:t>
            </a:r>
            <a:r>
              <a:rPr lang="en-US" sz="2400" b="1" i="0" u="none" strike="noStrike" cap="none" dirty="0" err="1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fe</a:t>
            </a:r>
            <a:r>
              <a:rPr lang="en-US" sz="2400" b="1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' to 'v' and add 'es':</a:t>
            </a:r>
            <a:b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50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 </a:t>
            </a:r>
            <a:r>
              <a:rPr lang="en-US" sz="2000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leaf → </a:t>
            </a:r>
            <a:r>
              <a:rPr lang="en-US" sz="2000" b="1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leaves</a:t>
            </a:r>
            <a:b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50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 </a:t>
            </a:r>
            <a:r>
              <a:rPr lang="en-US" sz="2000" b="0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knife → </a:t>
            </a:r>
            <a:r>
              <a:rPr lang="en-US" sz="2000" b="1" i="0" u="none" strike="noStrike" cap="none" dirty="0">
                <a:solidFill>
                  <a:srgbClr val="34495E"/>
                </a:solidFill>
                <a:latin typeface="Afacad Flux"/>
                <a:ea typeface="Afacad Flux"/>
                <a:cs typeface="Afacad Flux"/>
                <a:sym typeface="Afacad Flux"/>
              </a:rPr>
              <a:t>knives</a:t>
            </a:r>
            <a:endParaRPr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653</Words>
  <Application>Microsoft Office PowerPoint</Application>
  <PresentationFormat>Widescreen</PresentationFormat>
  <Paragraphs>96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Afacad Flux</vt:lpstr>
      <vt:lpstr>Afacad Flux SemiBold</vt:lpstr>
      <vt:lpstr>Calibri</vt:lpstr>
      <vt:lpstr>Arial</vt:lpstr>
      <vt:lpstr>NikoshBAN</vt:lpstr>
      <vt:lpstr>Comfortaa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dell</cp:lastModifiedBy>
  <cp:revision>16</cp:revision>
  <dcterms:modified xsi:type="dcterms:W3CDTF">2026-07-14T03:22:00Z</dcterms:modified>
</cp:coreProperties>
</file>