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2" r:id="rId1"/>
  </p:sldMasterIdLst>
  <p:notesMasterIdLst>
    <p:notesMasterId r:id="rId16"/>
  </p:notesMasterIdLst>
  <p:sldIdLst>
    <p:sldId id="267" r:id="rId2"/>
    <p:sldId id="269" r:id="rId3"/>
    <p:sldId id="274" r:id="rId4"/>
    <p:sldId id="271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2" r:id="rId15"/>
  </p:sldIdLst>
  <p:sldSz cx="9144000" cy="5143500" type="screen16x9"/>
  <p:notesSz cx="5143500" cy="9144000"/>
  <p:embeddedFontLst>
    <p:embeddedFont>
      <p:font typeface="Tomorrow SemiBold" panose="020B0604020202020204" charset="0"/>
      <p:regular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  <p:embeddedFont>
      <p:font typeface="NikoshBAN" panose="02000000000000000000" pitchFamily="2" charset="0"/>
      <p:regular r:id="rId22"/>
    </p:embeddedFont>
    <p:embeddedFont>
      <p:font typeface="Wingdings 3" panose="05040102010807070707" pitchFamily="18" charset="2"/>
      <p:regular r:id="rId23"/>
    </p:embeddedFont>
    <p:embeddedFont>
      <p:font typeface="Tomorrow Bold" panose="020B0604020202020204" charset="0"/>
      <p:regular r:id="rId24"/>
    </p:embeddedFont>
    <p:embeddedFont>
      <p:font typeface="Tomorrow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8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401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213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3104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1373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75114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8672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910277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3661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6400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56410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905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60854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60387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2671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83270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068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24141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8409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812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40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-4-2.svg"/><Relationship Id="rId12" Type="http://schemas.openxmlformats.org/officeDocument/2006/relationships/image" Target="../media/image-4-12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-4-16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4-4.svg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5" Type="http://schemas.openxmlformats.org/officeDocument/2006/relationships/image" Target="../media/image11.png"/><Relationship Id="rId10" Type="http://schemas.openxmlformats.org/officeDocument/2006/relationships/image" Target="../media/image-4-2.svg"/><Relationship Id="rId4" Type="http://schemas.openxmlformats.org/officeDocument/2006/relationships/image" Target="../media/image-4-2.svg"/><Relationship Id="rId9" Type="http://schemas.openxmlformats.org/officeDocument/2006/relationships/image" Target="../media/image-4-8.svg"/><Relationship Id="rId14" Type="http://schemas.openxmlformats.org/officeDocument/2006/relationships/image" Target="../media/image-4-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5-3.svg"/><Relationship Id="rId5" Type="http://schemas.openxmlformats.org/officeDocument/2006/relationships/image" Target="../media/image-5-3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-6-3.svg"/><Relationship Id="rId5" Type="http://schemas.openxmlformats.org/officeDocument/2006/relationships/image" Target="../media/image-6-3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F5463CD-2ADF-4A91-9E0D-D5AD6837C914}"/>
              </a:ext>
            </a:extLst>
          </p:cNvPr>
          <p:cNvSpPr/>
          <p:nvPr/>
        </p:nvSpPr>
        <p:spPr>
          <a:xfrm>
            <a:off x="2514600" y="1"/>
            <a:ext cx="417195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03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en-US" sz="103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103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103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BD" sz="1035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035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 descr="flr (5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650" y="2061119"/>
            <a:ext cx="5600700" cy="250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14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233934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পুতুলের বিয়ে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889522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আগামীকাল পুতুলের বিয়ে হবে — কিন্তু সেই আনন্দে একটা বড় শূন্যতা।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275805"/>
            <a:ext cx="4722763" cy="1633686"/>
          </a:xfrm>
          <a:prstGeom prst="roundRect">
            <a:avLst>
              <a:gd name="adj" fmla="val 1302"/>
            </a:avLst>
          </a:prstGeom>
          <a:solidFill>
            <a:srgbClr val="F0EAEA"/>
          </a:solidFill>
          <a:ln/>
        </p:spPr>
      </p:sp>
      <p:sp>
        <p:nvSpPr>
          <p:cNvPr id="6" name="Shape 3"/>
          <p:cNvSpPr/>
          <p:nvPr/>
        </p:nvSpPr>
        <p:spPr>
          <a:xfrm>
            <a:off x="3925119" y="2275805"/>
            <a:ext cx="4722763" cy="816843"/>
          </a:xfrm>
          <a:prstGeom prst="rect">
            <a:avLst/>
          </a:prstGeom>
          <a:solidFill>
            <a:srgbClr val="F0EAEA"/>
          </a:solidFill>
          <a:ln/>
        </p:spPr>
      </p:sp>
      <p:sp>
        <p:nvSpPr>
          <p:cNvPr id="7" name="Text 4"/>
          <p:cNvSpPr/>
          <p:nvPr/>
        </p:nvSpPr>
        <p:spPr>
          <a:xfrm>
            <a:off x="4066877" y="2417564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থাকার কথা ছিল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6877" y="2724076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কাজলা দিদিকে থাকলে এই আনন্দের অংশ হতো — সবাই মিলে উৎসব করত।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925119" y="3092648"/>
            <a:ext cx="4722763" cy="816843"/>
          </a:xfrm>
          <a:prstGeom prst="rect">
            <a:avLst/>
          </a:prstGeom>
          <a:solidFill>
            <a:srgbClr val="F0EAEA"/>
          </a:solidFill>
          <a:ln/>
        </p:spPr>
      </p:sp>
      <p:sp>
        <p:nvSpPr>
          <p:cNvPr id="10" name="Shape 7"/>
          <p:cNvSpPr/>
          <p:nvPr/>
        </p:nvSpPr>
        <p:spPr>
          <a:xfrm>
            <a:off x="3925119" y="3092648"/>
            <a:ext cx="4722763" cy="19050"/>
          </a:xfrm>
          <a:prstGeom prst="roundRect">
            <a:avLst>
              <a:gd name="adj" fmla="val 111628"/>
            </a:avLst>
          </a:prstGeom>
          <a:solidFill>
            <a:srgbClr val="D6D0D0"/>
          </a:solidFill>
          <a:ln/>
        </p:spPr>
      </p:sp>
      <p:sp>
        <p:nvSpPr>
          <p:cNvPr id="11" name="Text 8"/>
          <p:cNvSpPr/>
          <p:nvPr/>
        </p:nvSpPr>
        <p:spPr>
          <a:xfrm>
            <a:off x="4066877" y="3234407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বাস্তব সত্য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66877" y="3540919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কিন্তু দিদি নেই — তাই ছোট্ট বোনের কষ্ট জমে ওঠে আনন্দের মাঝেও।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104751"/>
            <a:ext cx="5177582" cy="29339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4339" y="608037"/>
            <a:ext cx="552301" cy="215354"/>
          </a:xfrm>
          <a:prstGeom prst="roundRect">
            <a:avLst>
              <a:gd name="adj" fmla="val 7900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109395" y="650528"/>
            <a:ext cx="839391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অভিমান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24339" y="880095"/>
            <a:ext cx="2628230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"আমিও নাই, দিদিও নাই"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6024339" y="1907828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ছোট্ট বোন মাকে বোঝাতে চায় — দিদি নেই বলে সে আনন্দে থাকতে পারছে না।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024339" y="2520925"/>
            <a:ext cx="318939" cy="318939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</p:sp>
      <p:sp>
        <p:nvSpPr>
          <p:cNvPr id="8" name="Text 5"/>
          <p:cNvSpPr/>
          <p:nvPr/>
        </p:nvSpPr>
        <p:spPr>
          <a:xfrm>
            <a:off x="6485037" y="2569592"/>
            <a:ext cx="216753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ফাঁকি দেওয়ার ভাবনা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85037" y="2932807"/>
            <a:ext cx="216753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তার মনে হয় — দিদি যেন তাকে ফাঁকি দিয়ে লুকিয়েছে।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024339" y="3669953"/>
            <a:ext cx="318939" cy="318939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</p:sp>
      <p:sp>
        <p:nvSpPr>
          <p:cNvPr id="11" name="Text 8"/>
          <p:cNvSpPr/>
          <p:nvPr/>
        </p:nvSpPr>
        <p:spPr>
          <a:xfrm>
            <a:off x="6485037" y="3718620"/>
            <a:ext cx="216753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মায়ের প্রতি অভিমান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85037" y="4081835"/>
            <a:ext cx="216753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এই ভাবনায় মায়ের প্রতিও অভিমান জমে ওঠে।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745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খুকির সতর্কতা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693962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ছোট্ট বোন প্রকৃতিকেও ভালোবাসে — গাছপালা ও পাখির প্রতি তার যত্ন।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80245"/>
            <a:ext cx="1507480" cy="9316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18908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শিউলি গাছ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3495601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ভূঁইচাঁপায় ভরা শিউলি গাছের তলা — মাকে সতর্ক করে, যেন ভুলে মাড়িয়ে না ফেলেন।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2080245"/>
            <a:ext cx="1507480" cy="9316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2433" y="318908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ডালিম গাছ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272433" y="3495601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ডালিম গাছের ডালে বুলবুলি পাখি লুকিয়ে আছে — ফল ছিঁড়লে পাখি ভয় পেয়ে উড়ে যেতে পারে।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2080245"/>
            <a:ext cx="1507480" cy="93166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48747" y="318908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প্রকৃতির প্রতি যত্ন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048747" y="3495601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প্রকৃতির প্রতি এই সতর্কতাই দেখায় — ভালোবাসা শুধু মানুষের জন্য নয়।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53876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চিরন্তন স্মৃতির আলো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309464"/>
            <a:ext cx="19050" cy="772567"/>
          </a:xfrm>
          <a:prstGeom prst="roundRect">
            <a:avLst>
              <a:gd name="adj" fmla="val 60000"/>
            </a:avLst>
          </a:prstGeom>
          <a:solidFill>
            <a:srgbClr val="1D1D1B"/>
          </a:solidFill>
          <a:ln/>
        </p:spPr>
      </p:sp>
      <p:sp>
        <p:nvSpPr>
          <p:cNvPr id="5" name="Text 2"/>
          <p:cNvSpPr/>
          <p:nvPr/>
        </p:nvSpPr>
        <p:spPr>
          <a:xfrm>
            <a:off x="4137720" y="1468934"/>
            <a:ext cx="4510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প্রিয়জন হারিয়ে গেলেও ভালোবাসা আর স্মৃতি আমাদের হৃদয়ে চিরকাল বেঁচে থাকে।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925119" y="2241500"/>
            <a:ext cx="2290465" cy="1279996"/>
          </a:xfrm>
          <a:prstGeom prst="roundRect">
            <a:avLst>
              <a:gd name="adj" fmla="val 1661"/>
            </a:avLst>
          </a:prstGeom>
          <a:solidFill>
            <a:srgbClr val="F0EAEA"/>
          </a:solidFill>
          <a:ln/>
        </p:spPr>
      </p:sp>
      <p:sp>
        <p:nvSpPr>
          <p:cNvPr id="7" name="Text 4"/>
          <p:cNvSpPr/>
          <p:nvPr/>
        </p:nvSpPr>
        <p:spPr>
          <a:xfrm>
            <a:off x="4066877" y="2383259"/>
            <a:ext cx="200694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প্রকৃতিই স্মরণ করায়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6877" y="2699296"/>
            <a:ext cx="200694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জোনাকি, শিউলি আর নিঝুম রাতের আকাশ — প্রকৃতিই যেন দিদির কথা মনে করিয়ে দেয়।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2241500"/>
            <a:ext cx="2290539" cy="1279996"/>
          </a:xfrm>
          <a:prstGeom prst="roundRect">
            <a:avLst>
              <a:gd name="adj" fmla="val 1661"/>
            </a:avLst>
          </a:prstGeom>
          <a:solidFill>
            <a:srgbClr val="F0EAEA"/>
          </a:solidFill>
          <a:ln/>
        </p:spPr>
      </p:sp>
      <p:sp>
        <p:nvSpPr>
          <p:cNvPr id="10" name="Text 7"/>
          <p:cNvSpPr/>
          <p:nvPr/>
        </p:nvSpPr>
        <p:spPr>
          <a:xfrm>
            <a:off x="6499101" y="2383259"/>
            <a:ext cx="200702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💛</a:t>
            </a: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শোককে জয় করা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99101" y="2699296"/>
            <a:ext cx="20070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প্রিয় মানুষের স্মৃতিকে আগলে রাখাই জীবনের বড় প্রাপ্তি।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663255"/>
            <a:ext cx="4722763" cy="826368"/>
          </a:xfrm>
          <a:prstGeom prst="roundRect">
            <a:avLst>
              <a:gd name="adj" fmla="val 2573"/>
            </a:avLst>
          </a:prstGeom>
          <a:solidFill>
            <a:srgbClr val="F0EAEA"/>
          </a:solidFill>
          <a:ln/>
        </p:spPr>
      </p:sp>
      <p:sp>
        <p:nvSpPr>
          <p:cNvPr id="13" name="Text 10"/>
          <p:cNvSpPr/>
          <p:nvPr/>
        </p:nvSpPr>
        <p:spPr>
          <a:xfrm>
            <a:off x="4066877" y="3805014"/>
            <a:ext cx="4439245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✨</a:t>
            </a: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আজকের শিক্ষা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66877" y="4121051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ভালোবাসা কখনো মরে না — সেটা আমাদের মধ্যেই বেঁচে থাকে।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084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bbon: Tilted Down 5">
            <a:extLst>
              <a:ext uri="{FF2B5EF4-FFF2-40B4-BE49-F238E27FC236}">
                <a16:creationId xmlns="" xmlns:a16="http://schemas.microsoft.com/office/drawing/2014/main" id="{13C0F457-3498-A9EA-9559-71475F924CC7}"/>
              </a:ext>
            </a:extLst>
          </p:cNvPr>
          <p:cNvSpPr/>
          <p:nvPr/>
        </p:nvSpPr>
        <p:spPr>
          <a:xfrm>
            <a:off x="2000250" y="228600"/>
            <a:ext cx="4445521" cy="1028360"/>
          </a:xfrm>
          <a:prstGeom prst="ribbon">
            <a:avLst/>
          </a:prstGeom>
          <a:ln w="28575">
            <a:solidFill>
              <a:schemeClr val="accent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5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72100" y="1913878"/>
            <a:ext cx="217170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35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1771651" y="2114550"/>
            <a:ext cx="4800599" cy="2041193"/>
          </a:xfrm>
          <a:prstGeom prst="horizont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100" dirty="0">
                <a:latin typeface="NikoshBAN" pitchFamily="2" charset="0"/>
                <a:cs typeface="NikoshBAN" pitchFamily="2" charset="0"/>
              </a:rPr>
              <a:t>মোহাম্মাদ বিল্লাল  হোসেন</a:t>
            </a:r>
          </a:p>
          <a:p>
            <a:pPr algn="ctr"/>
            <a:r>
              <a:rPr lang="bn-IN" sz="2100" dirty="0">
                <a:latin typeface="NikoshBAN" pitchFamily="2" charset="0"/>
                <a:cs typeface="NikoshBAN" pitchFamily="2" charset="0"/>
              </a:rPr>
              <a:t>প্রধান শিক্ষক </a:t>
            </a:r>
          </a:p>
          <a:p>
            <a:pPr algn="ctr"/>
            <a:r>
              <a:rPr lang="en-US" sz="2100" dirty="0" err="1">
                <a:latin typeface="NikoshBAN" pitchFamily="2" charset="0"/>
                <a:cs typeface="NikoshBAN" pitchFamily="2" charset="0"/>
              </a:rPr>
              <a:t>দিঘীরপাড়</a:t>
            </a:r>
            <a:r>
              <a:rPr lang="en-US" sz="21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100" dirty="0">
                <a:latin typeface="NikoshBAN" pitchFamily="2" charset="0"/>
                <a:cs typeface="NikoshBAN" pitchFamily="2" charset="0"/>
              </a:rPr>
              <a:t>সরকারি </a:t>
            </a:r>
            <a:r>
              <a:rPr lang="bn-BD" sz="2100" dirty="0">
                <a:latin typeface="NikoshBAN" pitchFamily="2" charset="0"/>
                <a:cs typeface="NikoshBAN" pitchFamily="2" charset="0"/>
              </a:rPr>
              <a:t>প্রাথমিক বিদ্যালয়</a:t>
            </a:r>
          </a:p>
          <a:p>
            <a:pPr algn="ctr"/>
            <a:r>
              <a:rPr lang="bn-IN" sz="2100" dirty="0">
                <a:latin typeface="NikoshBAN" pitchFamily="2" charset="0"/>
                <a:cs typeface="NikoshBAN" pitchFamily="2" charset="0"/>
              </a:rPr>
              <a:t>কসবা। </a:t>
            </a:r>
            <a:endParaRPr lang="en-US" sz="21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100" dirty="0">
                <a:latin typeface="NikoshBAN" pitchFamily="2" charset="0"/>
                <a:cs typeface="NikoshBAN" pitchFamily="2" charset="0"/>
              </a:rPr>
              <a:t>01720074469</a:t>
            </a:r>
            <a:endParaRPr lang="bn-IN" sz="21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flr (5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3613" y="1211964"/>
            <a:ext cx="1740090" cy="1268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5077" y="742950"/>
            <a:ext cx="875823" cy="1543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4417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82969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কাজলা দিদি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485281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৪র্থ শ্রেণির বাংলা পাঠ্যবই থেকে — ছোট্ট বোনের অপেক্ষা আর স্মৃতির একটি হৃদয়স্পর্শী কবিতা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098378"/>
            <a:ext cx="850404" cy="215354"/>
          </a:xfrm>
          <a:prstGeom prst="roundRect">
            <a:avLst>
              <a:gd name="adj" fmla="val 7900"/>
            </a:avLst>
          </a:prstGeom>
          <a:solidFill>
            <a:srgbClr val="E6E6E5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3140869"/>
            <a:ext cx="113749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কবিতা বিশ্লেষণ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1417365" y="3098378"/>
            <a:ext cx="591666" cy="215354"/>
          </a:xfrm>
          <a:prstGeom prst="roundRect">
            <a:avLst>
              <a:gd name="adj" fmla="val 7900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02420" y="3140869"/>
            <a:ext cx="87875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শ্রেণি পাঠ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1885817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7168" y="676599"/>
            <a:ext cx="3429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98474" y="1879093"/>
            <a:ext cx="8442251" cy="132343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১কবিতাটি </a:t>
            </a:r>
            <a:r>
              <a:rPr lang="en-US" sz="4000" dirty="0" err="1" smtClean="0"/>
              <a:t>বুজে</a:t>
            </a:r>
            <a:r>
              <a:rPr lang="en-US" sz="4000" dirty="0" smtClean="0"/>
              <a:t> </a:t>
            </a:r>
            <a:r>
              <a:rPr lang="en-US" sz="4000" dirty="0" err="1" smtClean="0"/>
              <a:t>পড়তে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পারবে</a:t>
            </a:r>
            <a:endParaRPr lang="en-US" sz="4000" dirty="0"/>
          </a:p>
          <a:p>
            <a:r>
              <a:rPr lang="en-US" sz="4000" dirty="0"/>
              <a:t>২</a:t>
            </a:r>
            <a:r>
              <a:rPr lang="en-US" sz="4000" dirty="0"/>
              <a:t>. </a:t>
            </a:r>
            <a:r>
              <a:rPr lang="en-US" sz="4000" dirty="0" err="1" smtClean="0"/>
              <a:t>শব্দার্থ</a:t>
            </a:r>
            <a:r>
              <a:rPr lang="en-US" sz="4000" dirty="0" smtClean="0"/>
              <a:t> ও </a:t>
            </a:r>
            <a:r>
              <a:rPr lang="en-US" sz="4000" dirty="0" err="1" smtClean="0"/>
              <a:t>প্রশ্ন</a:t>
            </a:r>
            <a:r>
              <a:rPr lang="en-US" sz="4000" dirty="0" smtClean="0"/>
              <a:t> </a:t>
            </a:r>
            <a:r>
              <a:rPr lang="en-US" sz="4000" dirty="0" err="1" smtClean="0"/>
              <a:t>উত্তর</a:t>
            </a:r>
            <a:r>
              <a:rPr lang="en-US" sz="4000" dirty="0" smtClean="0"/>
              <a:t> </a:t>
            </a:r>
            <a:r>
              <a:rPr lang="en-US" sz="4000" dirty="0" err="1" smtClean="0"/>
              <a:t>বলতে</a:t>
            </a:r>
            <a:r>
              <a:rPr lang="en-US" sz="4000" dirty="0" smtClean="0"/>
              <a:t>  </a:t>
            </a:r>
            <a:r>
              <a:rPr lang="en-US" sz="4000" dirty="0" err="1"/>
              <a:t>পারবে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2155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12938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কাজলা দিদি কে?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784970"/>
            <a:ext cx="2290465" cy="1270471"/>
          </a:xfrm>
          <a:prstGeom prst="roundRect">
            <a:avLst>
              <a:gd name="adj" fmla="val 1674"/>
            </a:avLst>
          </a:prstGeom>
          <a:solidFill>
            <a:srgbClr val="F0EAEA"/>
          </a:solidFill>
          <a:ln/>
        </p:spPr>
      </p:sp>
      <p:sp>
        <p:nvSpPr>
          <p:cNvPr id="5" name="Text 2"/>
          <p:cNvSpPr/>
          <p:nvPr/>
        </p:nvSpPr>
        <p:spPr>
          <a:xfrm>
            <a:off x="637877" y="1926729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সারাক্ষণের সঙ্গী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233240"/>
            <a:ext cx="200694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ছোট্ট বোনের সবচেয়ে প্রিয় মানুষ — কাজলা দিদিকে সে সবসময় পাশে পেতে চায়।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784970"/>
            <a:ext cx="2290539" cy="1270471"/>
          </a:xfrm>
          <a:prstGeom prst="roundRect">
            <a:avLst>
              <a:gd name="adj" fmla="val 1674"/>
            </a:avLst>
          </a:prstGeom>
          <a:solidFill>
            <a:srgbClr val="F0EAEA"/>
          </a:solidFill>
          <a:ln/>
        </p:spPr>
      </p:sp>
      <p:sp>
        <p:nvSpPr>
          <p:cNvPr id="8" name="Text 5"/>
          <p:cNvSpPr/>
          <p:nvPr/>
        </p:nvSpPr>
        <p:spPr>
          <a:xfrm>
            <a:off x="3070101" y="1926729"/>
            <a:ext cx="2007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অজানা সত্য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0101" y="2233240"/>
            <a:ext cx="20070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কাজলা দিদিকে আর ফিরবে না — এই কঠিন সত্য ছোট্ট বোন এখনো জানে না।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197200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0EAEA"/>
          </a:solidFill>
          <a:ln/>
        </p:spPr>
      </p:sp>
      <p:sp>
        <p:nvSpPr>
          <p:cNvPr id="11" name="Text 8"/>
          <p:cNvSpPr/>
          <p:nvPr/>
        </p:nvSpPr>
        <p:spPr>
          <a:xfrm>
            <a:off x="637877" y="3338959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মায়ের কষ্ট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3645471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মেয়ের প্রশ্নের উত্তর দিতে না পেরে মা আঁচলে মুখ ঢেকে চোখের জল লুকান।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104751"/>
            <a:ext cx="5177582" cy="29339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4339" y="821531"/>
            <a:ext cx="510927" cy="215354"/>
          </a:xfrm>
          <a:prstGeom prst="roundRect">
            <a:avLst>
              <a:gd name="adj" fmla="val 7900"/>
            </a:avLst>
          </a:prstGeom>
          <a:solidFill>
            <a:srgbClr val="E6E6E5"/>
          </a:solidFill>
          <a:ln/>
        </p:spPr>
      </p:sp>
      <p:sp>
        <p:nvSpPr>
          <p:cNvPr id="4" name="Text 1"/>
          <p:cNvSpPr/>
          <p:nvPr/>
        </p:nvSpPr>
        <p:spPr>
          <a:xfrm>
            <a:off x="6109395" y="864022"/>
            <a:ext cx="79801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মূল প্রশ্ন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24339" y="1093589"/>
            <a:ext cx="2628230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দিদি কোথায় গেছে?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6024339" y="2121322"/>
            <a:ext cx="2628230" cy="1261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ছোট্ট বোন বারবার মায়ের কাছে জিজ্ঞেস করে — </a:t>
            </a:r>
            <a:r>
              <a:rPr lang="en-US" sz="1100" b="1" dirty="0">
                <a:solidFill>
                  <a:srgbClr val="61615C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"কাজলা দিদিকে কোথায় গেছে? কেন আসে না?"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মায়ের কাছে উত্তর নেই। প্রতিটি প্রশ্নের সাথে শোক আরও গভীর হয়ে ওঠে।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024339" y="3542407"/>
            <a:ext cx="2628230" cy="779562"/>
          </a:xfrm>
          <a:prstGeom prst="roundRect">
            <a:avLst>
              <a:gd name="adj" fmla="val 2728"/>
            </a:avLst>
          </a:prstGeom>
          <a:solidFill>
            <a:srgbClr val="E6E6E5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098" y="3762226"/>
            <a:ext cx="177180" cy="14175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85037" y="3705374"/>
            <a:ext cx="202577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শিশুর সরল প্রশ্নেই প্রকাশ পায় সবচেয়ে বড় বেদনা।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422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শব্দ-জগত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390724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কবিতার বিশেষ শব্দগুলো জানলে দৃশ্যটি চোখে ভেসে ওঠে।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777008"/>
            <a:ext cx="4004965" cy="128022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392263" y="1902321"/>
            <a:ext cx="212601" cy="21260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6927" y="2363093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শোলক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6927" y="266960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ছোট ছড়া বা পদ — চাঁদনি রাতে মা উঠানে বলতেন।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42842" y="1777008"/>
            <a:ext cx="4005039" cy="128022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39061" y="1902321"/>
            <a:ext cx="212601" cy="21260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803651" y="2363093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জোনাই</a:t>
            </a:r>
            <a:endParaRPr lang="en-US" sz="1350" dirty="0"/>
          </a:p>
        </p:txBody>
      </p:sp>
      <p:sp>
        <p:nvSpPr>
          <p:cNvPr id="11" name="Text 5"/>
          <p:cNvSpPr/>
          <p:nvPr/>
        </p:nvSpPr>
        <p:spPr>
          <a:xfrm>
            <a:off x="4803651" y="266960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জোনাকি পোকা — আঁধার রাতে ঝোপে-ঝাড়ে জ্বলে ওঠে।</a:t>
            </a:r>
            <a:endParaRPr lang="en-US" sz="11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280220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392263" y="3324299"/>
            <a:ext cx="212601" cy="212601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56927" y="3785071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নেবু</a:t>
            </a:r>
            <a:endParaRPr lang="en-US" sz="1350" dirty="0"/>
          </a:p>
        </p:txBody>
      </p:sp>
      <p:sp>
        <p:nvSpPr>
          <p:cNvPr id="15" name="Text 7"/>
          <p:cNvSpPr/>
          <p:nvPr/>
        </p:nvSpPr>
        <p:spPr>
          <a:xfrm>
            <a:off x="656927" y="4091583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লেবু গাছ — নেবু দিয়ে আচার তৈরি হতো।</a:t>
            </a:r>
            <a:endParaRPr lang="en-US" sz="11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280220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539061" y="3324299"/>
            <a:ext cx="212601" cy="212601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4803651" y="3785071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দিদি</a:t>
            </a:r>
            <a:endParaRPr lang="en-US" sz="1350" dirty="0"/>
          </a:p>
        </p:txBody>
      </p:sp>
      <p:sp>
        <p:nvSpPr>
          <p:cNvPr id="19" name="Text 9"/>
          <p:cNvSpPr/>
          <p:nvPr/>
        </p:nvSpPr>
        <p:spPr>
          <a:xfrm>
            <a:off x="4803651" y="4091583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বড় বোন বা আপা — ছোট্ট বোনের সবচেয়ে প্রিয় ডাক।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7569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কোথায় জ্বল জোনাকি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031281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1615C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"জোনাকি জ্বলে নেবুর তলে"</a:t>
            </a: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এই দৃশ্যটি ছোট্ট বোনের মনে গেঁথে আছে।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06069" y="2398514"/>
            <a:ext cx="4741813" cy="57142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04977" y="2417564"/>
            <a:ext cx="454290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চাঁদ ওঠা রাত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4104977" y="2724076"/>
            <a:ext cx="45429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পুকুর পাড়ে জ্বলে থাকা জোনাকি, নেবু ও ফুলের গন্ধ — ঘুম আসতে চায় না।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06069" y="3215357"/>
            <a:ext cx="4741813" cy="57142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04977" y="3234407"/>
            <a:ext cx="454290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দিদির স্মৃতি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104977" y="3540919"/>
            <a:ext cx="45429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এই সুন্দর রাতগুলোতে দিদির কথা সবচেয়ে বেশি মনে পড়ে।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17488"/>
            <a:ext cx="2628230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মা কেন আঁচল ঢাকেন?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245221"/>
            <a:ext cx="262823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কাজলা দিদিকে আর ফিরবে না — ছোট্ট বোন এটা বোঝে না। কিন্তু দিদির কথা উঠলেই মায়ের চোখে পানি আসে।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988" y="597545"/>
            <a:ext cx="5177582" cy="2933923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119" y="3850407"/>
            <a:ext cx="4004965" cy="85494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3127" y="4011216"/>
            <a:ext cx="36071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লুকানো কান্না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733127" y="4317727"/>
            <a:ext cx="36071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মেয়ের সামনে কাঁদতে না চাইলে মা আঁচলে মুখ ঢাকেন।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42842" y="3850407"/>
            <a:ext cx="4005039" cy="85494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879851" y="4011216"/>
            <a:ext cx="3607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অপ্রকাশিত শোক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879851" y="4317727"/>
            <a:ext cx="36072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শব্দহীন কান্নাই সবচেয়ে গভীর ব্যথার প্রমাণ।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533</Words>
  <Application>Microsoft Office PowerPoint</Application>
  <PresentationFormat>On-screen Show (16:9)</PresentationFormat>
  <Paragraphs>88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Tomorrow SemiBold</vt:lpstr>
      <vt:lpstr>Trebuchet MS</vt:lpstr>
      <vt:lpstr>Arial</vt:lpstr>
      <vt:lpstr>NikoshBAN</vt:lpstr>
      <vt:lpstr>Wingdings 3</vt:lpstr>
      <vt:lpstr>Tomorrow Bold</vt:lpstr>
      <vt:lpstr>Tomorrow</vt:lpstr>
      <vt:lpstr>Twemoji Mozilla</vt:lpstr>
      <vt:lpstr>Calibri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Microsoft account</cp:lastModifiedBy>
  <cp:revision>3</cp:revision>
  <dcterms:created xsi:type="dcterms:W3CDTF">2026-07-14T03:56:15Z</dcterms:created>
  <dcterms:modified xsi:type="dcterms:W3CDTF">2026-07-14T04:05:46Z</dcterms:modified>
</cp:coreProperties>
</file>