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8" r:id="rId5"/>
    <p:sldId id="259" r:id="rId6"/>
    <p:sldId id="260" r:id="rId7"/>
    <p:sldId id="269" r:id="rId8"/>
    <p:sldId id="261" r:id="rId9"/>
    <p:sldId id="262" r:id="rId10"/>
    <p:sldId id="263" r:id="rId11"/>
    <p:sldId id="264" r:id="rId12"/>
    <p:sldId id="265" r:id="rId13"/>
    <p:sldId id="266"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SG"/>
          </a:p>
        </p:txBody>
      </p:sp>
      <p:sp>
        <p:nvSpPr>
          <p:cNvPr id="4" name="Date Placeholder 3"/>
          <p:cNvSpPr>
            <a:spLocks noGrp="1"/>
          </p:cNvSpPr>
          <p:nvPr>
            <p:ph type="dt" sz="half" idx="10"/>
          </p:nvPr>
        </p:nvSpPr>
        <p:spPr/>
        <p:txBody>
          <a:bodyPr/>
          <a:lstStyle/>
          <a:p>
            <a:fld id="{FD720EC7-1B58-4A04-95ED-69524384A311}"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1174375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FD720EC7-1B58-4A04-95ED-69524384A311}"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3317337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FD720EC7-1B58-4A04-95ED-69524384A311}"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150290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FD720EC7-1B58-4A04-95ED-69524384A311}"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3361871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D720EC7-1B58-4A04-95ED-69524384A311}"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1297180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Date Placeholder 4"/>
          <p:cNvSpPr>
            <a:spLocks noGrp="1"/>
          </p:cNvSpPr>
          <p:nvPr>
            <p:ph type="dt" sz="half" idx="10"/>
          </p:nvPr>
        </p:nvSpPr>
        <p:spPr/>
        <p:txBody>
          <a:bodyPr/>
          <a:lstStyle/>
          <a:p>
            <a:fld id="{FD720EC7-1B58-4A04-95ED-69524384A311}" type="datetimeFigureOut">
              <a:rPr lang="en-SG" smtClean="0"/>
              <a:t>14/7/2026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302579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7" name="Date Placeholder 6"/>
          <p:cNvSpPr>
            <a:spLocks noGrp="1"/>
          </p:cNvSpPr>
          <p:nvPr>
            <p:ph type="dt" sz="half" idx="10"/>
          </p:nvPr>
        </p:nvSpPr>
        <p:spPr/>
        <p:txBody>
          <a:bodyPr/>
          <a:lstStyle/>
          <a:p>
            <a:fld id="{FD720EC7-1B58-4A04-95ED-69524384A311}" type="datetimeFigureOut">
              <a:rPr lang="en-SG" smtClean="0"/>
              <a:t>14/7/2026</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3757860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Date Placeholder 2"/>
          <p:cNvSpPr>
            <a:spLocks noGrp="1"/>
          </p:cNvSpPr>
          <p:nvPr>
            <p:ph type="dt" sz="half" idx="10"/>
          </p:nvPr>
        </p:nvSpPr>
        <p:spPr/>
        <p:txBody>
          <a:bodyPr/>
          <a:lstStyle/>
          <a:p>
            <a:fld id="{FD720EC7-1B58-4A04-95ED-69524384A311}" type="datetimeFigureOut">
              <a:rPr lang="en-SG" smtClean="0"/>
              <a:t>14/7/2026</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2227906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20EC7-1B58-4A04-95ED-69524384A311}" type="datetimeFigureOut">
              <a:rPr lang="en-SG" smtClean="0"/>
              <a:t>14/7/2026</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485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D720EC7-1B58-4A04-95ED-69524384A311}" type="datetimeFigureOut">
              <a:rPr lang="en-SG" smtClean="0"/>
              <a:t>14/7/2026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3054712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D720EC7-1B58-4A04-95ED-69524384A311}" type="datetimeFigureOut">
              <a:rPr lang="en-SG" smtClean="0"/>
              <a:t>14/7/2026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86046766-6196-46D2-A842-7CF2D229981A}" type="slidenum">
              <a:rPr lang="en-SG" smtClean="0"/>
              <a:t>‹#›</a:t>
            </a:fld>
            <a:endParaRPr lang="en-SG"/>
          </a:p>
        </p:txBody>
      </p:sp>
    </p:spTree>
    <p:extLst>
      <p:ext uri="{BB962C8B-B14F-4D97-AF65-F5344CB8AC3E}">
        <p14:creationId xmlns:p14="http://schemas.microsoft.com/office/powerpoint/2010/main" val="36056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20EC7-1B58-4A04-95ED-69524384A311}" type="datetimeFigureOut">
              <a:rPr lang="en-SG" smtClean="0"/>
              <a:t>14/7/2026</a:t>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046766-6196-46D2-A842-7CF2D229981A}" type="slidenum">
              <a:rPr lang="en-SG" smtClean="0"/>
              <a:t>‹#›</a:t>
            </a:fld>
            <a:endParaRPr lang="en-SG"/>
          </a:p>
        </p:txBody>
      </p:sp>
    </p:spTree>
    <p:extLst>
      <p:ext uri="{BB962C8B-B14F-4D97-AF65-F5344CB8AC3E}">
        <p14:creationId xmlns:p14="http://schemas.microsoft.com/office/powerpoint/2010/main" val="1396366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3219" y="168812"/>
            <a:ext cx="11732456" cy="6555545"/>
          </a:xfrm>
          <a:prstGeom prst="rect">
            <a:avLst/>
          </a:prstGeom>
        </p:spPr>
      </p:pic>
    </p:spTree>
    <p:extLst>
      <p:ext uri="{BB962C8B-B14F-4D97-AF65-F5344CB8AC3E}">
        <p14:creationId xmlns:p14="http://schemas.microsoft.com/office/powerpoint/2010/main" val="71430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5346" t="4040" r="6935" b="4443"/>
          <a:stretch/>
        </p:blipFill>
        <p:spPr>
          <a:xfrm>
            <a:off x="436097" y="323557"/>
            <a:ext cx="5205048" cy="4023360"/>
          </a:xfrm>
          <a:prstGeom prst="rect">
            <a:avLst/>
          </a:prstGeom>
        </p:spPr>
      </p:pic>
      <p:pic>
        <p:nvPicPr>
          <p:cNvPr id="5" name="Picture 4"/>
          <p:cNvPicPr>
            <a:picLocks noChangeAspect="1"/>
          </p:cNvPicPr>
          <p:nvPr/>
        </p:nvPicPr>
        <p:blipFill rotWithShape="1">
          <a:blip r:embed="rId3"/>
          <a:srcRect l="3875" r="13780"/>
          <a:stretch/>
        </p:blipFill>
        <p:spPr>
          <a:xfrm>
            <a:off x="6119446" y="323557"/>
            <a:ext cx="5683348" cy="4023360"/>
          </a:xfrm>
          <a:prstGeom prst="rect">
            <a:avLst/>
          </a:prstGeom>
        </p:spPr>
      </p:pic>
      <p:sp>
        <p:nvSpPr>
          <p:cNvPr id="2" name="Rectangle 1"/>
          <p:cNvSpPr/>
          <p:nvPr/>
        </p:nvSpPr>
        <p:spPr>
          <a:xfrm>
            <a:off x="436097" y="4684543"/>
            <a:ext cx="5205048" cy="1969476"/>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i="1" dirty="0" smtClean="0">
                <a:solidFill>
                  <a:srgbClr val="FF0000"/>
                </a:solidFill>
                <a:latin typeface="Times New Roman" panose="02020603050405020304" pitchFamily="18" charset="0"/>
                <a:cs typeface="Times New Roman" panose="02020603050405020304" pitchFamily="18" charset="0"/>
              </a:rPr>
              <a:t>Chess</a:t>
            </a:r>
            <a:r>
              <a:rPr lang="en-US" sz="4000" b="1" i="1" dirty="0" smtClean="0">
                <a:solidFill>
                  <a:schemeClr val="tx1"/>
                </a:solidFill>
                <a:latin typeface="Times New Roman" panose="02020603050405020304" pitchFamily="18" charset="0"/>
                <a:cs typeface="Times New Roman" panose="02020603050405020304" pitchFamily="18" charset="0"/>
              </a:rPr>
              <a:t>- </a:t>
            </a:r>
            <a:r>
              <a:rPr lang="en-US" sz="4000" dirty="0" smtClean="0">
                <a:solidFill>
                  <a:schemeClr val="tx1"/>
                </a:solidFill>
                <a:latin typeface="Times New Roman" panose="02020603050405020304" pitchFamily="18" charset="0"/>
                <a:cs typeface="Times New Roman" panose="02020603050405020304" pitchFamily="18" charset="0"/>
              </a:rPr>
              <a:t>a board game for two players</a:t>
            </a:r>
            <a:endParaRPr lang="en-SG" sz="400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6428935" y="4684542"/>
            <a:ext cx="5373859" cy="195540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i="1" dirty="0" smtClean="0">
                <a:solidFill>
                  <a:srgbClr val="FF0000"/>
                </a:solidFill>
              </a:rPr>
              <a:t>Focus</a:t>
            </a:r>
            <a:r>
              <a:rPr lang="en-US" sz="4000" b="1" i="1" dirty="0" smtClean="0">
                <a:solidFill>
                  <a:schemeClr val="tx1"/>
                </a:solidFill>
              </a:rPr>
              <a:t>-</a:t>
            </a:r>
            <a:r>
              <a:rPr lang="en-US" dirty="0" smtClean="0">
                <a:solidFill>
                  <a:schemeClr val="tx1"/>
                </a:solidFill>
              </a:rPr>
              <a:t> </a:t>
            </a:r>
            <a:r>
              <a:rPr lang="en-US" sz="3600" dirty="0" smtClean="0">
                <a:solidFill>
                  <a:schemeClr val="tx1"/>
                </a:solidFill>
              </a:rPr>
              <a:t>particular attention paid for something</a:t>
            </a:r>
            <a:endParaRPr lang="en-SG" sz="3600" dirty="0">
              <a:solidFill>
                <a:schemeClr val="tx1"/>
              </a:solidFill>
            </a:endParaRPr>
          </a:p>
        </p:txBody>
      </p:sp>
    </p:spTree>
    <p:extLst>
      <p:ext uri="{BB962C8B-B14F-4D97-AF65-F5344CB8AC3E}">
        <p14:creationId xmlns:p14="http://schemas.microsoft.com/office/powerpoint/2010/main" val="151487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80">
                                          <p:stCondLst>
                                            <p:cond delay="0"/>
                                          </p:stCondLst>
                                        </p:cTn>
                                        <p:tgtEl>
                                          <p:spTgt spid="2">
                                            <p:txEl>
                                              <p:pRg st="0" end="0"/>
                                            </p:txEl>
                                          </p:spTgt>
                                        </p:tgtEl>
                                      </p:cBhvr>
                                    </p:animEffect>
                                    <p:anim calcmode="lin" valueType="num">
                                      <p:cBhvr>
                                        <p:cTn id="1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2">
                                            <p:txEl>
                                              <p:pRg st="0" end="0"/>
                                            </p:txEl>
                                          </p:spTgt>
                                        </p:tgtEl>
                                      </p:cBhvr>
                                      <p:to x="100000" y="60000"/>
                                    </p:animScale>
                                    <p:animScale>
                                      <p:cBhvr>
                                        <p:cTn id="24" dur="166" decel="50000">
                                          <p:stCondLst>
                                            <p:cond delay="676"/>
                                          </p:stCondLst>
                                        </p:cTn>
                                        <p:tgtEl>
                                          <p:spTgt spid="2">
                                            <p:txEl>
                                              <p:pRg st="0" end="0"/>
                                            </p:txEl>
                                          </p:spTgt>
                                        </p:tgtEl>
                                      </p:cBhvr>
                                      <p:to x="100000" y="100000"/>
                                    </p:animScale>
                                    <p:animScale>
                                      <p:cBhvr>
                                        <p:cTn id="25" dur="26">
                                          <p:stCondLst>
                                            <p:cond delay="1312"/>
                                          </p:stCondLst>
                                        </p:cTn>
                                        <p:tgtEl>
                                          <p:spTgt spid="2">
                                            <p:txEl>
                                              <p:pRg st="0" end="0"/>
                                            </p:txEl>
                                          </p:spTgt>
                                        </p:tgtEl>
                                      </p:cBhvr>
                                      <p:to x="100000" y="80000"/>
                                    </p:animScale>
                                    <p:animScale>
                                      <p:cBhvr>
                                        <p:cTn id="26" dur="166" decel="50000">
                                          <p:stCondLst>
                                            <p:cond delay="1338"/>
                                          </p:stCondLst>
                                        </p:cTn>
                                        <p:tgtEl>
                                          <p:spTgt spid="2">
                                            <p:txEl>
                                              <p:pRg st="0" end="0"/>
                                            </p:txEl>
                                          </p:spTgt>
                                        </p:tgtEl>
                                      </p:cBhvr>
                                      <p:to x="100000" y="100000"/>
                                    </p:animScale>
                                    <p:animScale>
                                      <p:cBhvr>
                                        <p:cTn id="27" dur="26">
                                          <p:stCondLst>
                                            <p:cond delay="1642"/>
                                          </p:stCondLst>
                                        </p:cTn>
                                        <p:tgtEl>
                                          <p:spTgt spid="2">
                                            <p:txEl>
                                              <p:pRg st="0" end="0"/>
                                            </p:txEl>
                                          </p:spTgt>
                                        </p:tgtEl>
                                      </p:cBhvr>
                                      <p:to x="100000" y="90000"/>
                                    </p:animScale>
                                    <p:animScale>
                                      <p:cBhvr>
                                        <p:cTn id="28" dur="166" decel="50000">
                                          <p:stCondLst>
                                            <p:cond delay="1668"/>
                                          </p:stCondLst>
                                        </p:cTn>
                                        <p:tgtEl>
                                          <p:spTgt spid="2">
                                            <p:txEl>
                                              <p:pRg st="0" end="0"/>
                                            </p:txEl>
                                          </p:spTgt>
                                        </p:tgtEl>
                                      </p:cBhvr>
                                      <p:to x="100000" y="100000"/>
                                    </p:animScale>
                                    <p:animScale>
                                      <p:cBhvr>
                                        <p:cTn id="29" dur="26">
                                          <p:stCondLst>
                                            <p:cond delay="1808"/>
                                          </p:stCondLst>
                                        </p:cTn>
                                        <p:tgtEl>
                                          <p:spTgt spid="2">
                                            <p:txEl>
                                              <p:pRg st="0" end="0"/>
                                            </p:txEl>
                                          </p:spTgt>
                                        </p:tgtEl>
                                      </p:cBhvr>
                                      <p:to x="100000" y="95000"/>
                                    </p:animScale>
                                    <p:animScale>
                                      <p:cBhvr>
                                        <p:cTn id="30" dur="166" decel="50000">
                                          <p:stCondLst>
                                            <p:cond delay="1834"/>
                                          </p:stCondLst>
                                        </p:cTn>
                                        <p:tgtEl>
                                          <p:spTgt spid="2">
                                            <p:txEl>
                                              <p:pRg st="0" end="0"/>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circle(in)">
                                      <p:cBhvr>
                                        <p:cTn id="35" dur="20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circle(in)">
                                      <p:cBhvr>
                                        <p:cTn id="40" dur="20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wipe(down)">
                                      <p:cBhvr>
                                        <p:cTn id="45" dur="580">
                                          <p:stCondLst>
                                            <p:cond delay="0"/>
                                          </p:stCondLst>
                                        </p:cTn>
                                        <p:tgtEl>
                                          <p:spTgt spid="4">
                                            <p:txEl>
                                              <p:pRg st="0" end="0"/>
                                            </p:txEl>
                                          </p:spTgt>
                                        </p:tgtEl>
                                      </p:cBhvr>
                                    </p:animEffect>
                                    <p:anim calcmode="lin" valueType="num">
                                      <p:cBhvr>
                                        <p:cTn id="46"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4">
                                            <p:txEl>
                                              <p:pRg st="0" end="0"/>
                                            </p:txEl>
                                          </p:spTgt>
                                        </p:tgtEl>
                                      </p:cBhvr>
                                      <p:to x="100000" y="60000"/>
                                    </p:animScale>
                                    <p:animScale>
                                      <p:cBhvr>
                                        <p:cTn id="52" dur="166" decel="50000">
                                          <p:stCondLst>
                                            <p:cond delay="676"/>
                                          </p:stCondLst>
                                        </p:cTn>
                                        <p:tgtEl>
                                          <p:spTgt spid="4">
                                            <p:txEl>
                                              <p:pRg st="0" end="0"/>
                                            </p:txEl>
                                          </p:spTgt>
                                        </p:tgtEl>
                                      </p:cBhvr>
                                      <p:to x="100000" y="100000"/>
                                    </p:animScale>
                                    <p:animScale>
                                      <p:cBhvr>
                                        <p:cTn id="53" dur="26">
                                          <p:stCondLst>
                                            <p:cond delay="1312"/>
                                          </p:stCondLst>
                                        </p:cTn>
                                        <p:tgtEl>
                                          <p:spTgt spid="4">
                                            <p:txEl>
                                              <p:pRg st="0" end="0"/>
                                            </p:txEl>
                                          </p:spTgt>
                                        </p:tgtEl>
                                      </p:cBhvr>
                                      <p:to x="100000" y="80000"/>
                                    </p:animScale>
                                    <p:animScale>
                                      <p:cBhvr>
                                        <p:cTn id="54" dur="166" decel="50000">
                                          <p:stCondLst>
                                            <p:cond delay="1338"/>
                                          </p:stCondLst>
                                        </p:cTn>
                                        <p:tgtEl>
                                          <p:spTgt spid="4">
                                            <p:txEl>
                                              <p:pRg st="0" end="0"/>
                                            </p:txEl>
                                          </p:spTgt>
                                        </p:tgtEl>
                                      </p:cBhvr>
                                      <p:to x="100000" y="100000"/>
                                    </p:animScale>
                                    <p:animScale>
                                      <p:cBhvr>
                                        <p:cTn id="55" dur="26">
                                          <p:stCondLst>
                                            <p:cond delay="1642"/>
                                          </p:stCondLst>
                                        </p:cTn>
                                        <p:tgtEl>
                                          <p:spTgt spid="4">
                                            <p:txEl>
                                              <p:pRg st="0" end="0"/>
                                            </p:txEl>
                                          </p:spTgt>
                                        </p:tgtEl>
                                      </p:cBhvr>
                                      <p:to x="100000" y="90000"/>
                                    </p:animScale>
                                    <p:animScale>
                                      <p:cBhvr>
                                        <p:cTn id="56" dur="166" decel="50000">
                                          <p:stCondLst>
                                            <p:cond delay="1668"/>
                                          </p:stCondLst>
                                        </p:cTn>
                                        <p:tgtEl>
                                          <p:spTgt spid="4">
                                            <p:txEl>
                                              <p:pRg st="0" end="0"/>
                                            </p:txEl>
                                          </p:spTgt>
                                        </p:tgtEl>
                                      </p:cBhvr>
                                      <p:to x="100000" y="100000"/>
                                    </p:animScale>
                                    <p:animScale>
                                      <p:cBhvr>
                                        <p:cTn id="57" dur="26">
                                          <p:stCondLst>
                                            <p:cond delay="1808"/>
                                          </p:stCondLst>
                                        </p:cTn>
                                        <p:tgtEl>
                                          <p:spTgt spid="4">
                                            <p:txEl>
                                              <p:pRg st="0" end="0"/>
                                            </p:txEl>
                                          </p:spTgt>
                                        </p:tgtEl>
                                      </p:cBhvr>
                                      <p:to x="100000" y="95000"/>
                                    </p:animScale>
                                    <p:animScale>
                                      <p:cBhvr>
                                        <p:cTn id="58"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3218" y="225083"/>
            <a:ext cx="5598941" cy="4248443"/>
          </a:xfrm>
          <a:prstGeom prst="rect">
            <a:avLst/>
          </a:prstGeom>
        </p:spPr>
      </p:pic>
      <p:pic>
        <p:nvPicPr>
          <p:cNvPr id="5" name="Picture 4"/>
          <p:cNvPicPr>
            <a:picLocks noChangeAspect="1"/>
          </p:cNvPicPr>
          <p:nvPr/>
        </p:nvPicPr>
        <p:blipFill rotWithShape="1">
          <a:blip r:embed="rId3"/>
          <a:srcRect t="1057" b="18236"/>
          <a:stretch/>
        </p:blipFill>
        <p:spPr>
          <a:xfrm>
            <a:off x="6048007" y="337625"/>
            <a:ext cx="5881395" cy="4135901"/>
          </a:xfrm>
          <a:prstGeom prst="rect">
            <a:avLst/>
          </a:prstGeom>
        </p:spPr>
      </p:pic>
      <p:sp>
        <p:nvSpPr>
          <p:cNvPr id="2" name="Rectangle 1"/>
          <p:cNvSpPr/>
          <p:nvPr/>
        </p:nvSpPr>
        <p:spPr>
          <a:xfrm>
            <a:off x="449066" y="4895556"/>
            <a:ext cx="5598941" cy="177252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smtClean="0">
                <a:solidFill>
                  <a:srgbClr val="FF0000"/>
                </a:solidFill>
                <a:latin typeface="Times New Roman" panose="02020603050405020304" pitchFamily="18" charset="0"/>
                <a:cs typeface="Times New Roman" panose="02020603050405020304" pitchFamily="18" charset="0"/>
              </a:rPr>
              <a:t>Cheer</a:t>
            </a:r>
            <a:r>
              <a:rPr lang="en-US" sz="4000" dirty="0" smtClean="0">
                <a:solidFill>
                  <a:schemeClr val="tx1"/>
                </a:solidFill>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sz="3600" dirty="0" smtClean="0">
                <a:solidFill>
                  <a:schemeClr val="tx1"/>
                </a:solidFill>
                <a:latin typeface="Times New Roman" panose="02020603050405020304" pitchFamily="18" charset="0"/>
                <a:cs typeface="Times New Roman" panose="02020603050405020304" pitchFamily="18" charset="0"/>
              </a:rPr>
              <a:t>shout for joy </a:t>
            </a:r>
            <a:endParaRPr lang="en-SG" sz="3600" dirty="0">
              <a:solidFill>
                <a:schemeClr val="tx1"/>
              </a:solidFill>
              <a:latin typeface="Times New Roman" panose="02020603050405020304" pitchFamily="18" charset="0"/>
              <a:cs typeface="Times New Roman" panose="02020603050405020304" pitchFamily="18" charset="0"/>
            </a:endParaRPr>
          </a:p>
        </p:txBody>
      </p:sp>
      <p:sp>
        <p:nvSpPr>
          <p:cNvPr id="3" name="Rectangle 2"/>
          <p:cNvSpPr/>
          <p:nvPr/>
        </p:nvSpPr>
        <p:spPr>
          <a:xfrm>
            <a:off x="6269501" y="4895557"/>
            <a:ext cx="5767754" cy="177252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1" dirty="0" smtClean="0">
                <a:solidFill>
                  <a:srgbClr val="FF0000"/>
                </a:solidFill>
              </a:rPr>
              <a:t>Wooden</a:t>
            </a:r>
            <a:r>
              <a:rPr lang="en-US" sz="3600" dirty="0" smtClean="0">
                <a:solidFill>
                  <a:schemeClr val="tx1"/>
                </a:solidFill>
              </a:rPr>
              <a:t>-</a:t>
            </a:r>
            <a:r>
              <a:rPr lang="en-US" dirty="0" smtClean="0"/>
              <a:t> </a:t>
            </a:r>
            <a:r>
              <a:rPr lang="en-US" sz="3600" dirty="0" smtClean="0">
                <a:solidFill>
                  <a:schemeClr val="tx1"/>
                </a:solidFill>
              </a:rPr>
              <a:t>made of wood</a:t>
            </a:r>
            <a:endParaRPr lang="en-SG" sz="3600" dirty="0">
              <a:solidFill>
                <a:schemeClr val="tx1"/>
              </a:solidFill>
            </a:endParaRPr>
          </a:p>
        </p:txBody>
      </p:sp>
    </p:spTree>
    <p:extLst>
      <p:ext uri="{BB962C8B-B14F-4D97-AF65-F5344CB8AC3E}">
        <p14:creationId xmlns:p14="http://schemas.microsoft.com/office/powerpoint/2010/main" val="295249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80">
                                          <p:stCondLst>
                                            <p:cond delay="0"/>
                                          </p:stCondLst>
                                        </p:cTn>
                                        <p:tgtEl>
                                          <p:spTgt spid="2">
                                            <p:txEl>
                                              <p:pRg st="0" end="0"/>
                                            </p:txEl>
                                          </p:spTgt>
                                        </p:tgtEl>
                                      </p:cBhvr>
                                    </p:animEffect>
                                    <p:anim calcmode="lin" valueType="num">
                                      <p:cBhvr>
                                        <p:cTn id="1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2">
                                            <p:txEl>
                                              <p:pRg st="0" end="0"/>
                                            </p:txEl>
                                          </p:spTgt>
                                        </p:tgtEl>
                                      </p:cBhvr>
                                      <p:to x="100000" y="60000"/>
                                    </p:animScale>
                                    <p:animScale>
                                      <p:cBhvr>
                                        <p:cTn id="24" dur="166" decel="50000">
                                          <p:stCondLst>
                                            <p:cond delay="676"/>
                                          </p:stCondLst>
                                        </p:cTn>
                                        <p:tgtEl>
                                          <p:spTgt spid="2">
                                            <p:txEl>
                                              <p:pRg st="0" end="0"/>
                                            </p:txEl>
                                          </p:spTgt>
                                        </p:tgtEl>
                                      </p:cBhvr>
                                      <p:to x="100000" y="100000"/>
                                    </p:animScale>
                                    <p:animScale>
                                      <p:cBhvr>
                                        <p:cTn id="25" dur="26">
                                          <p:stCondLst>
                                            <p:cond delay="1312"/>
                                          </p:stCondLst>
                                        </p:cTn>
                                        <p:tgtEl>
                                          <p:spTgt spid="2">
                                            <p:txEl>
                                              <p:pRg st="0" end="0"/>
                                            </p:txEl>
                                          </p:spTgt>
                                        </p:tgtEl>
                                      </p:cBhvr>
                                      <p:to x="100000" y="80000"/>
                                    </p:animScale>
                                    <p:animScale>
                                      <p:cBhvr>
                                        <p:cTn id="26" dur="166" decel="50000">
                                          <p:stCondLst>
                                            <p:cond delay="1338"/>
                                          </p:stCondLst>
                                        </p:cTn>
                                        <p:tgtEl>
                                          <p:spTgt spid="2">
                                            <p:txEl>
                                              <p:pRg st="0" end="0"/>
                                            </p:txEl>
                                          </p:spTgt>
                                        </p:tgtEl>
                                      </p:cBhvr>
                                      <p:to x="100000" y="100000"/>
                                    </p:animScale>
                                    <p:animScale>
                                      <p:cBhvr>
                                        <p:cTn id="27" dur="26">
                                          <p:stCondLst>
                                            <p:cond delay="1642"/>
                                          </p:stCondLst>
                                        </p:cTn>
                                        <p:tgtEl>
                                          <p:spTgt spid="2">
                                            <p:txEl>
                                              <p:pRg st="0" end="0"/>
                                            </p:txEl>
                                          </p:spTgt>
                                        </p:tgtEl>
                                      </p:cBhvr>
                                      <p:to x="100000" y="90000"/>
                                    </p:animScale>
                                    <p:animScale>
                                      <p:cBhvr>
                                        <p:cTn id="28" dur="166" decel="50000">
                                          <p:stCondLst>
                                            <p:cond delay="1668"/>
                                          </p:stCondLst>
                                        </p:cTn>
                                        <p:tgtEl>
                                          <p:spTgt spid="2">
                                            <p:txEl>
                                              <p:pRg st="0" end="0"/>
                                            </p:txEl>
                                          </p:spTgt>
                                        </p:tgtEl>
                                      </p:cBhvr>
                                      <p:to x="100000" y="100000"/>
                                    </p:animScale>
                                    <p:animScale>
                                      <p:cBhvr>
                                        <p:cTn id="29" dur="26">
                                          <p:stCondLst>
                                            <p:cond delay="1808"/>
                                          </p:stCondLst>
                                        </p:cTn>
                                        <p:tgtEl>
                                          <p:spTgt spid="2">
                                            <p:txEl>
                                              <p:pRg st="0" end="0"/>
                                            </p:txEl>
                                          </p:spTgt>
                                        </p:tgtEl>
                                      </p:cBhvr>
                                      <p:to x="100000" y="95000"/>
                                    </p:animScale>
                                    <p:animScale>
                                      <p:cBhvr>
                                        <p:cTn id="30" dur="166" decel="50000">
                                          <p:stCondLst>
                                            <p:cond delay="1834"/>
                                          </p:stCondLst>
                                        </p:cTn>
                                        <p:tgtEl>
                                          <p:spTgt spid="2">
                                            <p:txEl>
                                              <p:pRg st="0" end="0"/>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circle(in)">
                                      <p:cBhvr>
                                        <p:cTn id="35" dur="20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circle(in)">
                                      <p:cBhvr>
                                        <p:cTn id="40" dur="20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
                                            <p:txEl>
                                              <p:pRg st="0" end="0"/>
                                            </p:txEl>
                                          </p:spTgt>
                                        </p:tgtEl>
                                        <p:attrNameLst>
                                          <p:attrName>style.visibility</p:attrName>
                                        </p:attrNameLst>
                                      </p:cBhvr>
                                      <p:to>
                                        <p:strVal val="visible"/>
                                      </p:to>
                                    </p:set>
                                    <p:animEffect transition="in" filter="wipe(down)">
                                      <p:cBhvr>
                                        <p:cTn id="45" dur="580">
                                          <p:stCondLst>
                                            <p:cond delay="0"/>
                                          </p:stCondLst>
                                        </p:cTn>
                                        <p:tgtEl>
                                          <p:spTgt spid="3">
                                            <p:txEl>
                                              <p:pRg st="0" end="0"/>
                                            </p:txEl>
                                          </p:spTgt>
                                        </p:tgtEl>
                                      </p:cBhvr>
                                    </p:animEffect>
                                    <p:anim calcmode="lin" valueType="num">
                                      <p:cBhvr>
                                        <p:cTn id="4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
                                            <p:txEl>
                                              <p:pRg st="0" end="0"/>
                                            </p:txEl>
                                          </p:spTgt>
                                        </p:tgtEl>
                                      </p:cBhvr>
                                      <p:to x="100000" y="60000"/>
                                    </p:animScale>
                                    <p:animScale>
                                      <p:cBhvr>
                                        <p:cTn id="52" dur="166" decel="50000">
                                          <p:stCondLst>
                                            <p:cond delay="676"/>
                                          </p:stCondLst>
                                        </p:cTn>
                                        <p:tgtEl>
                                          <p:spTgt spid="3">
                                            <p:txEl>
                                              <p:pRg st="0" end="0"/>
                                            </p:txEl>
                                          </p:spTgt>
                                        </p:tgtEl>
                                      </p:cBhvr>
                                      <p:to x="100000" y="100000"/>
                                    </p:animScale>
                                    <p:animScale>
                                      <p:cBhvr>
                                        <p:cTn id="53" dur="26">
                                          <p:stCondLst>
                                            <p:cond delay="1312"/>
                                          </p:stCondLst>
                                        </p:cTn>
                                        <p:tgtEl>
                                          <p:spTgt spid="3">
                                            <p:txEl>
                                              <p:pRg st="0" end="0"/>
                                            </p:txEl>
                                          </p:spTgt>
                                        </p:tgtEl>
                                      </p:cBhvr>
                                      <p:to x="100000" y="80000"/>
                                    </p:animScale>
                                    <p:animScale>
                                      <p:cBhvr>
                                        <p:cTn id="54" dur="166" decel="50000">
                                          <p:stCondLst>
                                            <p:cond delay="1338"/>
                                          </p:stCondLst>
                                        </p:cTn>
                                        <p:tgtEl>
                                          <p:spTgt spid="3">
                                            <p:txEl>
                                              <p:pRg st="0" end="0"/>
                                            </p:txEl>
                                          </p:spTgt>
                                        </p:tgtEl>
                                      </p:cBhvr>
                                      <p:to x="100000" y="100000"/>
                                    </p:animScale>
                                    <p:animScale>
                                      <p:cBhvr>
                                        <p:cTn id="55" dur="26">
                                          <p:stCondLst>
                                            <p:cond delay="1642"/>
                                          </p:stCondLst>
                                        </p:cTn>
                                        <p:tgtEl>
                                          <p:spTgt spid="3">
                                            <p:txEl>
                                              <p:pRg st="0" end="0"/>
                                            </p:txEl>
                                          </p:spTgt>
                                        </p:tgtEl>
                                      </p:cBhvr>
                                      <p:to x="100000" y="90000"/>
                                    </p:animScale>
                                    <p:animScale>
                                      <p:cBhvr>
                                        <p:cTn id="56" dur="166" decel="50000">
                                          <p:stCondLst>
                                            <p:cond delay="1668"/>
                                          </p:stCondLst>
                                        </p:cTn>
                                        <p:tgtEl>
                                          <p:spTgt spid="3">
                                            <p:txEl>
                                              <p:pRg st="0" end="0"/>
                                            </p:txEl>
                                          </p:spTgt>
                                        </p:tgtEl>
                                      </p:cBhvr>
                                      <p:to x="100000" y="100000"/>
                                    </p:animScale>
                                    <p:animScale>
                                      <p:cBhvr>
                                        <p:cTn id="57" dur="26">
                                          <p:stCondLst>
                                            <p:cond delay="1808"/>
                                          </p:stCondLst>
                                        </p:cTn>
                                        <p:tgtEl>
                                          <p:spTgt spid="3">
                                            <p:txEl>
                                              <p:pRg st="0" end="0"/>
                                            </p:txEl>
                                          </p:spTgt>
                                        </p:tgtEl>
                                      </p:cBhvr>
                                      <p:to x="100000" y="95000"/>
                                    </p:animScale>
                                    <p:animScale>
                                      <p:cBhvr>
                                        <p:cTn id="58"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00135" y="253218"/>
            <a:ext cx="7413674" cy="638673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chemeClr val="tx1"/>
                </a:solidFill>
                <a:latin typeface="Times New Roman" panose="02020603050405020304" pitchFamily="18" charset="0"/>
                <a:cs typeface="Times New Roman" panose="02020603050405020304" pitchFamily="18" charset="0"/>
              </a:rPr>
              <a:t>Lipi</a:t>
            </a:r>
            <a:r>
              <a:rPr lang="en-US" sz="2000" dirty="0" smtClean="0">
                <a:solidFill>
                  <a:schemeClr val="tx1"/>
                </a:solidFill>
                <a:latin typeface="Times New Roman" panose="02020603050405020304" pitchFamily="18" charset="0"/>
                <a:cs typeface="Times New Roman" panose="02020603050405020304" pitchFamily="18" charset="0"/>
              </a:rPr>
              <a:t> lives with her grandparents in a small village. She studies in a nearby primary school. She has a bright smile and a heart full of dreams. She talks nicely and wins everyone’s heart. She is a lot like any other girls in her </a:t>
            </a:r>
            <a:r>
              <a:rPr lang="en-US" sz="2000" dirty="0" err="1" smtClean="0">
                <a:solidFill>
                  <a:schemeClr val="tx1"/>
                </a:solidFill>
                <a:latin typeface="Times New Roman" panose="02020603050405020304" pitchFamily="18" charset="0"/>
                <a:cs typeface="Times New Roman" panose="02020603050405020304" pitchFamily="18" charset="0"/>
              </a:rPr>
              <a:t>neighbourhood</a:t>
            </a:r>
            <a:r>
              <a:rPr lang="en-US" sz="2000" dirty="0" smtClean="0">
                <a:solidFill>
                  <a:schemeClr val="tx1"/>
                </a:solidFill>
                <a:latin typeface="Times New Roman" panose="02020603050405020304" pitchFamily="18" charset="0"/>
                <a:cs typeface="Times New Roman" panose="02020603050405020304" pitchFamily="18" charset="0"/>
              </a:rPr>
              <a:t> . But, </a:t>
            </a:r>
            <a:r>
              <a:rPr lang="en-US" sz="2000" dirty="0" err="1" smtClean="0">
                <a:solidFill>
                  <a:schemeClr val="tx1"/>
                </a:solidFill>
                <a:latin typeface="Times New Roman" panose="02020603050405020304" pitchFamily="18" charset="0"/>
                <a:cs typeface="Times New Roman" panose="02020603050405020304" pitchFamily="18" charset="0"/>
              </a:rPr>
              <a:t>Lipi</a:t>
            </a:r>
            <a:r>
              <a:rPr lang="en-US" sz="2000" dirty="0" smtClean="0">
                <a:solidFill>
                  <a:schemeClr val="tx1"/>
                </a:solidFill>
                <a:latin typeface="Times New Roman" panose="02020603050405020304" pitchFamily="18" charset="0"/>
                <a:cs typeface="Times New Roman" panose="02020603050405020304" pitchFamily="18" charset="0"/>
              </a:rPr>
              <a:t> cannot walk like her friends. Instead, she uses a wheelchair to move.</a:t>
            </a:r>
          </a:p>
          <a:p>
            <a:pPr algn="ctr"/>
            <a:r>
              <a:rPr lang="en-US" sz="2000" dirty="0" smtClean="0">
                <a:solidFill>
                  <a:schemeClr val="tx1"/>
                </a:solidFill>
                <a:latin typeface="Times New Roman" panose="02020603050405020304" pitchFamily="18" charset="0"/>
                <a:cs typeface="Times New Roman" panose="02020603050405020304" pitchFamily="18" charset="0"/>
              </a:rPr>
              <a:t> Every morning, </a:t>
            </a:r>
            <a:r>
              <a:rPr lang="en-US" sz="2000" dirty="0" err="1" smtClean="0">
                <a:solidFill>
                  <a:schemeClr val="tx1"/>
                </a:solidFill>
                <a:latin typeface="Times New Roman" panose="02020603050405020304" pitchFamily="18" charset="0"/>
                <a:cs typeface="Times New Roman" panose="02020603050405020304" pitchFamily="18" charset="0"/>
              </a:rPr>
              <a:t>Lipi</a:t>
            </a:r>
            <a:r>
              <a:rPr lang="en-US" sz="2000" dirty="0" smtClean="0">
                <a:solidFill>
                  <a:schemeClr val="tx1"/>
                </a:solidFill>
                <a:latin typeface="Times New Roman" panose="02020603050405020304" pitchFamily="18" charset="0"/>
                <a:cs typeface="Times New Roman" panose="02020603050405020304" pitchFamily="18" charset="0"/>
              </a:rPr>
              <a:t> wakes up early, gets dressed and takes her breakfast on time. </a:t>
            </a:r>
            <a:r>
              <a:rPr lang="en-US" sz="2000" dirty="0" err="1" smtClean="0">
                <a:solidFill>
                  <a:schemeClr val="tx1"/>
                </a:solidFill>
                <a:latin typeface="Times New Roman" panose="02020603050405020304" pitchFamily="18" charset="0"/>
                <a:cs typeface="Times New Roman" panose="02020603050405020304" pitchFamily="18" charset="0"/>
              </a:rPr>
              <a:t>Lipi’s</a:t>
            </a:r>
            <a:r>
              <a:rPr lang="en-US" sz="2000" dirty="0" smtClean="0">
                <a:solidFill>
                  <a:schemeClr val="tx1"/>
                </a:solidFill>
                <a:latin typeface="Times New Roman" panose="02020603050405020304" pitchFamily="18" charset="0"/>
                <a:cs typeface="Times New Roman" panose="02020603050405020304" pitchFamily="18" charset="0"/>
              </a:rPr>
              <a:t> mother helps her put books in the school bag. </a:t>
            </a:r>
            <a:r>
              <a:rPr lang="en-US" sz="2000" dirty="0" err="1" smtClean="0">
                <a:solidFill>
                  <a:schemeClr val="tx1"/>
                </a:solidFill>
                <a:latin typeface="Times New Roman" panose="02020603050405020304" pitchFamily="18" charset="0"/>
                <a:cs typeface="Times New Roman" panose="02020603050405020304" pitchFamily="18" charset="0"/>
              </a:rPr>
              <a:t>Lipi’s</a:t>
            </a:r>
            <a:r>
              <a:rPr lang="en-US" sz="2000" dirty="0" smtClean="0">
                <a:solidFill>
                  <a:schemeClr val="tx1"/>
                </a:solidFill>
                <a:latin typeface="Times New Roman" panose="02020603050405020304" pitchFamily="18" charset="0"/>
                <a:cs typeface="Times New Roman" panose="02020603050405020304" pitchFamily="18" charset="0"/>
              </a:rPr>
              <a:t> classmates help her to sit at the front bench of the class. They also help her to move around the school. Whenever her classmates play, they invite </a:t>
            </a:r>
            <a:r>
              <a:rPr lang="en-US" sz="2000" dirty="0" err="1" smtClean="0">
                <a:solidFill>
                  <a:schemeClr val="tx1"/>
                </a:solidFill>
                <a:latin typeface="Times New Roman" panose="02020603050405020304" pitchFamily="18" charset="0"/>
                <a:cs typeface="Times New Roman" panose="02020603050405020304" pitchFamily="18" charset="0"/>
              </a:rPr>
              <a:t>Lipi</a:t>
            </a:r>
            <a:r>
              <a:rPr lang="en-US" sz="2000" dirty="0" smtClean="0">
                <a:solidFill>
                  <a:schemeClr val="tx1"/>
                </a:solidFill>
                <a:latin typeface="Times New Roman" panose="02020603050405020304" pitchFamily="18" charset="0"/>
                <a:cs typeface="Times New Roman" panose="02020603050405020304" pitchFamily="18" charset="0"/>
              </a:rPr>
              <a:t> to join them. Their class teacher Ms. Anita makes sure that </a:t>
            </a:r>
            <a:r>
              <a:rPr lang="en-US" sz="2000" dirty="0" err="1" smtClean="0">
                <a:solidFill>
                  <a:schemeClr val="tx1"/>
                </a:solidFill>
                <a:latin typeface="Times New Roman" panose="02020603050405020304" pitchFamily="18" charset="0"/>
                <a:cs typeface="Times New Roman" panose="02020603050405020304" pitchFamily="18" charset="0"/>
              </a:rPr>
              <a:t>Lipi</a:t>
            </a:r>
            <a:r>
              <a:rPr lang="en-US" sz="2000" dirty="0" smtClean="0">
                <a:solidFill>
                  <a:schemeClr val="tx1"/>
                </a:solidFill>
                <a:latin typeface="Times New Roman" panose="02020603050405020304" pitchFamily="18" charset="0"/>
                <a:cs typeface="Times New Roman" panose="02020603050405020304" pitchFamily="18" charset="0"/>
              </a:rPr>
              <a:t> feels comfortable in the class. Her teacher arranges </a:t>
            </a:r>
            <a:r>
              <a:rPr lang="en-US" sz="2000" dirty="0" err="1" smtClean="0">
                <a:solidFill>
                  <a:schemeClr val="tx1"/>
                </a:solidFill>
                <a:latin typeface="Times New Roman" panose="02020603050405020304" pitchFamily="18" charset="0"/>
                <a:cs typeface="Times New Roman" panose="02020603050405020304" pitchFamily="18" charset="0"/>
              </a:rPr>
              <a:t>Lipi’s</a:t>
            </a:r>
            <a:r>
              <a:rPr lang="en-US" sz="2000" dirty="0" smtClean="0">
                <a:solidFill>
                  <a:schemeClr val="tx1"/>
                </a:solidFill>
                <a:latin typeface="Times New Roman" panose="02020603050405020304" pitchFamily="18" charset="0"/>
                <a:cs typeface="Times New Roman" panose="02020603050405020304" pitchFamily="18" charset="0"/>
              </a:rPr>
              <a:t> table so that she can see the blackboard clearly. </a:t>
            </a:r>
          </a:p>
          <a:p>
            <a:pPr algn="ctr"/>
            <a:r>
              <a:rPr lang="en-US" sz="2000" dirty="0" err="1" smtClean="0">
                <a:solidFill>
                  <a:schemeClr val="tx1"/>
                </a:solidFill>
                <a:latin typeface="Times New Roman" panose="02020603050405020304" pitchFamily="18" charset="0"/>
                <a:cs typeface="Times New Roman" panose="02020603050405020304" pitchFamily="18" charset="0"/>
              </a:rPr>
              <a:t>Lipi</a:t>
            </a:r>
            <a:r>
              <a:rPr lang="en-US" sz="2000" dirty="0" smtClean="0">
                <a:solidFill>
                  <a:schemeClr val="tx1"/>
                </a:solidFill>
                <a:latin typeface="Times New Roman" panose="02020603050405020304" pitchFamily="18" charset="0"/>
                <a:cs typeface="Times New Roman" panose="02020603050405020304" pitchFamily="18" charset="0"/>
              </a:rPr>
              <a:t> cannot move as quickly as her classmates, but she remains happy. School is her </a:t>
            </a:r>
            <a:r>
              <a:rPr lang="en-US" sz="2000" dirty="0" err="1" smtClean="0">
                <a:solidFill>
                  <a:schemeClr val="tx1"/>
                </a:solidFill>
                <a:latin typeface="Times New Roman" panose="02020603050405020304" pitchFamily="18" charset="0"/>
                <a:cs typeface="Times New Roman" panose="02020603050405020304" pitchFamily="18" charset="0"/>
              </a:rPr>
              <a:t>favourite</a:t>
            </a:r>
            <a:r>
              <a:rPr lang="en-US" sz="2000" dirty="0" smtClean="0">
                <a:solidFill>
                  <a:schemeClr val="tx1"/>
                </a:solidFill>
                <a:latin typeface="Times New Roman" panose="02020603050405020304" pitchFamily="18" charset="0"/>
                <a:cs typeface="Times New Roman" panose="02020603050405020304" pitchFamily="18" charset="0"/>
              </a:rPr>
              <a:t> place. </a:t>
            </a:r>
            <a:r>
              <a:rPr lang="en-US" sz="2000" dirty="0" err="1" smtClean="0">
                <a:solidFill>
                  <a:schemeClr val="tx1"/>
                </a:solidFill>
                <a:latin typeface="Times New Roman" panose="02020603050405020304" pitchFamily="18" charset="0"/>
                <a:cs typeface="Times New Roman" panose="02020603050405020304" pitchFamily="18" charset="0"/>
              </a:rPr>
              <a:t>Lipi</a:t>
            </a:r>
            <a:r>
              <a:rPr lang="en-US" sz="2000" dirty="0" smtClean="0">
                <a:solidFill>
                  <a:schemeClr val="tx1"/>
                </a:solidFill>
                <a:latin typeface="Times New Roman" panose="02020603050405020304" pitchFamily="18" charset="0"/>
                <a:cs typeface="Times New Roman" panose="02020603050405020304" pitchFamily="18" charset="0"/>
              </a:rPr>
              <a:t> loves to go to school on time. She loves listening to stories, drawing pictures, and learning about the world. She also loves playing chess. While her classmates play football or cricket</a:t>
            </a:r>
            <a:r>
              <a:rPr lang="en-US" sz="2400" dirty="0" smtClean="0">
                <a:solidFill>
                  <a:schemeClr val="tx1"/>
                </a:solidFill>
                <a:latin typeface="Times New Roman" panose="02020603050405020304" pitchFamily="18" charset="0"/>
                <a:cs typeface="Times New Roman" panose="02020603050405020304" pitchFamily="18" charset="0"/>
              </a:rPr>
              <a:t>, </a:t>
            </a:r>
          </a:p>
          <a:p>
            <a:pPr algn="ctr"/>
            <a:endParaRPr lang="en-SG" sz="24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34254" y="253218"/>
            <a:ext cx="4095750" cy="6386733"/>
          </a:xfrm>
          <a:prstGeom prst="rect">
            <a:avLst/>
          </a:prstGeom>
        </p:spPr>
      </p:pic>
    </p:spTree>
    <p:extLst>
      <p:ext uri="{BB962C8B-B14F-4D97-AF65-F5344CB8AC3E}">
        <p14:creationId xmlns:p14="http://schemas.microsoft.com/office/powerpoint/2010/main" val="287501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 calcmode="lin" valueType="num">
                                      <p:cBhvr>
                                        <p:cTn id="1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0" dur="1000"/>
                                        <p:tgtEl>
                                          <p:spTgt spid="2">
                                            <p:txEl>
                                              <p:pRg st="0" end="0"/>
                                            </p:txEl>
                                          </p:spTgt>
                                        </p:tgtEl>
                                      </p:cBhvr>
                                    </p:animEffect>
                                  </p:childTnLst>
                                </p:cTn>
                              </p:par>
                              <p:par>
                                <p:cTn id="21" presetID="31"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p:cTn id="23"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1" end="1"/>
                                            </p:txEl>
                                          </p:spTgt>
                                        </p:tgtEl>
                                      </p:cBhvr>
                                    </p:animEffect>
                                  </p:childTnLst>
                                </p:cTn>
                              </p:par>
                              <p:par>
                                <p:cTn id="27" presetID="31" presetClass="entr" presetSubtype="0" fill="hold" nodeType="with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calcmode="lin" valueType="num">
                                      <p:cBhvr>
                                        <p:cTn id="29"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17588" y="225083"/>
            <a:ext cx="6513341" cy="642893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solidFill>
                  <a:schemeClr val="tx1"/>
                </a:solidFill>
                <a:latin typeface="Times New Roman" panose="02020603050405020304" pitchFamily="18" charset="0"/>
                <a:cs typeface="Times New Roman" panose="02020603050405020304" pitchFamily="18" charset="0"/>
              </a:rPr>
              <a:t>Lipi</a:t>
            </a:r>
            <a:r>
              <a:rPr lang="en-US" sz="2400" dirty="0" smtClean="0">
                <a:solidFill>
                  <a:schemeClr val="tx1"/>
                </a:solidFill>
                <a:latin typeface="Times New Roman" panose="02020603050405020304" pitchFamily="18" charset="0"/>
                <a:cs typeface="Times New Roman" panose="02020603050405020304" pitchFamily="18" charset="0"/>
              </a:rPr>
              <a:t> becomes busy with her chessboard.</a:t>
            </a:r>
          </a:p>
          <a:p>
            <a:pPr algn="ctr"/>
            <a:r>
              <a:rPr lang="en-US" sz="2400" dirty="0" smtClean="0">
                <a:solidFill>
                  <a:schemeClr val="tx1"/>
                </a:solidFill>
                <a:latin typeface="Times New Roman" panose="02020603050405020304" pitchFamily="18" charset="0"/>
                <a:cs typeface="Times New Roman" panose="02020603050405020304" pitchFamily="18" charset="0"/>
              </a:rPr>
              <a:t>One day , the school arranged a chess competition. Her opponent  welcomes her warmly. She remained focused and attentive throughout the game and finally won. The whole school cheered. Ms. Anita congratulated her. The school arranged a price giving ceremony. </a:t>
            </a:r>
            <a:r>
              <a:rPr lang="en-US" sz="2400" dirty="0" err="1" smtClean="0">
                <a:solidFill>
                  <a:schemeClr val="tx1"/>
                </a:solidFill>
                <a:latin typeface="Times New Roman" panose="02020603050405020304" pitchFamily="18" charset="0"/>
                <a:cs typeface="Times New Roman" panose="02020603050405020304" pitchFamily="18" charset="0"/>
              </a:rPr>
              <a:t>Lipi</a:t>
            </a:r>
            <a:r>
              <a:rPr lang="en-US" sz="2400" dirty="0" smtClean="0">
                <a:solidFill>
                  <a:schemeClr val="tx1"/>
                </a:solidFill>
                <a:latin typeface="Times New Roman" panose="02020603050405020304" pitchFamily="18" charset="0"/>
                <a:cs typeface="Times New Roman" panose="02020603050405020304" pitchFamily="18" charset="0"/>
              </a:rPr>
              <a:t> received a crest and a set of beautiful wooden chess. </a:t>
            </a:r>
          </a:p>
          <a:p>
            <a:pPr algn="ctr"/>
            <a:r>
              <a:rPr lang="en-US" sz="2400" dirty="0" err="1" smtClean="0">
                <a:solidFill>
                  <a:schemeClr val="tx1"/>
                </a:solidFill>
                <a:latin typeface="Times New Roman" panose="02020603050405020304" pitchFamily="18" charset="0"/>
                <a:cs typeface="Times New Roman" panose="02020603050405020304" pitchFamily="18" charset="0"/>
              </a:rPr>
              <a:t>Lipi</a:t>
            </a:r>
            <a:r>
              <a:rPr lang="en-US" sz="2400" dirty="0" smtClean="0">
                <a:solidFill>
                  <a:schemeClr val="tx1"/>
                </a:solidFill>
                <a:latin typeface="Times New Roman" panose="02020603050405020304" pitchFamily="18" charset="0"/>
                <a:cs typeface="Times New Roman" panose="02020603050405020304" pitchFamily="18" charset="0"/>
              </a:rPr>
              <a:t> wants to be a teacher. Ms. Anita is her inspiration. </a:t>
            </a:r>
            <a:r>
              <a:rPr lang="en-US" sz="2400" dirty="0" err="1" smtClean="0">
                <a:solidFill>
                  <a:schemeClr val="tx1"/>
                </a:solidFill>
                <a:latin typeface="Times New Roman" panose="02020603050405020304" pitchFamily="18" charset="0"/>
                <a:cs typeface="Times New Roman" panose="02020603050405020304" pitchFamily="18" charset="0"/>
              </a:rPr>
              <a:t>Lipi</a:t>
            </a:r>
            <a:r>
              <a:rPr lang="en-US" sz="2400" dirty="0" smtClean="0">
                <a:solidFill>
                  <a:schemeClr val="tx1"/>
                </a:solidFill>
                <a:latin typeface="Times New Roman" panose="02020603050405020304" pitchFamily="18" charset="0"/>
                <a:cs typeface="Times New Roman" panose="02020603050405020304" pitchFamily="18" charset="0"/>
              </a:rPr>
              <a:t> dreams of setting up a school for the local children. She believes that people with special needs can achieve amazing things in their lives. </a:t>
            </a:r>
          </a:p>
          <a:p>
            <a:pPr algn="ctr"/>
            <a:endParaRPr lang="en-US" sz="24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34254" y="253218"/>
            <a:ext cx="4095750" cy="6386733"/>
          </a:xfrm>
          <a:prstGeom prst="rect">
            <a:avLst/>
          </a:prstGeom>
        </p:spPr>
      </p:pic>
    </p:spTree>
    <p:extLst>
      <p:ext uri="{BB962C8B-B14F-4D97-AF65-F5344CB8AC3E}">
        <p14:creationId xmlns:p14="http://schemas.microsoft.com/office/powerpoint/2010/main" val="161986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2000"/>
                                        <p:tgtEl>
                                          <p:spTgt spid="2">
                                            <p:txEl>
                                              <p:pRg st="0" end="0"/>
                                            </p:txEl>
                                          </p:spTgt>
                                        </p:tgtEl>
                                      </p:cBhvr>
                                    </p:animEffect>
                                    <p:anim calcmode="lin" valueType="num">
                                      <p:cBhvr>
                                        <p:cTn id="18"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19" dur="2000" fill="hold"/>
                                        <p:tgtEl>
                                          <p:spTgt spid="2">
                                            <p:txEl>
                                              <p:pRg st="0" end="0"/>
                                            </p:txEl>
                                          </p:spTgt>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2000"/>
                                        <p:tgtEl>
                                          <p:spTgt spid="2">
                                            <p:txEl>
                                              <p:pRg st="1" end="1"/>
                                            </p:txEl>
                                          </p:spTgt>
                                        </p:tgtEl>
                                      </p:cBhvr>
                                    </p:animEffect>
                                    <p:anim calcmode="lin" valueType="num">
                                      <p:cBhvr>
                                        <p:cTn id="23"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24" dur="2000" fill="hold"/>
                                        <p:tgtEl>
                                          <p:spTgt spid="2">
                                            <p:txEl>
                                              <p:pRg st="1" end="1"/>
                                            </p:txEl>
                                          </p:spTgt>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2000"/>
                                        <p:tgtEl>
                                          <p:spTgt spid="2">
                                            <p:txEl>
                                              <p:pRg st="2" end="2"/>
                                            </p:txEl>
                                          </p:spTgt>
                                        </p:tgtEl>
                                      </p:cBhvr>
                                    </p:animEffect>
                                    <p:anim calcmode="lin" valueType="num">
                                      <p:cBhvr>
                                        <p:cTn id="28" dur="2000" fill="hold"/>
                                        <p:tgtEl>
                                          <p:spTgt spid="2">
                                            <p:txEl>
                                              <p:pRg st="2" end="2"/>
                                            </p:txEl>
                                          </p:spTgt>
                                        </p:tgtEl>
                                        <p:attrNameLst>
                                          <p:attrName>ppt_w</p:attrName>
                                        </p:attrNameLst>
                                      </p:cBhvr>
                                      <p:tavLst>
                                        <p:tav tm="0" fmla="#ppt_w*sin(2.5*pi*$)">
                                          <p:val>
                                            <p:fltVal val="0"/>
                                          </p:val>
                                        </p:tav>
                                        <p:tav tm="100000">
                                          <p:val>
                                            <p:fltVal val="1"/>
                                          </p:val>
                                        </p:tav>
                                      </p:tavLst>
                                    </p:anim>
                                    <p:anim calcmode="lin" valueType="num">
                                      <p:cBhvr>
                                        <p:cTn id="29" dur="2000" fill="hold"/>
                                        <p:tgtEl>
                                          <p:spTgt spid="2">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5423" y="323558"/>
            <a:ext cx="11563642" cy="6274190"/>
          </a:xfrm>
          <a:prstGeom prst="rect">
            <a:avLst/>
          </a:prstGeom>
        </p:spPr>
      </p:pic>
    </p:spTree>
    <p:extLst>
      <p:ext uri="{BB962C8B-B14F-4D97-AF65-F5344CB8AC3E}">
        <p14:creationId xmlns:p14="http://schemas.microsoft.com/office/powerpoint/2010/main" val="291663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152" y="196949"/>
            <a:ext cx="11704320" cy="647113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SG" sz="8000" b="1" dirty="0">
                <a:solidFill>
                  <a:srgbClr val="FF0000"/>
                </a:solidFill>
                <a:latin typeface="Times New Roman" panose="02020603050405020304" pitchFamily="18" charset="0"/>
                <a:cs typeface="Times New Roman" panose="02020603050405020304" pitchFamily="18" charset="0"/>
              </a:rPr>
              <a:t>Teachers’ Identity</a:t>
            </a:r>
          </a:p>
          <a:p>
            <a:r>
              <a:rPr lang="en-SG" sz="6000" b="1" i="1" dirty="0">
                <a:solidFill>
                  <a:srgbClr val="C00000"/>
                </a:solidFill>
                <a:latin typeface="Times New Roman" panose="02020603050405020304" pitchFamily="18" charset="0"/>
                <a:cs typeface="Times New Roman" panose="02020603050405020304" pitchFamily="18" charset="0"/>
              </a:rPr>
              <a:t>SUMI DAS</a:t>
            </a:r>
          </a:p>
          <a:p>
            <a:r>
              <a:rPr lang="en-SG" sz="4000" dirty="0">
                <a:solidFill>
                  <a:schemeClr val="tx1"/>
                </a:solidFill>
                <a:latin typeface="Times New Roman" panose="02020603050405020304" pitchFamily="18" charset="0"/>
                <a:cs typeface="Times New Roman" panose="02020603050405020304" pitchFamily="18" charset="0"/>
              </a:rPr>
              <a:t>Assistant Teacher</a:t>
            </a:r>
          </a:p>
          <a:p>
            <a:r>
              <a:rPr lang="en-SG" sz="4000" dirty="0" err="1">
                <a:solidFill>
                  <a:schemeClr val="tx1"/>
                </a:solidFill>
                <a:latin typeface="Times New Roman" panose="02020603050405020304" pitchFamily="18" charset="0"/>
                <a:cs typeface="Times New Roman" panose="02020603050405020304" pitchFamily="18" charset="0"/>
              </a:rPr>
              <a:t>Purba</a:t>
            </a:r>
            <a:r>
              <a:rPr lang="en-SG" sz="4000" dirty="0">
                <a:solidFill>
                  <a:schemeClr val="tx1"/>
                </a:solidFill>
                <a:latin typeface="Times New Roman" panose="02020603050405020304" pitchFamily="18" charset="0"/>
                <a:cs typeface="Times New Roman" panose="02020603050405020304" pitchFamily="18" charset="0"/>
              </a:rPr>
              <a:t> </a:t>
            </a:r>
            <a:r>
              <a:rPr lang="en-SG" sz="4000" dirty="0" err="1">
                <a:solidFill>
                  <a:schemeClr val="tx1"/>
                </a:solidFill>
                <a:latin typeface="Times New Roman" panose="02020603050405020304" pitchFamily="18" charset="0"/>
                <a:cs typeface="Times New Roman" panose="02020603050405020304" pitchFamily="18" charset="0"/>
              </a:rPr>
              <a:t>ziri</a:t>
            </a:r>
            <a:r>
              <a:rPr lang="en-SG" sz="4000" dirty="0">
                <a:solidFill>
                  <a:schemeClr val="tx1"/>
                </a:solidFill>
                <a:latin typeface="Times New Roman" panose="02020603050405020304" pitchFamily="18" charset="0"/>
                <a:cs typeface="Times New Roman" panose="02020603050405020304" pitchFamily="18" charset="0"/>
              </a:rPr>
              <a:t> </a:t>
            </a:r>
            <a:r>
              <a:rPr lang="en-SG" sz="4000" dirty="0" err="1">
                <a:solidFill>
                  <a:schemeClr val="tx1"/>
                </a:solidFill>
                <a:latin typeface="Times New Roman" panose="02020603050405020304" pitchFamily="18" charset="0"/>
                <a:cs typeface="Times New Roman" panose="02020603050405020304" pitchFamily="18" charset="0"/>
              </a:rPr>
              <a:t>Amania</a:t>
            </a:r>
            <a:r>
              <a:rPr lang="en-SG" sz="4000" dirty="0">
                <a:solidFill>
                  <a:schemeClr val="tx1"/>
                </a:solidFill>
                <a:latin typeface="Times New Roman" panose="02020603050405020304" pitchFamily="18" charset="0"/>
                <a:cs typeface="Times New Roman" panose="02020603050405020304" pitchFamily="18" charset="0"/>
              </a:rPr>
              <a:t> </a:t>
            </a:r>
            <a:r>
              <a:rPr lang="en-SG" sz="4000" dirty="0" err="1">
                <a:solidFill>
                  <a:schemeClr val="tx1"/>
                </a:solidFill>
                <a:latin typeface="Times New Roman" panose="02020603050405020304" pitchFamily="18" charset="0"/>
                <a:cs typeface="Times New Roman" panose="02020603050405020304" pitchFamily="18" charset="0"/>
              </a:rPr>
              <a:t>Lokman</a:t>
            </a:r>
            <a:r>
              <a:rPr lang="en-SG" sz="4000" dirty="0">
                <a:solidFill>
                  <a:schemeClr val="tx1"/>
                </a:solidFill>
                <a:latin typeface="Times New Roman" panose="02020603050405020304" pitchFamily="18" charset="0"/>
                <a:cs typeface="Times New Roman" panose="02020603050405020304" pitchFamily="18" charset="0"/>
              </a:rPr>
              <a:t> Hakim Model Govt. Primary School.</a:t>
            </a:r>
          </a:p>
          <a:p>
            <a:r>
              <a:rPr lang="en-SG" sz="4000" dirty="0" err="1">
                <a:solidFill>
                  <a:schemeClr val="tx1"/>
                </a:solidFill>
                <a:latin typeface="Times New Roman" panose="02020603050405020304" pitchFamily="18" charset="0"/>
                <a:cs typeface="Times New Roman" panose="02020603050405020304" pitchFamily="18" charset="0"/>
              </a:rPr>
              <a:t>Patiya</a:t>
            </a:r>
            <a:r>
              <a:rPr lang="en-SG" sz="4000" dirty="0">
                <a:solidFill>
                  <a:schemeClr val="tx1"/>
                </a:solidFill>
                <a:latin typeface="Times New Roman" panose="02020603050405020304" pitchFamily="18" charset="0"/>
                <a:cs typeface="Times New Roman" panose="02020603050405020304" pitchFamily="18" charset="0"/>
              </a:rPr>
              <a:t> , </a:t>
            </a:r>
            <a:r>
              <a:rPr lang="en-SG" sz="4000" dirty="0" err="1">
                <a:solidFill>
                  <a:schemeClr val="tx1"/>
                </a:solidFill>
                <a:latin typeface="Times New Roman" panose="02020603050405020304" pitchFamily="18" charset="0"/>
                <a:cs typeface="Times New Roman" panose="02020603050405020304" pitchFamily="18" charset="0"/>
              </a:rPr>
              <a:t>Chattogram</a:t>
            </a:r>
            <a:r>
              <a:rPr lang="en-SG" sz="400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a:stretch>
            <a:fillRect/>
          </a:stretch>
        </p:blipFill>
        <p:spPr>
          <a:xfrm>
            <a:off x="8161460" y="472766"/>
            <a:ext cx="3353091" cy="3267739"/>
          </a:xfrm>
          <a:prstGeom prst="rect">
            <a:avLst/>
          </a:prstGeom>
        </p:spPr>
      </p:pic>
    </p:spTree>
    <p:extLst>
      <p:ext uri="{BB962C8B-B14F-4D97-AF65-F5344CB8AC3E}">
        <p14:creationId xmlns:p14="http://schemas.microsoft.com/office/powerpoint/2010/main" val="293405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80">
                                          <p:stCondLst>
                                            <p:cond delay="0"/>
                                          </p:stCondLst>
                                        </p:cTn>
                                        <p:tgtEl>
                                          <p:spTgt spid="2">
                                            <p:txEl>
                                              <p:pRg st="0" end="0"/>
                                            </p:txEl>
                                          </p:spTgt>
                                        </p:tgtEl>
                                      </p:cBhvr>
                                    </p:animEffect>
                                    <p:anim calcmode="lin" valueType="num">
                                      <p:cBhvr>
                                        <p:cTn id="13"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xEl>
                                              <p:pRg st="0" end="0"/>
                                            </p:txEl>
                                          </p:spTgt>
                                        </p:tgtEl>
                                      </p:cBhvr>
                                      <p:to x="100000" y="60000"/>
                                    </p:animScale>
                                    <p:animScale>
                                      <p:cBhvr>
                                        <p:cTn id="19" dur="166" decel="50000">
                                          <p:stCondLst>
                                            <p:cond delay="676"/>
                                          </p:stCondLst>
                                        </p:cTn>
                                        <p:tgtEl>
                                          <p:spTgt spid="2">
                                            <p:txEl>
                                              <p:pRg st="0" end="0"/>
                                            </p:txEl>
                                          </p:spTgt>
                                        </p:tgtEl>
                                      </p:cBhvr>
                                      <p:to x="100000" y="100000"/>
                                    </p:animScale>
                                    <p:animScale>
                                      <p:cBhvr>
                                        <p:cTn id="20" dur="26">
                                          <p:stCondLst>
                                            <p:cond delay="1312"/>
                                          </p:stCondLst>
                                        </p:cTn>
                                        <p:tgtEl>
                                          <p:spTgt spid="2">
                                            <p:txEl>
                                              <p:pRg st="0" end="0"/>
                                            </p:txEl>
                                          </p:spTgt>
                                        </p:tgtEl>
                                      </p:cBhvr>
                                      <p:to x="100000" y="80000"/>
                                    </p:animScale>
                                    <p:animScale>
                                      <p:cBhvr>
                                        <p:cTn id="21" dur="166" decel="50000">
                                          <p:stCondLst>
                                            <p:cond delay="1338"/>
                                          </p:stCondLst>
                                        </p:cTn>
                                        <p:tgtEl>
                                          <p:spTgt spid="2">
                                            <p:txEl>
                                              <p:pRg st="0" end="0"/>
                                            </p:txEl>
                                          </p:spTgt>
                                        </p:tgtEl>
                                      </p:cBhvr>
                                      <p:to x="100000" y="100000"/>
                                    </p:animScale>
                                    <p:animScale>
                                      <p:cBhvr>
                                        <p:cTn id="22" dur="26">
                                          <p:stCondLst>
                                            <p:cond delay="1642"/>
                                          </p:stCondLst>
                                        </p:cTn>
                                        <p:tgtEl>
                                          <p:spTgt spid="2">
                                            <p:txEl>
                                              <p:pRg st="0" end="0"/>
                                            </p:txEl>
                                          </p:spTgt>
                                        </p:tgtEl>
                                      </p:cBhvr>
                                      <p:to x="100000" y="90000"/>
                                    </p:animScale>
                                    <p:animScale>
                                      <p:cBhvr>
                                        <p:cTn id="23" dur="166" decel="50000">
                                          <p:stCondLst>
                                            <p:cond delay="1668"/>
                                          </p:stCondLst>
                                        </p:cTn>
                                        <p:tgtEl>
                                          <p:spTgt spid="2">
                                            <p:txEl>
                                              <p:pRg st="0" end="0"/>
                                            </p:txEl>
                                          </p:spTgt>
                                        </p:tgtEl>
                                      </p:cBhvr>
                                      <p:to x="100000" y="100000"/>
                                    </p:animScale>
                                    <p:animScale>
                                      <p:cBhvr>
                                        <p:cTn id="24" dur="26">
                                          <p:stCondLst>
                                            <p:cond delay="1808"/>
                                          </p:stCondLst>
                                        </p:cTn>
                                        <p:tgtEl>
                                          <p:spTgt spid="2">
                                            <p:txEl>
                                              <p:pRg st="0" end="0"/>
                                            </p:txEl>
                                          </p:spTgt>
                                        </p:tgtEl>
                                      </p:cBhvr>
                                      <p:to x="100000" y="95000"/>
                                    </p:animScale>
                                    <p:animScale>
                                      <p:cBhvr>
                                        <p:cTn id="25" dur="166" decel="50000">
                                          <p:stCondLst>
                                            <p:cond delay="1834"/>
                                          </p:stCondLst>
                                        </p:cTn>
                                        <p:tgtEl>
                                          <p:spTgt spid="2">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fade">
                                      <p:cBhvr>
                                        <p:cTn id="30" dur="2000"/>
                                        <p:tgtEl>
                                          <p:spTgt spid="2">
                                            <p:txEl>
                                              <p:pRg st="1" end="1"/>
                                            </p:txEl>
                                          </p:spTgt>
                                        </p:tgtEl>
                                      </p:cBhvr>
                                    </p:animEffect>
                                    <p:anim calcmode="lin" valueType="num">
                                      <p:cBhvr>
                                        <p:cTn id="31"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32" dur="2000" fill="hold"/>
                                        <p:tgtEl>
                                          <p:spTgt spid="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heel(1)">
                                      <p:cBhvr>
                                        <p:cTn id="37" dur="20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 calcmode="lin" valueType="num">
                                      <p:cBhvr>
                                        <p:cTn id="42"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43"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44"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45" dur="1000"/>
                                        <p:tgtEl>
                                          <p:spTgt spid="2">
                                            <p:txEl>
                                              <p:pRg st="2" end="2"/>
                                            </p:txEl>
                                          </p:spTgt>
                                        </p:tgtEl>
                                      </p:cBhvr>
                                    </p:animEffect>
                                  </p:childTnLst>
                                </p:cTn>
                              </p:par>
                              <p:par>
                                <p:cTn id="46" presetID="31" presetClass="entr" presetSubtype="0" fill="hold" nodeType="withEffect">
                                  <p:stCondLst>
                                    <p:cond delay="0"/>
                                  </p:stCondLst>
                                  <p:childTnLst>
                                    <p:set>
                                      <p:cBhvr>
                                        <p:cTn id="47" dur="1" fill="hold">
                                          <p:stCondLst>
                                            <p:cond delay="0"/>
                                          </p:stCondLst>
                                        </p:cTn>
                                        <p:tgtEl>
                                          <p:spTgt spid="2">
                                            <p:txEl>
                                              <p:pRg st="3" end="3"/>
                                            </p:txEl>
                                          </p:spTgt>
                                        </p:tgtEl>
                                        <p:attrNameLst>
                                          <p:attrName>style.visibility</p:attrName>
                                        </p:attrNameLst>
                                      </p:cBhvr>
                                      <p:to>
                                        <p:strVal val="visible"/>
                                      </p:to>
                                    </p:set>
                                    <p:anim calcmode="lin" valueType="num">
                                      <p:cBhvr>
                                        <p:cTn id="48"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49"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50"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51" dur="1000"/>
                                        <p:tgtEl>
                                          <p:spTgt spid="2">
                                            <p:txEl>
                                              <p:pRg st="3" end="3"/>
                                            </p:txEl>
                                          </p:spTgt>
                                        </p:tgtEl>
                                      </p:cBhvr>
                                    </p:animEffect>
                                  </p:childTnLst>
                                </p:cTn>
                              </p:par>
                              <p:par>
                                <p:cTn id="52" presetID="31" presetClass="entr" presetSubtype="0" fill="hold" nodeType="withEffect">
                                  <p:stCondLst>
                                    <p:cond delay="0"/>
                                  </p:stCondLst>
                                  <p:childTnLst>
                                    <p:set>
                                      <p:cBhvr>
                                        <p:cTn id="53" dur="1" fill="hold">
                                          <p:stCondLst>
                                            <p:cond delay="0"/>
                                          </p:stCondLst>
                                        </p:cTn>
                                        <p:tgtEl>
                                          <p:spTgt spid="2">
                                            <p:txEl>
                                              <p:pRg st="4" end="4"/>
                                            </p:txEl>
                                          </p:spTgt>
                                        </p:tgtEl>
                                        <p:attrNameLst>
                                          <p:attrName>style.visibility</p:attrName>
                                        </p:attrNameLst>
                                      </p:cBhvr>
                                      <p:to>
                                        <p:strVal val="visible"/>
                                      </p:to>
                                    </p:set>
                                    <p:anim calcmode="lin" valueType="num">
                                      <p:cBhvr>
                                        <p:cTn id="54"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55"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56"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57"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542" y="168812"/>
            <a:ext cx="11929403" cy="644300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600" b="1" i="1" dirty="0">
                <a:solidFill>
                  <a:srgbClr val="FF0000"/>
                </a:solidFill>
              </a:rPr>
              <a:t>Lesson Introduction</a:t>
            </a:r>
          </a:p>
          <a:p>
            <a:r>
              <a:rPr lang="en-US" sz="5400" dirty="0">
                <a:solidFill>
                  <a:schemeClr val="tx1"/>
                </a:solidFill>
              </a:rPr>
              <a:t>Class :5</a:t>
            </a:r>
          </a:p>
          <a:p>
            <a:r>
              <a:rPr lang="en-US" sz="5400" dirty="0">
                <a:solidFill>
                  <a:schemeClr val="tx1"/>
                </a:solidFill>
              </a:rPr>
              <a:t>Unit :</a:t>
            </a:r>
            <a:r>
              <a:rPr lang="en-US" sz="5400" dirty="0" smtClean="0">
                <a:solidFill>
                  <a:schemeClr val="tx1"/>
                </a:solidFill>
              </a:rPr>
              <a:t>14</a:t>
            </a:r>
            <a:endParaRPr lang="en-US" sz="5400" dirty="0">
              <a:solidFill>
                <a:schemeClr val="tx1"/>
              </a:solidFill>
            </a:endParaRPr>
          </a:p>
          <a:p>
            <a:r>
              <a:rPr lang="en-US" sz="5400" dirty="0">
                <a:solidFill>
                  <a:schemeClr val="tx1"/>
                </a:solidFill>
              </a:rPr>
              <a:t>Title </a:t>
            </a:r>
            <a:r>
              <a:rPr lang="en-US" sz="5400" dirty="0" smtClean="0">
                <a:solidFill>
                  <a:schemeClr val="tx1"/>
                </a:solidFill>
              </a:rPr>
              <a:t>: The Champion Girl </a:t>
            </a:r>
            <a:r>
              <a:rPr lang="en-US" sz="5400" dirty="0">
                <a:solidFill>
                  <a:schemeClr val="tx1"/>
                </a:solidFill>
              </a:rPr>
              <a:t>(</a:t>
            </a:r>
            <a:r>
              <a:rPr lang="en-US" sz="5400" dirty="0" smtClean="0">
                <a:solidFill>
                  <a:schemeClr val="tx1"/>
                </a:solidFill>
              </a:rPr>
              <a:t>1.2,1.3)</a:t>
            </a:r>
            <a:endParaRPr lang="en-US" sz="5400" dirty="0">
              <a:solidFill>
                <a:schemeClr val="tx1"/>
              </a:solidFill>
            </a:endParaRPr>
          </a:p>
          <a:p>
            <a:r>
              <a:rPr lang="en-US" sz="5400" dirty="0">
                <a:solidFill>
                  <a:schemeClr val="tx1"/>
                </a:solidFill>
              </a:rPr>
              <a:t>Page : </a:t>
            </a:r>
            <a:r>
              <a:rPr lang="en-US" sz="5400" dirty="0" smtClean="0">
                <a:solidFill>
                  <a:schemeClr val="tx1"/>
                </a:solidFill>
              </a:rPr>
              <a:t>74,75</a:t>
            </a:r>
            <a:endParaRPr lang="en-US" sz="5400" dirty="0">
              <a:solidFill>
                <a:schemeClr val="tx1"/>
              </a:solidFill>
            </a:endParaRPr>
          </a:p>
        </p:txBody>
      </p:sp>
    </p:spTree>
    <p:extLst>
      <p:ext uri="{BB962C8B-B14F-4D97-AF65-F5344CB8AC3E}">
        <p14:creationId xmlns:p14="http://schemas.microsoft.com/office/powerpoint/2010/main" val="167036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4"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5" dur="1000"/>
                                        <p:tgtEl>
                                          <p:spTgt spid="2">
                                            <p:txEl>
                                              <p:pRg st="1" end="1"/>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 calcmode="lin" valueType="num">
                                      <p:cBhvr>
                                        <p:cTn id="18"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9"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0"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1" dur="1000"/>
                                        <p:tgtEl>
                                          <p:spTgt spid="2">
                                            <p:txEl>
                                              <p:pRg st="2" end="2"/>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 calcmode="lin" valueType="num">
                                      <p:cBhvr>
                                        <p:cTn id="24"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5"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6"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27" dur="1000"/>
                                        <p:tgtEl>
                                          <p:spTgt spid="2">
                                            <p:txEl>
                                              <p:pRg st="3" end="3"/>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 calcmode="lin" valueType="num">
                                      <p:cBhvr>
                                        <p:cTn id="30"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1"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2"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33"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151" y="295422"/>
            <a:ext cx="11718387" cy="6330461"/>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6600" dirty="0">
                <a:solidFill>
                  <a:srgbClr val="C00000"/>
                </a:solidFill>
                <a:latin typeface="Times New Roman" panose="02020603050405020304" pitchFamily="18" charset="0"/>
                <a:cs typeface="Times New Roman" panose="02020603050405020304" pitchFamily="18" charset="0"/>
              </a:rPr>
              <a:t>Learning Outcome</a:t>
            </a:r>
            <a:r>
              <a:rPr lang="en-SG" sz="6600" dirty="0" smtClean="0">
                <a:solidFill>
                  <a:srgbClr val="C00000"/>
                </a:solidFill>
                <a:latin typeface="Times New Roman" panose="02020603050405020304" pitchFamily="18" charset="0"/>
                <a:cs typeface="Times New Roman" panose="02020603050405020304" pitchFamily="18" charset="0"/>
              </a:rPr>
              <a:t>:</a:t>
            </a:r>
          </a:p>
          <a:p>
            <a:r>
              <a:rPr lang="en-US" sz="4000" dirty="0" smtClean="0">
                <a:solidFill>
                  <a:schemeClr val="tx1"/>
                </a:solidFill>
                <a:latin typeface="Times New Roman" panose="02020603050405020304" pitchFamily="18" charset="0"/>
                <a:cs typeface="Times New Roman" panose="02020603050405020304" pitchFamily="18" charset="0"/>
              </a:rPr>
              <a:t>3.4.1 – Ask simple questions on familiar topics.</a:t>
            </a:r>
          </a:p>
          <a:p>
            <a:r>
              <a:rPr lang="en-US" sz="4000" dirty="0" smtClean="0">
                <a:solidFill>
                  <a:schemeClr val="tx1"/>
                </a:solidFill>
                <a:latin typeface="Times New Roman" panose="02020603050405020304" pitchFamily="18" charset="0"/>
                <a:cs typeface="Times New Roman" panose="02020603050405020304" pitchFamily="18" charset="0"/>
              </a:rPr>
              <a:t>3.4.2  -Answer simple questions appropriately and confidently.</a:t>
            </a:r>
          </a:p>
          <a:p>
            <a:r>
              <a:rPr lang="en-US" sz="4000" dirty="0" smtClean="0">
                <a:solidFill>
                  <a:schemeClr val="tx1"/>
                </a:solidFill>
                <a:latin typeface="Times New Roman" panose="02020603050405020304" pitchFamily="18" charset="0"/>
                <a:cs typeface="Times New Roman" panose="02020603050405020304" pitchFamily="18" charset="0"/>
              </a:rPr>
              <a:t>4.2.1- Read aloud texts with proper stress, intonation.</a:t>
            </a:r>
            <a:endParaRPr lang="en-SG"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417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80">
                                          <p:stCondLst>
                                            <p:cond delay="0"/>
                                          </p:stCondLst>
                                        </p:cTn>
                                        <p:tgtEl>
                                          <p:spTgt spid="2">
                                            <p:txEl>
                                              <p:pRg st="0" end="0"/>
                                            </p:txEl>
                                          </p:spTgt>
                                        </p:tgtEl>
                                      </p:cBhvr>
                                    </p:animEffect>
                                    <p:anim calcmode="lin" valueType="num">
                                      <p:cBhvr>
                                        <p:cTn id="13"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xEl>
                                              <p:pRg st="0" end="0"/>
                                            </p:txEl>
                                          </p:spTgt>
                                        </p:tgtEl>
                                      </p:cBhvr>
                                      <p:to x="100000" y="60000"/>
                                    </p:animScale>
                                    <p:animScale>
                                      <p:cBhvr>
                                        <p:cTn id="19" dur="166" decel="50000">
                                          <p:stCondLst>
                                            <p:cond delay="676"/>
                                          </p:stCondLst>
                                        </p:cTn>
                                        <p:tgtEl>
                                          <p:spTgt spid="2">
                                            <p:txEl>
                                              <p:pRg st="0" end="0"/>
                                            </p:txEl>
                                          </p:spTgt>
                                        </p:tgtEl>
                                      </p:cBhvr>
                                      <p:to x="100000" y="100000"/>
                                    </p:animScale>
                                    <p:animScale>
                                      <p:cBhvr>
                                        <p:cTn id="20" dur="26">
                                          <p:stCondLst>
                                            <p:cond delay="1312"/>
                                          </p:stCondLst>
                                        </p:cTn>
                                        <p:tgtEl>
                                          <p:spTgt spid="2">
                                            <p:txEl>
                                              <p:pRg st="0" end="0"/>
                                            </p:txEl>
                                          </p:spTgt>
                                        </p:tgtEl>
                                      </p:cBhvr>
                                      <p:to x="100000" y="80000"/>
                                    </p:animScale>
                                    <p:animScale>
                                      <p:cBhvr>
                                        <p:cTn id="21" dur="166" decel="50000">
                                          <p:stCondLst>
                                            <p:cond delay="1338"/>
                                          </p:stCondLst>
                                        </p:cTn>
                                        <p:tgtEl>
                                          <p:spTgt spid="2">
                                            <p:txEl>
                                              <p:pRg st="0" end="0"/>
                                            </p:txEl>
                                          </p:spTgt>
                                        </p:tgtEl>
                                      </p:cBhvr>
                                      <p:to x="100000" y="100000"/>
                                    </p:animScale>
                                    <p:animScale>
                                      <p:cBhvr>
                                        <p:cTn id="22" dur="26">
                                          <p:stCondLst>
                                            <p:cond delay="1642"/>
                                          </p:stCondLst>
                                        </p:cTn>
                                        <p:tgtEl>
                                          <p:spTgt spid="2">
                                            <p:txEl>
                                              <p:pRg st="0" end="0"/>
                                            </p:txEl>
                                          </p:spTgt>
                                        </p:tgtEl>
                                      </p:cBhvr>
                                      <p:to x="100000" y="90000"/>
                                    </p:animScale>
                                    <p:animScale>
                                      <p:cBhvr>
                                        <p:cTn id="23" dur="166" decel="50000">
                                          <p:stCondLst>
                                            <p:cond delay="1668"/>
                                          </p:stCondLst>
                                        </p:cTn>
                                        <p:tgtEl>
                                          <p:spTgt spid="2">
                                            <p:txEl>
                                              <p:pRg st="0" end="0"/>
                                            </p:txEl>
                                          </p:spTgt>
                                        </p:tgtEl>
                                      </p:cBhvr>
                                      <p:to x="100000" y="100000"/>
                                    </p:animScale>
                                    <p:animScale>
                                      <p:cBhvr>
                                        <p:cTn id="24" dur="26">
                                          <p:stCondLst>
                                            <p:cond delay="1808"/>
                                          </p:stCondLst>
                                        </p:cTn>
                                        <p:tgtEl>
                                          <p:spTgt spid="2">
                                            <p:txEl>
                                              <p:pRg st="0" end="0"/>
                                            </p:txEl>
                                          </p:spTgt>
                                        </p:tgtEl>
                                      </p:cBhvr>
                                      <p:to x="100000" y="95000"/>
                                    </p:animScale>
                                    <p:animScale>
                                      <p:cBhvr>
                                        <p:cTn id="25" dur="166" decel="50000">
                                          <p:stCondLst>
                                            <p:cond delay="1834"/>
                                          </p:stCondLst>
                                        </p:cTn>
                                        <p:tgtEl>
                                          <p:spTgt spid="2">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 calcmode="lin" valueType="num">
                                      <p:cBhvr>
                                        <p:cTn id="30"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31"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32"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33" dur="1000"/>
                                        <p:tgtEl>
                                          <p:spTgt spid="2">
                                            <p:txEl>
                                              <p:pRg st="1" end="1"/>
                                            </p:txEl>
                                          </p:spTgt>
                                        </p:tgtEl>
                                      </p:cBhvr>
                                    </p:animEffect>
                                  </p:childTnLst>
                                </p:cTn>
                              </p:par>
                              <p:par>
                                <p:cTn id="34" presetID="31" presetClass="entr" presetSubtype="0" fill="hold" nodeType="with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 calcmode="lin" valueType="num">
                                      <p:cBhvr>
                                        <p:cTn id="36"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37"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38"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39" dur="1000"/>
                                        <p:tgtEl>
                                          <p:spTgt spid="2">
                                            <p:txEl>
                                              <p:pRg st="2" end="2"/>
                                            </p:txEl>
                                          </p:spTgt>
                                        </p:tgtEl>
                                      </p:cBhvr>
                                    </p:animEffect>
                                  </p:childTnLst>
                                </p:cTn>
                              </p:par>
                              <p:par>
                                <p:cTn id="40" presetID="31" presetClass="entr" presetSubtype="0" fill="hold" nodeType="with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 calcmode="lin" valueType="num">
                                      <p:cBhvr>
                                        <p:cTn id="42"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43"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44"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45"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7287" y="425767"/>
            <a:ext cx="5486400" cy="3886200"/>
          </a:xfrm>
          <a:prstGeom prst="rect">
            <a:avLst/>
          </a:prstGeom>
        </p:spPr>
      </p:pic>
      <p:pic>
        <p:nvPicPr>
          <p:cNvPr id="3" name="Picture 2"/>
          <p:cNvPicPr>
            <a:picLocks noChangeAspect="1"/>
          </p:cNvPicPr>
          <p:nvPr/>
        </p:nvPicPr>
        <p:blipFill>
          <a:blip r:embed="rId3"/>
          <a:stretch>
            <a:fillRect/>
          </a:stretch>
        </p:blipFill>
        <p:spPr>
          <a:xfrm>
            <a:off x="5924550" y="425767"/>
            <a:ext cx="5829300" cy="3886200"/>
          </a:xfrm>
          <a:prstGeom prst="rect">
            <a:avLst/>
          </a:prstGeom>
        </p:spPr>
      </p:pic>
      <p:sp>
        <p:nvSpPr>
          <p:cNvPr id="4" name="Rectangle 3"/>
          <p:cNvSpPr/>
          <p:nvPr/>
        </p:nvSpPr>
        <p:spPr>
          <a:xfrm>
            <a:off x="365760" y="4811151"/>
            <a:ext cx="5345723" cy="187100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i="1" dirty="0" smtClean="0">
                <a:solidFill>
                  <a:schemeClr val="tx1"/>
                </a:solidFill>
                <a:latin typeface="Times New Roman" panose="02020603050405020304" pitchFamily="18" charset="0"/>
                <a:cs typeface="Times New Roman" panose="02020603050405020304" pitchFamily="18" charset="0"/>
              </a:rPr>
              <a:t>Used by visually impaired</a:t>
            </a:r>
            <a:endParaRPr lang="en-SG" sz="5400" b="1" i="1"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6035040" y="4811151"/>
            <a:ext cx="5718810" cy="180066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i="1" dirty="0" smtClean="0">
                <a:solidFill>
                  <a:schemeClr val="tx1"/>
                </a:solidFill>
                <a:latin typeface="Times New Roman" panose="02020603050405020304" pitchFamily="18" charset="0"/>
                <a:cs typeface="Times New Roman" panose="02020603050405020304" pitchFamily="18" charset="0"/>
              </a:rPr>
              <a:t>Used by short- sighted</a:t>
            </a:r>
            <a:endParaRPr lang="en-SG" sz="44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432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80">
                                          <p:stCondLst>
                                            <p:cond delay="0"/>
                                          </p:stCondLst>
                                        </p:cTn>
                                        <p:tgtEl>
                                          <p:spTgt spid="4">
                                            <p:txEl>
                                              <p:pRg st="0" end="0"/>
                                            </p:txEl>
                                          </p:spTgt>
                                        </p:tgtEl>
                                      </p:cBhvr>
                                    </p:animEffect>
                                    <p:anim calcmode="lin" valueType="num">
                                      <p:cBhvr>
                                        <p:cTn id="1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xEl>
                                              <p:pRg st="0" end="0"/>
                                            </p:txEl>
                                          </p:spTgt>
                                        </p:tgtEl>
                                      </p:cBhvr>
                                      <p:to x="100000" y="60000"/>
                                    </p:animScale>
                                    <p:animScale>
                                      <p:cBhvr>
                                        <p:cTn id="24" dur="166" decel="50000">
                                          <p:stCondLst>
                                            <p:cond delay="676"/>
                                          </p:stCondLst>
                                        </p:cTn>
                                        <p:tgtEl>
                                          <p:spTgt spid="4">
                                            <p:txEl>
                                              <p:pRg st="0" end="0"/>
                                            </p:txEl>
                                          </p:spTgt>
                                        </p:tgtEl>
                                      </p:cBhvr>
                                      <p:to x="100000" y="100000"/>
                                    </p:animScale>
                                    <p:animScale>
                                      <p:cBhvr>
                                        <p:cTn id="25" dur="26">
                                          <p:stCondLst>
                                            <p:cond delay="1312"/>
                                          </p:stCondLst>
                                        </p:cTn>
                                        <p:tgtEl>
                                          <p:spTgt spid="4">
                                            <p:txEl>
                                              <p:pRg st="0" end="0"/>
                                            </p:txEl>
                                          </p:spTgt>
                                        </p:tgtEl>
                                      </p:cBhvr>
                                      <p:to x="100000" y="80000"/>
                                    </p:animScale>
                                    <p:animScale>
                                      <p:cBhvr>
                                        <p:cTn id="26" dur="166" decel="50000">
                                          <p:stCondLst>
                                            <p:cond delay="1338"/>
                                          </p:stCondLst>
                                        </p:cTn>
                                        <p:tgtEl>
                                          <p:spTgt spid="4">
                                            <p:txEl>
                                              <p:pRg st="0" end="0"/>
                                            </p:txEl>
                                          </p:spTgt>
                                        </p:tgtEl>
                                      </p:cBhvr>
                                      <p:to x="100000" y="100000"/>
                                    </p:animScale>
                                    <p:animScale>
                                      <p:cBhvr>
                                        <p:cTn id="27" dur="26">
                                          <p:stCondLst>
                                            <p:cond delay="1642"/>
                                          </p:stCondLst>
                                        </p:cTn>
                                        <p:tgtEl>
                                          <p:spTgt spid="4">
                                            <p:txEl>
                                              <p:pRg st="0" end="0"/>
                                            </p:txEl>
                                          </p:spTgt>
                                        </p:tgtEl>
                                      </p:cBhvr>
                                      <p:to x="100000" y="90000"/>
                                    </p:animScale>
                                    <p:animScale>
                                      <p:cBhvr>
                                        <p:cTn id="28" dur="166" decel="50000">
                                          <p:stCondLst>
                                            <p:cond delay="1668"/>
                                          </p:stCondLst>
                                        </p:cTn>
                                        <p:tgtEl>
                                          <p:spTgt spid="4">
                                            <p:txEl>
                                              <p:pRg st="0" end="0"/>
                                            </p:txEl>
                                          </p:spTgt>
                                        </p:tgtEl>
                                      </p:cBhvr>
                                      <p:to x="100000" y="100000"/>
                                    </p:animScale>
                                    <p:animScale>
                                      <p:cBhvr>
                                        <p:cTn id="29" dur="26">
                                          <p:stCondLst>
                                            <p:cond delay="1808"/>
                                          </p:stCondLst>
                                        </p:cTn>
                                        <p:tgtEl>
                                          <p:spTgt spid="4">
                                            <p:txEl>
                                              <p:pRg st="0" end="0"/>
                                            </p:txEl>
                                          </p:spTgt>
                                        </p:tgtEl>
                                      </p:cBhvr>
                                      <p:to x="100000" y="95000"/>
                                    </p:animScale>
                                    <p:animScale>
                                      <p:cBhvr>
                                        <p:cTn id="30" dur="166" decel="50000">
                                          <p:stCondLst>
                                            <p:cond delay="1834"/>
                                          </p:stCondLst>
                                        </p:cTn>
                                        <p:tgtEl>
                                          <p:spTgt spid="4">
                                            <p:txEl>
                                              <p:pRg st="0" end="0"/>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animEffect transition="in" filter="wipe(down)">
                                      <p:cBhvr>
                                        <p:cTn id="45" dur="580">
                                          <p:stCondLst>
                                            <p:cond delay="0"/>
                                          </p:stCondLst>
                                        </p:cTn>
                                        <p:tgtEl>
                                          <p:spTgt spid="5">
                                            <p:txEl>
                                              <p:pRg st="0" end="0"/>
                                            </p:txEl>
                                          </p:spTgt>
                                        </p:tgtEl>
                                      </p:cBhvr>
                                    </p:animEffect>
                                    <p:anim calcmode="lin" valueType="num">
                                      <p:cBhvr>
                                        <p:cTn id="46"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5">
                                            <p:txEl>
                                              <p:pRg st="0" end="0"/>
                                            </p:txEl>
                                          </p:spTgt>
                                        </p:tgtEl>
                                      </p:cBhvr>
                                      <p:to x="100000" y="60000"/>
                                    </p:animScale>
                                    <p:animScale>
                                      <p:cBhvr>
                                        <p:cTn id="52" dur="166" decel="50000">
                                          <p:stCondLst>
                                            <p:cond delay="676"/>
                                          </p:stCondLst>
                                        </p:cTn>
                                        <p:tgtEl>
                                          <p:spTgt spid="5">
                                            <p:txEl>
                                              <p:pRg st="0" end="0"/>
                                            </p:txEl>
                                          </p:spTgt>
                                        </p:tgtEl>
                                      </p:cBhvr>
                                      <p:to x="100000" y="100000"/>
                                    </p:animScale>
                                    <p:animScale>
                                      <p:cBhvr>
                                        <p:cTn id="53" dur="26">
                                          <p:stCondLst>
                                            <p:cond delay="1312"/>
                                          </p:stCondLst>
                                        </p:cTn>
                                        <p:tgtEl>
                                          <p:spTgt spid="5">
                                            <p:txEl>
                                              <p:pRg st="0" end="0"/>
                                            </p:txEl>
                                          </p:spTgt>
                                        </p:tgtEl>
                                      </p:cBhvr>
                                      <p:to x="100000" y="80000"/>
                                    </p:animScale>
                                    <p:animScale>
                                      <p:cBhvr>
                                        <p:cTn id="54" dur="166" decel="50000">
                                          <p:stCondLst>
                                            <p:cond delay="1338"/>
                                          </p:stCondLst>
                                        </p:cTn>
                                        <p:tgtEl>
                                          <p:spTgt spid="5">
                                            <p:txEl>
                                              <p:pRg st="0" end="0"/>
                                            </p:txEl>
                                          </p:spTgt>
                                        </p:tgtEl>
                                      </p:cBhvr>
                                      <p:to x="100000" y="100000"/>
                                    </p:animScale>
                                    <p:animScale>
                                      <p:cBhvr>
                                        <p:cTn id="55" dur="26">
                                          <p:stCondLst>
                                            <p:cond delay="1642"/>
                                          </p:stCondLst>
                                        </p:cTn>
                                        <p:tgtEl>
                                          <p:spTgt spid="5">
                                            <p:txEl>
                                              <p:pRg st="0" end="0"/>
                                            </p:txEl>
                                          </p:spTgt>
                                        </p:tgtEl>
                                      </p:cBhvr>
                                      <p:to x="100000" y="90000"/>
                                    </p:animScale>
                                    <p:animScale>
                                      <p:cBhvr>
                                        <p:cTn id="56" dur="166" decel="50000">
                                          <p:stCondLst>
                                            <p:cond delay="1668"/>
                                          </p:stCondLst>
                                        </p:cTn>
                                        <p:tgtEl>
                                          <p:spTgt spid="5">
                                            <p:txEl>
                                              <p:pRg st="0" end="0"/>
                                            </p:txEl>
                                          </p:spTgt>
                                        </p:tgtEl>
                                      </p:cBhvr>
                                      <p:to x="100000" y="100000"/>
                                    </p:animScale>
                                    <p:animScale>
                                      <p:cBhvr>
                                        <p:cTn id="57" dur="26">
                                          <p:stCondLst>
                                            <p:cond delay="1808"/>
                                          </p:stCondLst>
                                        </p:cTn>
                                        <p:tgtEl>
                                          <p:spTgt spid="5">
                                            <p:txEl>
                                              <p:pRg st="0" end="0"/>
                                            </p:txEl>
                                          </p:spTgt>
                                        </p:tgtEl>
                                      </p:cBhvr>
                                      <p:to x="100000" y="95000"/>
                                    </p:animScale>
                                    <p:animScale>
                                      <p:cBhvr>
                                        <p:cTn id="58"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1354" y="158407"/>
            <a:ext cx="5655211" cy="4258847"/>
          </a:xfrm>
          <a:prstGeom prst="rect">
            <a:avLst/>
          </a:prstGeom>
        </p:spPr>
      </p:pic>
      <p:pic>
        <p:nvPicPr>
          <p:cNvPr id="3" name="Picture 2"/>
          <p:cNvPicPr>
            <a:picLocks noChangeAspect="1"/>
          </p:cNvPicPr>
          <p:nvPr/>
        </p:nvPicPr>
        <p:blipFill>
          <a:blip r:embed="rId3"/>
          <a:stretch>
            <a:fillRect/>
          </a:stretch>
        </p:blipFill>
        <p:spPr>
          <a:xfrm>
            <a:off x="6161649" y="158407"/>
            <a:ext cx="5767754" cy="4258847"/>
          </a:xfrm>
          <a:prstGeom prst="rect">
            <a:avLst/>
          </a:prstGeom>
        </p:spPr>
      </p:pic>
      <p:sp>
        <p:nvSpPr>
          <p:cNvPr id="4" name="Rectangle 3"/>
          <p:cNvSpPr/>
          <p:nvPr/>
        </p:nvSpPr>
        <p:spPr>
          <a:xfrm>
            <a:off x="253218" y="4768949"/>
            <a:ext cx="5655213" cy="188507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i="1" dirty="0" smtClean="0">
                <a:solidFill>
                  <a:schemeClr val="tx1"/>
                </a:solidFill>
                <a:latin typeface="Times New Roman" panose="02020603050405020304" pitchFamily="18" charset="0"/>
                <a:cs typeface="Times New Roman" panose="02020603050405020304" pitchFamily="18" charset="0"/>
              </a:rPr>
              <a:t>Used by lame or physically unfit</a:t>
            </a:r>
            <a:endParaRPr lang="en-SG" sz="5400" b="1" i="1"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6161649" y="4768949"/>
            <a:ext cx="5767754" cy="191320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i="1" dirty="0" smtClean="0">
                <a:solidFill>
                  <a:schemeClr val="tx1"/>
                </a:solidFill>
              </a:rPr>
              <a:t>Used by deaf</a:t>
            </a:r>
            <a:endParaRPr lang="en-SG" sz="5400" b="1" i="1" dirty="0">
              <a:solidFill>
                <a:schemeClr val="tx1"/>
              </a:solidFill>
            </a:endParaRPr>
          </a:p>
        </p:txBody>
      </p:sp>
    </p:spTree>
    <p:extLst>
      <p:ext uri="{BB962C8B-B14F-4D97-AF65-F5344CB8AC3E}">
        <p14:creationId xmlns:p14="http://schemas.microsoft.com/office/powerpoint/2010/main" val="446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down)">
                                      <p:cBhvr>
                                        <p:cTn id="17" dur="580">
                                          <p:stCondLst>
                                            <p:cond delay="0"/>
                                          </p:stCondLst>
                                        </p:cTn>
                                        <p:tgtEl>
                                          <p:spTgt spid="4">
                                            <p:txEl>
                                              <p:pRg st="0" end="0"/>
                                            </p:txEl>
                                          </p:spTgt>
                                        </p:tgtEl>
                                      </p:cBhvr>
                                    </p:animEffect>
                                    <p:anim calcmode="lin" valueType="num">
                                      <p:cBhvr>
                                        <p:cTn id="1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xEl>
                                              <p:pRg st="0" end="0"/>
                                            </p:txEl>
                                          </p:spTgt>
                                        </p:tgtEl>
                                      </p:cBhvr>
                                      <p:to x="100000" y="60000"/>
                                    </p:animScale>
                                    <p:animScale>
                                      <p:cBhvr>
                                        <p:cTn id="24" dur="166" decel="50000">
                                          <p:stCondLst>
                                            <p:cond delay="676"/>
                                          </p:stCondLst>
                                        </p:cTn>
                                        <p:tgtEl>
                                          <p:spTgt spid="4">
                                            <p:txEl>
                                              <p:pRg st="0" end="0"/>
                                            </p:txEl>
                                          </p:spTgt>
                                        </p:tgtEl>
                                      </p:cBhvr>
                                      <p:to x="100000" y="100000"/>
                                    </p:animScale>
                                    <p:animScale>
                                      <p:cBhvr>
                                        <p:cTn id="25" dur="26">
                                          <p:stCondLst>
                                            <p:cond delay="1312"/>
                                          </p:stCondLst>
                                        </p:cTn>
                                        <p:tgtEl>
                                          <p:spTgt spid="4">
                                            <p:txEl>
                                              <p:pRg st="0" end="0"/>
                                            </p:txEl>
                                          </p:spTgt>
                                        </p:tgtEl>
                                      </p:cBhvr>
                                      <p:to x="100000" y="80000"/>
                                    </p:animScale>
                                    <p:animScale>
                                      <p:cBhvr>
                                        <p:cTn id="26" dur="166" decel="50000">
                                          <p:stCondLst>
                                            <p:cond delay="1338"/>
                                          </p:stCondLst>
                                        </p:cTn>
                                        <p:tgtEl>
                                          <p:spTgt spid="4">
                                            <p:txEl>
                                              <p:pRg st="0" end="0"/>
                                            </p:txEl>
                                          </p:spTgt>
                                        </p:tgtEl>
                                      </p:cBhvr>
                                      <p:to x="100000" y="100000"/>
                                    </p:animScale>
                                    <p:animScale>
                                      <p:cBhvr>
                                        <p:cTn id="27" dur="26">
                                          <p:stCondLst>
                                            <p:cond delay="1642"/>
                                          </p:stCondLst>
                                        </p:cTn>
                                        <p:tgtEl>
                                          <p:spTgt spid="4">
                                            <p:txEl>
                                              <p:pRg st="0" end="0"/>
                                            </p:txEl>
                                          </p:spTgt>
                                        </p:tgtEl>
                                      </p:cBhvr>
                                      <p:to x="100000" y="90000"/>
                                    </p:animScale>
                                    <p:animScale>
                                      <p:cBhvr>
                                        <p:cTn id="28" dur="166" decel="50000">
                                          <p:stCondLst>
                                            <p:cond delay="1668"/>
                                          </p:stCondLst>
                                        </p:cTn>
                                        <p:tgtEl>
                                          <p:spTgt spid="4">
                                            <p:txEl>
                                              <p:pRg st="0" end="0"/>
                                            </p:txEl>
                                          </p:spTgt>
                                        </p:tgtEl>
                                      </p:cBhvr>
                                      <p:to x="100000" y="100000"/>
                                    </p:animScale>
                                    <p:animScale>
                                      <p:cBhvr>
                                        <p:cTn id="29" dur="26">
                                          <p:stCondLst>
                                            <p:cond delay="1808"/>
                                          </p:stCondLst>
                                        </p:cTn>
                                        <p:tgtEl>
                                          <p:spTgt spid="4">
                                            <p:txEl>
                                              <p:pRg st="0" end="0"/>
                                            </p:txEl>
                                          </p:spTgt>
                                        </p:tgtEl>
                                      </p:cBhvr>
                                      <p:to x="100000" y="95000"/>
                                    </p:animScale>
                                    <p:animScale>
                                      <p:cBhvr>
                                        <p:cTn id="30" dur="166" decel="50000">
                                          <p:stCondLst>
                                            <p:cond delay="1834"/>
                                          </p:stCondLst>
                                        </p:cTn>
                                        <p:tgtEl>
                                          <p:spTgt spid="4">
                                            <p:txEl>
                                              <p:pRg st="0" end="0"/>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animEffect transition="in" filter="wipe(down)">
                                      <p:cBhvr>
                                        <p:cTn id="45" dur="580">
                                          <p:stCondLst>
                                            <p:cond delay="0"/>
                                          </p:stCondLst>
                                        </p:cTn>
                                        <p:tgtEl>
                                          <p:spTgt spid="5">
                                            <p:txEl>
                                              <p:pRg st="0" end="0"/>
                                            </p:txEl>
                                          </p:spTgt>
                                        </p:tgtEl>
                                      </p:cBhvr>
                                    </p:animEffect>
                                    <p:anim calcmode="lin" valueType="num">
                                      <p:cBhvr>
                                        <p:cTn id="46"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5">
                                            <p:txEl>
                                              <p:pRg st="0" end="0"/>
                                            </p:txEl>
                                          </p:spTgt>
                                        </p:tgtEl>
                                      </p:cBhvr>
                                      <p:to x="100000" y="60000"/>
                                    </p:animScale>
                                    <p:animScale>
                                      <p:cBhvr>
                                        <p:cTn id="52" dur="166" decel="50000">
                                          <p:stCondLst>
                                            <p:cond delay="676"/>
                                          </p:stCondLst>
                                        </p:cTn>
                                        <p:tgtEl>
                                          <p:spTgt spid="5">
                                            <p:txEl>
                                              <p:pRg st="0" end="0"/>
                                            </p:txEl>
                                          </p:spTgt>
                                        </p:tgtEl>
                                      </p:cBhvr>
                                      <p:to x="100000" y="100000"/>
                                    </p:animScale>
                                    <p:animScale>
                                      <p:cBhvr>
                                        <p:cTn id="53" dur="26">
                                          <p:stCondLst>
                                            <p:cond delay="1312"/>
                                          </p:stCondLst>
                                        </p:cTn>
                                        <p:tgtEl>
                                          <p:spTgt spid="5">
                                            <p:txEl>
                                              <p:pRg st="0" end="0"/>
                                            </p:txEl>
                                          </p:spTgt>
                                        </p:tgtEl>
                                      </p:cBhvr>
                                      <p:to x="100000" y="80000"/>
                                    </p:animScale>
                                    <p:animScale>
                                      <p:cBhvr>
                                        <p:cTn id="54" dur="166" decel="50000">
                                          <p:stCondLst>
                                            <p:cond delay="1338"/>
                                          </p:stCondLst>
                                        </p:cTn>
                                        <p:tgtEl>
                                          <p:spTgt spid="5">
                                            <p:txEl>
                                              <p:pRg st="0" end="0"/>
                                            </p:txEl>
                                          </p:spTgt>
                                        </p:tgtEl>
                                      </p:cBhvr>
                                      <p:to x="100000" y="100000"/>
                                    </p:animScale>
                                    <p:animScale>
                                      <p:cBhvr>
                                        <p:cTn id="55" dur="26">
                                          <p:stCondLst>
                                            <p:cond delay="1642"/>
                                          </p:stCondLst>
                                        </p:cTn>
                                        <p:tgtEl>
                                          <p:spTgt spid="5">
                                            <p:txEl>
                                              <p:pRg st="0" end="0"/>
                                            </p:txEl>
                                          </p:spTgt>
                                        </p:tgtEl>
                                      </p:cBhvr>
                                      <p:to x="100000" y="90000"/>
                                    </p:animScale>
                                    <p:animScale>
                                      <p:cBhvr>
                                        <p:cTn id="56" dur="166" decel="50000">
                                          <p:stCondLst>
                                            <p:cond delay="1668"/>
                                          </p:stCondLst>
                                        </p:cTn>
                                        <p:tgtEl>
                                          <p:spTgt spid="5">
                                            <p:txEl>
                                              <p:pRg st="0" end="0"/>
                                            </p:txEl>
                                          </p:spTgt>
                                        </p:tgtEl>
                                      </p:cBhvr>
                                      <p:to x="100000" y="100000"/>
                                    </p:animScale>
                                    <p:animScale>
                                      <p:cBhvr>
                                        <p:cTn id="57" dur="26">
                                          <p:stCondLst>
                                            <p:cond delay="1808"/>
                                          </p:stCondLst>
                                        </p:cTn>
                                        <p:tgtEl>
                                          <p:spTgt spid="5">
                                            <p:txEl>
                                              <p:pRg st="0" end="0"/>
                                            </p:txEl>
                                          </p:spTgt>
                                        </p:tgtEl>
                                      </p:cBhvr>
                                      <p:to x="100000" y="95000"/>
                                    </p:animScale>
                                    <p:animScale>
                                      <p:cBhvr>
                                        <p:cTn id="58"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151" y="140677"/>
            <a:ext cx="11746523" cy="656961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0" dirty="0" smtClean="0">
                <a:solidFill>
                  <a:schemeClr val="tx1"/>
                </a:solidFill>
                <a:latin typeface="Times New Roman" panose="02020603050405020304" pitchFamily="18" charset="0"/>
                <a:cs typeface="Times New Roman" panose="02020603050405020304" pitchFamily="18" charset="0"/>
              </a:rPr>
              <a:t>a) Have you seen these things before?</a:t>
            </a:r>
          </a:p>
          <a:p>
            <a:r>
              <a:rPr lang="en-US" sz="6000" dirty="0" smtClean="0">
                <a:solidFill>
                  <a:schemeClr val="tx1"/>
                </a:solidFill>
                <a:latin typeface="Times New Roman" panose="02020603050405020304" pitchFamily="18" charset="0"/>
                <a:cs typeface="Times New Roman" panose="02020603050405020304" pitchFamily="18" charset="0"/>
              </a:rPr>
              <a:t>b) Do you anyone who uses any of    them?</a:t>
            </a:r>
          </a:p>
          <a:p>
            <a:r>
              <a:rPr lang="en-US" sz="6000" dirty="0" smtClean="0">
                <a:solidFill>
                  <a:schemeClr val="tx1"/>
                </a:solidFill>
                <a:latin typeface="Times New Roman" panose="02020603050405020304" pitchFamily="18" charset="0"/>
                <a:cs typeface="Times New Roman" panose="02020603050405020304" pitchFamily="18" charset="0"/>
              </a:rPr>
              <a:t>c) Why do people use these things?</a:t>
            </a:r>
            <a:endParaRPr lang="en-SG" sz="6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108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80">
                                          <p:stCondLst>
                                            <p:cond delay="0"/>
                                          </p:stCondLst>
                                        </p:cTn>
                                        <p:tgtEl>
                                          <p:spTgt spid="2">
                                            <p:txEl>
                                              <p:pRg st="0" end="0"/>
                                            </p:txEl>
                                          </p:spTgt>
                                        </p:tgtEl>
                                      </p:cBhvr>
                                    </p:animEffect>
                                    <p:anim calcmode="lin" valueType="num">
                                      <p:cBhvr>
                                        <p:cTn id="13"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xEl>
                                              <p:pRg st="0" end="0"/>
                                            </p:txEl>
                                          </p:spTgt>
                                        </p:tgtEl>
                                      </p:cBhvr>
                                      <p:to x="100000" y="60000"/>
                                    </p:animScale>
                                    <p:animScale>
                                      <p:cBhvr>
                                        <p:cTn id="19" dur="166" decel="50000">
                                          <p:stCondLst>
                                            <p:cond delay="676"/>
                                          </p:stCondLst>
                                        </p:cTn>
                                        <p:tgtEl>
                                          <p:spTgt spid="2">
                                            <p:txEl>
                                              <p:pRg st="0" end="0"/>
                                            </p:txEl>
                                          </p:spTgt>
                                        </p:tgtEl>
                                      </p:cBhvr>
                                      <p:to x="100000" y="100000"/>
                                    </p:animScale>
                                    <p:animScale>
                                      <p:cBhvr>
                                        <p:cTn id="20" dur="26">
                                          <p:stCondLst>
                                            <p:cond delay="1312"/>
                                          </p:stCondLst>
                                        </p:cTn>
                                        <p:tgtEl>
                                          <p:spTgt spid="2">
                                            <p:txEl>
                                              <p:pRg st="0" end="0"/>
                                            </p:txEl>
                                          </p:spTgt>
                                        </p:tgtEl>
                                      </p:cBhvr>
                                      <p:to x="100000" y="80000"/>
                                    </p:animScale>
                                    <p:animScale>
                                      <p:cBhvr>
                                        <p:cTn id="21" dur="166" decel="50000">
                                          <p:stCondLst>
                                            <p:cond delay="1338"/>
                                          </p:stCondLst>
                                        </p:cTn>
                                        <p:tgtEl>
                                          <p:spTgt spid="2">
                                            <p:txEl>
                                              <p:pRg st="0" end="0"/>
                                            </p:txEl>
                                          </p:spTgt>
                                        </p:tgtEl>
                                      </p:cBhvr>
                                      <p:to x="100000" y="100000"/>
                                    </p:animScale>
                                    <p:animScale>
                                      <p:cBhvr>
                                        <p:cTn id="22" dur="26">
                                          <p:stCondLst>
                                            <p:cond delay="1642"/>
                                          </p:stCondLst>
                                        </p:cTn>
                                        <p:tgtEl>
                                          <p:spTgt spid="2">
                                            <p:txEl>
                                              <p:pRg st="0" end="0"/>
                                            </p:txEl>
                                          </p:spTgt>
                                        </p:tgtEl>
                                      </p:cBhvr>
                                      <p:to x="100000" y="90000"/>
                                    </p:animScale>
                                    <p:animScale>
                                      <p:cBhvr>
                                        <p:cTn id="23" dur="166" decel="50000">
                                          <p:stCondLst>
                                            <p:cond delay="1668"/>
                                          </p:stCondLst>
                                        </p:cTn>
                                        <p:tgtEl>
                                          <p:spTgt spid="2">
                                            <p:txEl>
                                              <p:pRg st="0" end="0"/>
                                            </p:txEl>
                                          </p:spTgt>
                                        </p:tgtEl>
                                      </p:cBhvr>
                                      <p:to x="100000" y="100000"/>
                                    </p:animScale>
                                    <p:animScale>
                                      <p:cBhvr>
                                        <p:cTn id="24" dur="26">
                                          <p:stCondLst>
                                            <p:cond delay="1808"/>
                                          </p:stCondLst>
                                        </p:cTn>
                                        <p:tgtEl>
                                          <p:spTgt spid="2">
                                            <p:txEl>
                                              <p:pRg st="0" end="0"/>
                                            </p:txEl>
                                          </p:spTgt>
                                        </p:tgtEl>
                                      </p:cBhvr>
                                      <p:to x="100000" y="95000"/>
                                    </p:animScale>
                                    <p:animScale>
                                      <p:cBhvr>
                                        <p:cTn id="25" dur="166" decel="50000">
                                          <p:stCondLst>
                                            <p:cond delay="1834"/>
                                          </p:stCondLst>
                                        </p:cTn>
                                        <p:tgtEl>
                                          <p:spTgt spid="2">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wipe(down)">
                                      <p:cBhvr>
                                        <p:cTn id="30" dur="580">
                                          <p:stCondLst>
                                            <p:cond delay="0"/>
                                          </p:stCondLst>
                                        </p:cTn>
                                        <p:tgtEl>
                                          <p:spTgt spid="2">
                                            <p:txEl>
                                              <p:pRg st="1" end="1"/>
                                            </p:txEl>
                                          </p:spTgt>
                                        </p:tgtEl>
                                      </p:cBhvr>
                                    </p:animEffect>
                                    <p:anim calcmode="lin" valueType="num">
                                      <p:cBhvr>
                                        <p:cTn id="31"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2">
                                            <p:txEl>
                                              <p:pRg st="1" end="1"/>
                                            </p:txEl>
                                          </p:spTgt>
                                        </p:tgtEl>
                                      </p:cBhvr>
                                      <p:to x="100000" y="60000"/>
                                    </p:animScale>
                                    <p:animScale>
                                      <p:cBhvr>
                                        <p:cTn id="37" dur="166" decel="50000">
                                          <p:stCondLst>
                                            <p:cond delay="676"/>
                                          </p:stCondLst>
                                        </p:cTn>
                                        <p:tgtEl>
                                          <p:spTgt spid="2">
                                            <p:txEl>
                                              <p:pRg st="1" end="1"/>
                                            </p:txEl>
                                          </p:spTgt>
                                        </p:tgtEl>
                                      </p:cBhvr>
                                      <p:to x="100000" y="100000"/>
                                    </p:animScale>
                                    <p:animScale>
                                      <p:cBhvr>
                                        <p:cTn id="38" dur="26">
                                          <p:stCondLst>
                                            <p:cond delay="1312"/>
                                          </p:stCondLst>
                                        </p:cTn>
                                        <p:tgtEl>
                                          <p:spTgt spid="2">
                                            <p:txEl>
                                              <p:pRg st="1" end="1"/>
                                            </p:txEl>
                                          </p:spTgt>
                                        </p:tgtEl>
                                      </p:cBhvr>
                                      <p:to x="100000" y="80000"/>
                                    </p:animScale>
                                    <p:animScale>
                                      <p:cBhvr>
                                        <p:cTn id="39" dur="166" decel="50000">
                                          <p:stCondLst>
                                            <p:cond delay="1338"/>
                                          </p:stCondLst>
                                        </p:cTn>
                                        <p:tgtEl>
                                          <p:spTgt spid="2">
                                            <p:txEl>
                                              <p:pRg st="1" end="1"/>
                                            </p:txEl>
                                          </p:spTgt>
                                        </p:tgtEl>
                                      </p:cBhvr>
                                      <p:to x="100000" y="100000"/>
                                    </p:animScale>
                                    <p:animScale>
                                      <p:cBhvr>
                                        <p:cTn id="40" dur="26">
                                          <p:stCondLst>
                                            <p:cond delay="1642"/>
                                          </p:stCondLst>
                                        </p:cTn>
                                        <p:tgtEl>
                                          <p:spTgt spid="2">
                                            <p:txEl>
                                              <p:pRg st="1" end="1"/>
                                            </p:txEl>
                                          </p:spTgt>
                                        </p:tgtEl>
                                      </p:cBhvr>
                                      <p:to x="100000" y="90000"/>
                                    </p:animScale>
                                    <p:animScale>
                                      <p:cBhvr>
                                        <p:cTn id="41" dur="166" decel="50000">
                                          <p:stCondLst>
                                            <p:cond delay="1668"/>
                                          </p:stCondLst>
                                        </p:cTn>
                                        <p:tgtEl>
                                          <p:spTgt spid="2">
                                            <p:txEl>
                                              <p:pRg st="1" end="1"/>
                                            </p:txEl>
                                          </p:spTgt>
                                        </p:tgtEl>
                                      </p:cBhvr>
                                      <p:to x="100000" y="100000"/>
                                    </p:animScale>
                                    <p:animScale>
                                      <p:cBhvr>
                                        <p:cTn id="42" dur="26">
                                          <p:stCondLst>
                                            <p:cond delay="1808"/>
                                          </p:stCondLst>
                                        </p:cTn>
                                        <p:tgtEl>
                                          <p:spTgt spid="2">
                                            <p:txEl>
                                              <p:pRg st="1" end="1"/>
                                            </p:txEl>
                                          </p:spTgt>
                                        </p:tgtEl>
                                      </p:cBhvr>
                                      <p:to x="100000" y="95000"/>
                                    </p:animScale>
                                    <p:animScale>
                                      <p:cBhvr>
                                        <p:cTn id="43" dur="166" decel="50000">
                                          <p:stCondLst>
                                            <p:cond delay="1834"/>
                                          </p:stCondLst>
                                        </p:cTn>
                                        <p:tgtEl>
                                          <p:spTgt spid="2">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wipe(down)">
                                      <p:cBhvr>
                                        <p:cTn id="48" dur="580">
                                          <p:stCondLst>
                                            <p:cond delay="0"/>
                                          </p:stCondLst>
                                        </p:cTn>
                                        <p:tgtEl>
                                          <p:spTgt spid="2">
                                            <p:txEl>
                                              <p:pRg st="2" end="2"/>
                                            </p:txEl>
                                          </p:spTgt>
                                        </p:tgtEl>
                                      </p:cBhvr>
                                    </p:animEffect>
                                    <p:anim calcmode="lin" valueType="num">
                                      <p:cBhvr>
                                        <p:cTn id="49"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2">
                                            <p:txEl>
                                              <p:pRg st="2" end="2"/>
                                            </p:txEl>
                                          </p:spTgt>
                                        </p:tgtEl>
                                      </p:cBhvr>
                                      <p:to x="100000" y="60000"/>
                                    </p:animScale>
                                    <p:animScale>
                                      <p:cBhvr>
                                        <p:cTn id="55" dur="166" decel="50000">
                                          <p:stCondLst>
                                            <p:cond delay="676"/>
                                          </p:stCondLst>
                                        </p:cTn>
                                        <p:tgtEl>
                                          <p:spTgt spid="2">
                                            <p:txEl>
                                              <p:pRg st="2" end="2"/>
                                            </p:txEl>
                                          </p:spTgt>
                                        </p:tgtEl>
                                      </p:cBhvr>
                                      <p:to x="100000" y="100000"/>
                                    </p:animScale>
                                    <p:animScale>
                                      <p:cBhvr>
                                        <p:cTn id="56" dur="26">
                                          <p:stCondLst>
                                            <p:cond delay="1312"/>
                                          </p:stCondLst>
                                        </p:cTn>
                                        <p:tgtEl>
                                          <p:spTgt spid="2">
                                            <p:txEl>
                                              <p:pRg st="2" end="2"/>
                                            </p:txEl>
                                          </p:spTgt>
                                        </p:tgtEl>
                                      </p:cBhvr>
                                      <p:to x="100000" y="80000"/>
                                    </p:animScale>
                                    <p:animScale>
                                      <p:cBhvr>
                                        <p:cTn id="57" dur="166" decel="50000">
                                          <p:stCondLst>
                                            <p:cond delay="1338"/>
                                          </p:stCondLst>
                                        </p:cTn>
                                        <p:tgtEl>
                                          <p:spTgt spid="2">
                                            <p:txEl>
                                              <p:pRg st="2" end="2"/>
                                            </p:txEl>
                                          </p:spTgt>
                                        </p:tgtEl>
                                      </p:cBhvr>
                                      <p:to x="100000" y="100000"/>
                                    </p:animScale>
                                    <p:animScale>
                                      <p:cBhvr>
                                        <p:cTn id="58" dur="26">
                                          <p:stCondLst>
                                            <p:cond delay="1642"/>
                                          </p:stCondLst>
                                        </p:cTn>
                                        <p:tgtEl>
                                          <p:spTgt spid="2">
                                            <p:txEl>
                                              <p:pRg st="2" end="2"/>
                                            </p:txEl>
                                          </p:spTgt>
                                        </p:tgtEl>
                                      </p:cBhvr>
                                      <p:to x="100000" y="90000"/>
                                    </p:animScale>
                                    <p:animScale>
                                      <p:cBhvr>
                                        <p:cTn id="59" dur="166" decel="50000">
                                          <p:stCondLst>
                                            <p:cond delay="1668"/>
                                          </p:stCondLst>
                                        </p:cTn>
                                        <p:tgtEl>
                                          <p:spTgt spid="2">
                                            <p:txEl>
                                              <p:pRg st="2" end="2"/>
                                            </p:txEl>
                                          </p:spTgt>
                                        </p:tgtEl>
                                      </p:cBhvr>
                                      <p:to x="100000" y="100000"/>
                                    </p:animScale>
                                    <p:animScale>
                                      <p:cBhvr>
                                        <p:cTn id="60" dur="26">
                                          <p:stCondLst>
                                            <p:cond delay="1808"/>
                                          </p:stCondLst>
                                        </p:cTn>
                                        <p:tgtEl>
                                          <p:spTgt spid="2">
                                            <p:txEl>
                                              <p:pRg st="2" end="2"/>
                                            </p:txEl>
                                          </p:spTgt>
                                        </p:tgtEl>
                                      </p:cBhvr>
                                      <p:to x="100000" y="95000"/>
                                    </p:animScale>
                                    <p:animScale>
                                      <p:cBhvr>
                                        <p:cTn id="61" dur="166" decel="50000">
                                          <p:stCondLst>
                                            <p:cond delay="1834"/>
                                          </p:stCondLst>
                                        </p:cTn>
                                        <p:tgtEl>
                                          <p:spTgt spid="2">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04050" y="464234"/>
            <a:ext cx="7132319" cy="4192172"/>
          </a:xfrm>
          <a:prstGeom prst="rect">
            <a:avLst/>
          </a:prstGeom>
        </p:spPr>
      </p:pic>
      <p:sp>
        <p:nvSpPr>
          <p:cNvPr id="3" name="Rectangle 2"/>
          <p:cNvSpPr/>
          <p:nvPr/>
        </p:nvSpPr>
        <p:spPr>
          <a:xfrm>
            <a:off x="717452" y="5176911"/>
            <a:ext cx="10508566" cy="142083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smtClean="0">
                <a:solidFill>
                  <a:schemeClr val="tx1"/>
                </a:solidFill>
                <a:latin typeface="Times New Roman" panose="02020603050405020304" pitchFamily="18" charset="0"/>
                <a:cs typeface="Times New Roman" panose="02020603050405020304" pitchFamily="18" charset="0"/>
              </a:rPr>
              <a:t>The champion Girl</a:t>
            </a:r>
            <a:endParaRPr lang="en-SG" sz="6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35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80">
                                          <p:stCondLst>
                                            <p:cond delay="0"/>
                                          </p:stCondLst>
                                        </p:cTn>
                                        <p:tgtEl>
                                          <p:spTgt spid="3">
                                            <p:txEl>
                                              <p:pRg st="0" end="0"/>
                                            </p:txEl>
                                          </p:spTgt>
                                        </p:tgtEl>
                                      </p:cBhvr>
                                    </p:animEffect>
                                    <p:anim calcmode="lin" valueType="num">
                                      <p:cBhvr>
                                        <p:cTn id="1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xEl>
                                              <p:pRg st="0" end="0"/>
                                            </p:txEl>
                                          </p:spTgt>
                                        </p:tgtEl>
                                      </p:cBhvr>
                                      <p:to x="100000" y="60000"/>
                                    </p:animScale>
                                    <p:animScale>
                                      <p:cBhvr>
                                        <p:cTn id="24" dur="166" decel="50000">
                                          <p:stCondLst>
                                            <p:cond delay="676"/>
                                          </p:stCondLst>
                                        </p:cTn>
                                        <p:tgtEl>
                                          <p:spTgt spid="3">
                                            <p:txEl>
                                              <p:pRg st="0" end="0"/>
                                            </p:txEl>
                                          </p:spTgt>
                                        </p:tgtEl>
                                      </p:cBhvr>
                                      <p:to x="100000" y="100000"/>
                                    </p:animScale>
                                    <p:animScale>
                                      <p:cBhvr>
                                        <p:cTn id="25" dur="26">
                                          <p:stCondLst>
                                            <p:cond delay="1312"/>
                                          </p:stCondLst>
                                        </p:cTn>
                                        <p:tgtEl>
                                          <p:spTgt spid="3">
                                            <p:txEl>
                                              <p:pRg st="0" end="0"/>
                                            </p:txEl>
                                          </p:spTgt>
                                        </p:tgtEl>
                                      </p:cBhvr>
                                      <p:to x="100000" y="80000"/>
                                    </p:animScale>
                                    <p:animScale>
                                      <p:cBhvr>
                                        <p:cTn id="26" dur="166" decel="50000">
                                          <p:stCondLst>
                                            <p:cond delay="1338"/>
                                          </p:stCondLst>
                                        </p:cTn>
                                        <p:tgtEl>
                                          <p:spTgt spid="3">
                                            <p:txEl>
                                              <p:pRg st="0" end="0"/>
                                            </p:txEl>
                                          </p:spTgt>
                                        </p:tgtEl>
                                      </p:cBhvr>
                                      <p:to x="100000" y="100000"/>
                                    </p:animScale>
                                    <p:animScale>
                                      <p:cBhvr>
                                        <p:cTn id="27" dur="26">
                                          <p:stCondLst>
                                            <p:cond delay="1642"/>
                                          </p:stCondLst>
                                        </p:cTn>
                                        <p:tgtEl>
                                          <p:spTgt spid="3">
                                            <p:txEl>
                                              <p:pRg st="0" end="0"/>
                                            </p:txEl>
                                          </p:spTgt>
                                        </p:tgtEl>
                                      </p:cBhvr>
                                      <p:to x="100000" y="90000"/>
                                    </p:animScale>
                                    <p:animScale>
                                      <p:cBhvr>
                                        <p:cTn id="28" dur="166" decel="50000">
                                          <p:stCondLst>
                                            <p:cond delay="1668"/>
                                          </p:stCondLst>
                                        </p:cTn>
                                        <p:tgtEl>
                                          <p:spTgt spid="3">
                                            <p:txEl>
                                              <p:pRg st="0" end="0"/>
                                            </p:txEl>
                                          </p:spTgt>
                                        </p:tgtEl>
                                      </p:cBhvr>
                                      <p:to x="100000" y="100000"/>
                                    </p:animScale>
                                    <p:animScale>
                                      <p:cBhvr>
                                        <p:cTn id="29" dur="26">
                                          <p:stCondLst>
                                            <p:cond delay="1808"/>
                                          </p:stCondLst>
                                        </p:cTn>
                                        <p:tgtEl>
                                          <p:spTgt spid="3">
                                            <p:txEl>
                                              <p:pRg st="0" end="0"/>
                                            </p:txEl>
                                          </p:spTgt>
                                        </p:tgtEl>
                                      </p:cBhvr>
                                      <p:to x="100000" y="95000"/>
                                    </p:animScale>
                                    <p:animScale>
                                      <p:cBhvr>
                                        <p:cTn id="3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6645"/>
          <a:stretch/>
        </p:blipFill>
        <p:spPr>
          <a:xfrm>
            <a:off x="5922498" y="309490"/>
            <a:ext cx="5964702" cy="4093698"/>
          </a:xfrm>
          <a:prstGeom prst="rect">
            <a:avLst/>
          </a:prstGeom>
        </p:spPr>
      </p:pic>
      <p:pic>
        <p:nvPicPr>
          <p:cNvPr id="4" name="Picture 3"/>
          <p:cNvPicPr>
            <a:picLocks noChangeAspect="1"/>
          </p:cNvPicPr>
          <p:nvPr/>
        </p:nvPicPr>
        <p:blipFill rotWithShape="1">
          <a:blip r:embed="rId3"/>
          <a:srcRect b="7905"/>
          <a:stretch/>
        </p:blipFill>
        <p:spPr>
          <a:xfrm>
            <a:off x="352352" y="309490"/>
            <a:ext cx="5415402" cy="4093698"/>
          </a:xfrm>
          <a:prstGeom prst="rect">
            <a:avLst/>
          </a:prstGeom>
        </p:spPr>
      </p:pic>
      <p:sp>
        <p:nvSpPr>
          <p:cNvPr id="5" name="Rectangle 4"/>
          <p:cNvSpPr/>
          <p:nvPr/>
        </p:nvSpPr>
        <p:spPr>
          <a:xfrm>
            <a:off x="352352" y="4698609"/>
            <a:ext cx="5415402" cy="187100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1" dirty="0" err="1" smtClean="0">
                <a:solidFill>
                  <a:srgbClr val="FF0000"/>
                </a:solidFill>
                <a:latin typeface="Times New Roman" panose="02020603050405020304" pitchFamily="18" charset="0"/>
                <a:cs typeface="Times New Roman" panose="02020603050405020304" pitchFamily="18" charset="0"/>
              </a:rPr>
              <a:t>Neighbourhood</a:t>
            </a:r>
            <a:r>
              <a:rPr lang="en-US" sz="3600" b="1" i="1" dirty="0" smtClean="0">
                <a:solidFill>
                  <a:srgbClr val="FF0000"/>
                </a:solidFill>
                <a:latin typeface="Times New Roman" panose="02020603050405020304" pitchFamily="18" charset="0"/>
                <a:cs typeface="Times New Roman" panose="02020603050405020304" pitchFamily="18" charset="0"/>
              </a:rPr>
              <a:t> </a:t>
            </a:r>
            <a:r>
              <a:rPr lang="en-US" sz="3200" b="1" i="1" dirty="0" smtClean="0">
                <a:solidFill>
                  <a:schemeClr val="tx1"/>
                </a:solidFill>
                <a:latin typeface="Times New Roman" panose="02020603050405020304" pitchFamily="18" charset="0"/>
                <a:cs typeface="Times New Roman" panose="02020603050405020304" pitchFamily="18" charset="0"/>
              </a:rPr>
              <a:t>– </a:t>
            </a:r>
            <a:r>
              <a:rPr lang="en-US" sz="3200" dirty="0" smtClean="0">
                <a:solidFill>
                  <a:schemeClr val="tx1"/>
                </a:solidFill>
                <a:latin typeface="Times New Roman" panose="02020603050405020304" pitchFamily="18" charset="0"/>
                <a:cs typeface="Times New Roman" panose="02020603050405020304" pitchFamily="18" charset="0"/>
              </a:rPr>
              <a:t>a district or community within a town or city.</a:t>
            </a:r>
            <a:endParaRPr lang="en-SG" sz="3200"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5985803" y="4705642"/>
            <a:ext cx="5838092" cy="187100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1" dirty="0" smtClean="0">
                <a:solidFill>
                  <a:srgbClr val="FF0000"/>
                </a:solidFill>
              </a:rPr>
              <a:t>Comfortable</a:t>
            </a:r>
            <a:r>
              <a:rPr lang="en-US" sz="3600" b="1" i="1" dirty="0" smtClean="0">
                <a:solidFill>
                  <a:schemeClr val="tx1"/>
                </a:solidFill>
              </a:rPr>
              <a:t> – </a:t>
            </a:r>
            <a:r>
              <a:rPr lang="en-US" sz="3600" dirty="0" smtClean="0">
                <a:solidFill>
                  <a:schemeClr val="tx1"/>
                </a:solidFill>
              </a:rPr>
              <a:t>something providing ease and relaxation.</a:t>
            </a:r>
            <a:r>
              <a:rPr lang="en-US" sz="3600" dirty="0" smtClean="0"/>
              <a:t>- </a:t>
            </a:r>
            <a:endParaRPr lang="en-SG" sz="3600" dirty="0"/>
          </a:p>
        </p:txBody>
      </p:sp>
    </p:spTree>
    <p:extLst>
      <p:ext uri="{BB962C8B-B14F-4D97-AF65-F5344CB8AC3E}">
        <p14:creationId xmlns:p14="http://schemas.microsoft.com/office/powerpoint/2010/main" val="230275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80">
                                          <p:stCondLst>
                                            <p:cond delay="0"/>
                                          </p:stCondLst>
                                        </p:cTn>
                                        <p:tgtEl>
                                          <p:spTgt spid="5">
                                            <p:txEl>
                                              <p:pRg st="0" end="0"/>
                                            </p:txEl>
                                          </p:spTgt>
                                        </p:tgtEl>
                                      </p:cBhvr>
                                    </p:animEffect>
                                    <p:anim calcmode="lin" valueType="num">
                                      <p:cBhvr>
                                        <p:cTn id="1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5">
                                            <p:txEl>
                                              <p:pRg st="0" end="0"/>
                                            </p:txEl>
                                          </p:spTgt>
                                        </p:tgtEl>
                                      </p:cBhvr>
                                      <p:to x="100000" y="60000"/>
                                    </p:animScale>
                                    <p:animScale>
                                      <p:cBhvr>
                                        <p:cTn id="24" dur="166" decel="50000">
                                          <p:stCondLst>
                                            <p:cond delay="676"/>
                                          </p:stCondLst>
                                        </p:cTn>
                                        <p:tgtEl>
                                          <p:spTgt spid="5">
                                            <p:txEl>
                                              <p:pRg st="0" end="0"/>
                                            </p:txEl>
                                          </p:spTgt>
                                        </p:tgtEl>
                                      </p:cBhvr>
                                      <p:to x="100000" y="100000"/>
                                    </p:animScale>
                                    <p:animScale>
                                      <p:cBhvr>
                                        <p:cTn id="25" dur="26">
                                          <p:stCondLst>
                                            <p:cond delay="1312"/>
                                          </p:stCondLst>
                                        </p:cTn>
                                        <p:tgtEl>
                                          <p:spTgt spid="5">
                                            <p:txEl>
                                              <p:pRg st="0" end="0"/>
                                            </p:txEl>
                                          </p:spTgt>
                                        </p:tgtEl>
                                      </p:cBhvr>
                                      <p:to x="100000" y="80000"/>
                                    </p:animScale>
                                    <p:animScale>
                                      <p:cBhvr>
                                        <p:cTn id="26" dur="166" decel="50000">
                                          <p:stCondLst>
                                            <p:cond delay="1338"/>
                                          </p:stCondLst>
                                        </p:cTn>
                                        <p:tgtEl>
                                          <p:spTgt spid="5">
                                            <p:txEl>
                                              <p:pRg st="0" end="0"/>
                                            </p:txEl>
                                          </p:spTgt>
                                        </p:tgtEl>
                                      </p:cBhvr>
                                      <p:to x="100000" y="100000"/>
                                    </p:animScale>
                                    <p:animScale>
                                      <p:cBhvr>
                                        <p:cTn id="27" dur="26">
                                          <p:stCondLst>
                                            <p:cond delay="1642"/>
                                          </p:stCondLst>
                                        </p:cTn>
                                        <p:tgtEl>
                                          <p:spTgt spid="5">
                                            <p:txEl>
                                              <p:pRg st="0" end="0"/>
                                            </p:txEl>
                                          </p:spTgt>
                                        </p:tgtEl>
                                      </p:cBhvr>
                                      <p:to x="100000" y="90000"/>
                                    </p:animScale>
                                    <p:animScale>
                                      <p:cBhvr>
                                        <p:cTn id="28" dur="166" decel="50000">
                                          <p:stCondLst>
                                            <p:cond delay="1668"/>
                                          </p:stCondLst>
                                        </p:cTn>
                                        <p:tgtEl>
                                          <p:spTgt spid="5">
                                            <p:txEl>
                                              <p:pRg st="0" end="0"/>
                                            </p:txEl>
                                          </p:spTgt>
                                        </p:tgtEl>
                                      </p:cBhvr>
                                      <p:to x="100000" y="100000"/>
                                    </p:animScale>
                                    <p:animScale>
                                      <p:cBhvr>
                                        <p:cTn id="29" dur="26">
                                          <p:stCondLst>
                                            <p:cond delay="1808"/>
                                          </p:stCondLst>
                                        </p:cTn>
                                        <p:tgtEl>
                                          <p:spTgt spid="5">
                                            <p:txEl>
                                              <p:pRg st="0" end="0"/>
                                            </p:txEl>
                                          </p:spTgt>
                                        </p:tgtEl>
                                      </p:cBhvr>
                                      <p:to x="100000" y="95000"/>
                                    </p:animScale>
                                    <p:animScale>
                                      <p:cBhvr>
                                        <p:cTn id="30" dur="166" decel="50000">
                                          <p:stCondLst>
                                            <p:cond delay="1834"/>
                                          </p:stCondLst>
                                        </p:cTn>
                                        <p:tgtEl>
                                          <p:spTgt spid="5">
                                            <p:txEl>
                                              <p:pRg st="0" end="0"/>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ircle(in)">
                                      <p:cBhvr>
                                        <p:cTn id="35" dur="20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circle(in)">
                                      <p:cBhvr>
                                        <p:cTn id="40" dur="20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Effect transition="in" filter="wipe(down)">
                                      <p:cBhvr>
                                        <p:cTn id="45" dur="580">
                                          <p:stCondLst>
                                            <p:cond delay="0"/>
                                          </p:stCondLst>
                                        </p:cTn>
                                        <p:tgtEl>
                                          <p:spTgt spid="6">
                                            <p:txEl>
                                              <p:pRg st="0" end="0"/>
                                            </p:txEl>
                                          </p:spTgt>
                                        </p:tgtEl>
                                      </p:cBhvr>
                                    </p:animEffect>
                                    <p:anim calcmode="lin" valueType="num">
                                      <p:cBhvr>
                                        <p:cTn id="46"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6">
                                            <p:txEl>
                                              <p:pRg st="0" end="0"/>
                                            </p:txEl>
                                          </p:spTgt>
                                        </p:tgtEl>
                                      </p:cBhvr>
                                      <p:to x="100000" y="60000"/>
                                    </p:animScale>
                                    <p:animScale>
                                      <p:cBhvr>
                                        <p:cTn id="52" dur="166" decel="50000">
                                          <p:stCondLst>
                                            <p:cond delay="676"/>
                                          </p:stCondLst>
                                        </p:cTn>
                                        <p:tgtEl>
                                          <p:spTgt spid="6">
                                            <p:txEl>
                                              <p:pRg st="0" end="0"/>
                                            </p:txEl>
                                          </p:spTgt>
                                        </p:tgtEl>
                                      </p:cBhvr>
                                      <p:to x="100000" y="100000"/>
                                    </p:animScale>
                                    <p:animScale>
                                      <p:cBhvr>
                                        <p:cTn id="53" dur="26">
                                          <p:stCondLst>
                                            <p:cond delay="1312"/>
                                          </p:stCondLst>
                                        </p:cTn>
                                        <p:tgtEl>
                                          <p:spTgt spid="6">
                                            <p:txEl>
                                              <p:pRg st="0" end="0"/>
                                            </p:txEl>
                                          </p:spTgt>
                                        </p:tgtEl>
                                      </p:cBhvr>
                                      <p:to x="100000" y="80000"/>
                                    </p:animScale>
                                    <p:animScale>
                                      <p:cBhvr>
                                        <p:cTn id="54" dur="166" decel="50000">
                                          <p:stCondLst>
                                            <p:cond delay="1338"/>
                                          </p:stCondLst>
                                        </p:cTn>
                                        <p:tgtEl>
                                          <p:spTgt spid="6">
                                            <p:txEl>
                                              <p:pRg st="0" end="0"/>
                                            </p:txEl>
                                          </p:spTgt>
                                        </p:tgtEl>
                                      </p:cBhvr>
                                      <p:to x="100000" y="100000"/>
                                    </p:animScale>
                                    <p:animScale>
                                      <p:cBhvr>
                                        <p:cTn id="55" dur="26">
                                          <p:stCondLst>
                                            <p:cond delay="1642"/>
                                          </p:stCondLst>
                                        </p:cTn>
                                        <p:tgtEl>
                                          <p:spTgt spid="6">
                                            <p:txEl>
                                              <p:pRg st="0" end="0"/>
                                            </p:txEl>
                                          </p:spTgt>
                                        </p:tgtEl>
                                      </p:cBhvr>
                                      <p:to x="100000" y="90000"/>
                                    </p:animScale>
                                    <p:animScale>
                                      <p:cBhvr>
                                        <p:cTn id="56" dur="166" decel="50000">
                                          <p:stCondLst>
                                            <p:cond delay="1668"/>
                                          </p:stCondLst>
                                        </p:cTn>
                                        <p:tgtEl>
                                          <p:spTgt spid="6">
                                            <p:txEl>
                                              <p:pRg st="0" end="0"/>
                                            </p:txEl>
                                          </p:spTgt>
                                        </p:tgtEl>
                                      </p:cBhvr>
                                      <p:to x="100000" y="100000"/>
                                    </p:animScale>
                                    <p:animScale>
                                      <p:cBhvr>
                                        <p:cTn id="57" dur="26">
                                          <p:stCondLst>
                                            <p:cond delay="1808"/>
                                          </p:stCondLst>
                                        </p:cTn>
                                        <p:tgtEl>
                                          <p:spTgt spid="6">
                                            <p:txEl>
                                              <p:pRg st="0" end="0"/>
                                            </p:txEl>
                                          </p:spTgt>
                                        </p:tgtEl>
                                      </p:cBhvr>
                                      <p:to x="100000" y="95000"/>
                                    </p:animScale>
                                    <p:animScale>
                                      <p:cBhvr>
                                        <p:cTn id="58"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TotalTime>
  <Words>490</Words>
  <Application>Microsoft Office PowerPoint</Application>
  <PresentationFormat>Widescreen</PresentationFormat>
  <Paragraphs>34</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36</cp:revision>
  <dcterms:created xsi:type="dcterms:W3CDTF">2026-07-11T13:36:46Z</dcterms:created>
  <dcterms:modified xsi:type="dcterms:W3CDTF">2026-07-14T16:27:57Z</dcterms:modified>
</cp:coreProperties>
</file>