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handoutMasterIdLst>
    <p:handoutMasterId r:id="rId38"/>
  </p:handoutMasterIdLst>
  <p:sldIdLst>
    <p:sldId id="387" r:id="rId2"/>
    <p:sldId id="393" r:id="rId3"/>
    <p:sldId id="288" r:id="rId4"/>
    <p:sldId id="398" r:id="rId5"/>
    <p:sldId id="377" r:id="rId6"/>
    <p:sldId id="289" r:id="rId7"/>
    <p:sldId id="402" r:id="rId8"/>
    <p:sldId id="258" r:id="rId9"/>
    <p:sldId id="400" r:id="rId10"/>
    <p:sldId id="260" r:id="rId11"/>
    <p:sldId id="399" r:id="rId12"/>
    <p:sldId id="261" r:id="rId13"/>
    <p:sldId id="401" r:id="rId14"/>
    <p:sldId id="390" r:id="rId15"/>
    <p:sldId id="290" r:id="rId16"/>
    <p:sldId id="262" r:id="rId17"/>
    <p:sldId id="263" r:id="rId18"/>
    <p:sldId id="264" r:id="rId19"/>
    <p:sldId id="265" r:id="rId20"/>
    <p:sldId id="266" r:id="rId21"/>
    <p:sldId id="267" r:id="rId22"/>
    <p:sldId id="268" r:id="rId23"/>
    <p:sldId id="269" r:id="rId24"/>
    <p:sldId id="270" r:id="rId25"/>
    <p:sldId id="271" r:id="rId26"/>
    <p:sldId id="291" r:id="rId27"/>
    <p:sldId id="272" r:id="rId28"/>
    <p:sldId id="394" r:id="rId29"/>
    <p:sldId id="395" r:id="rId30"/>
    <p:sldId id="396" r:id="rId31"/>
    <p:sldId id="397" r:id="rId32"/>
    <p:sldId id="273" r:id="rId33"/>
    <p:sldId id="285" r:id="rId34"/>
    <p:sldId id="375" r:id="rId35"/>
    <p:sldId id="359"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ED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86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B33ADEE-1825-EB83-EDD5-1AE7D40A99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63A027B-6B98-D7B7-F4E6-F04A208ECD5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6D90E87-DB68-45F7-8A5B-B54CD36E360E}" type="datetimeFigureOut">
              <a:rPr lang="en-US" smtClean="0"/>
              <a:t>7/14/2026</a:t>
            </a:fld>
            <a:endParaRPr lang="en-US"/>
          </a:p>
        </p:txBody>
      </p:sp>
      <p:sp>
        <p:nvSpPr>
          <p:cNvPr id="4" name="Footer Placeholder 3">
            <a:extLst>
              <a:ext uri="{FF2B5EF4-FFF2-40B4-BE49-F238E27FC236}">
                <a16:creationId xmlns:a16="http://schemas.microsoft.com/office/drawing/2014/main" id="{B3FA728C-137D-F920-7D2A-E0E5589C82C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8322BE3-97E7-80DE-1694-8A95A095CE1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A1B5E8A-861A-4717-B216-096D3644E9F2}" type="slidenum">
              <a:rPr lang="en-US" smtClean="0"/>
              <a:t>‹#›</a:t>
            </a:fld>
            <a:endParaRPr lang="en-US"/>
          </a:p>
        </p:txBody>
      </p:sp>
    </p:spTree>
    <p:extLst>
      <p:ext uri="{BB962C8B-B14F-4D97-AF65-F5344CB8AC3E}">
        <p14:creationId xmlns:p14="http://schemas.microsoft.com/office/powerpoint/2010/main" val="35753540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32B5F6-E9B6-42E7-999B-8A277CAEDD43}" type="datetimeFigureOut">
              <a:rPr lang="en-US" smtClean="0"/>
              <a:t>7/14/2026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5C0A34-B139-4681-9158-D68903912B04}" type="slidenum">
              <a:rPr lang="en-US" smtClean="0"/>
              <a:t>‹#›</a:t>
            </a:fld>
            <a:endParaRPr lang="en-US"/>
          </a:p>
        </p:txBody>
      </p:sp>
    </p:spTree>
    <p:extLst>
      <p:ext uri="{BB962C8B-B14F-4D97-AF65-F5344CB8AC3E}">
        <p14:creationId xmlns:p14="http://schemas.microsoft.com/office/powerpoint/2010/main" val="313383942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B0F7BA-B162-C4A1-86F4-E7406EA641A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F4498B4-E262-D321-A1D5-B6694393A18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CEFA86E-08B6-1A4C-54AC-266B3D00AE61}"/>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8D57B38A-0E97-6BDB-88AD-18DB00B8CC4D}"/>
              </a:ext>
            </a:extLst>
          </p:cNvPr>
          <p:cNvSpPr>
            <a:spLocks noGrp="1"/>
          </p:cNvSpPr>
          <p:nvPr>
            <p:ph type="ftr" sz="quarter" idx="11"/>
          </p:nvPr>
        </p:nvSpPr>
        <p:spPr/>
        <p:txBody>
          <a:bodyPr/>
          <a:lstStyle/>
          <a:p>
            <a:r>
              <a:rPr lang="en-US"/>
              <a:t>01711062210</a:t>
            </a:r>
          </a:p>
        </p:txBody>
      </p:sp>
      <p:sp>
        <p:nvSpPr>
          <p:cNvPr id="6" name="Slide Number Placeholder 5">
            <a:extLst>
              <a:ext uri="{FF2B5EF4-FFF2-40B4-BE49-F238E27FC236}">
                <a16:creationId xmlns:a16="http://schemas.microsoft.com/office/drawing/2014/main" id="{149F6B27-F104-768F-21EC-EAE9D114A032}"/>
              </a:ext>
            </a:extLst>
          </p:cNvPr>
          <p:cNvSpPr>
            <a:spLocks noGrp="1"/>
          </p:cNvSpPr>
          <p:nvPr>
            <p:ph type="sldNum" sz="quarter" idx="12"/>
          </p:nvPr>
        </p:nvSpPr>
        <p:spPr/>
        <p:txBody>
          <a:bodyPr/>
          <a:lstStyle/>
          <a:p>
            <a:fld id="{40A28E7D-3076-4A32-9F88-36D8038034EB}" type="slidenum">
              <a:rPr lang="en-US" smtClean="0"/>
              <a:t>‹#›</a:t>
            </a:fld>
            <a:endParaRPr lang="en-US"/>
          </a:p>
        </p:txBody>
      </p:sp>
    </p:spTree>
    <p:extLst>
      <p:ext uri="{BB962C8B-B14F-4D97-AF65-F5344CB8AC3E}">
        <p14:creationId xmlns:p14="http://schemas.microsoft.com/office/powerpoint/2010/main" val="17578626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B1ADE4-C0D2-AB5B-5A08-5A63CABE7FE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4EFA6FB-6F2C-B14D-9AFC-AB34F490314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8B1973-E1E8-3627-8F04-F19E75A8A39C}"/>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0D274D67-4374-9C01-90AB-4399F0A30FDB}"/>
              </a:ext>
            </a:extLst>
          </p:cNvPr>
          <p:cNvSpPr>
            <a:spLocks noGrp="1"/>
          </p:cNvSpPr>
          <p:nvPr>
            <p:ph type="ftr" sz="quarter" idx="11"/>
          </p:nvPr>
        </p:nvSpPr>
        <p:spPr/>
        <p:txBody>
          <a:bodyPr/>
          <a:lstStyle/>
          <a:p>
            <a:r>
              <a:rPr lang="en-US"/>
              <a:t>01711062210</a:t>
            </a:r>
          </a:p>
        </p:txBody>
      </p:sp>
      <p:sp>
        <p:nvSpPr>
          <p:cNvPr id="6" name="Slide Number Placeholder 5">
            <a:extLst>
              <a:ext uri="{FF2B5EF4-FFF2-40B4-BE49-F238E27FC236}">
                <a16:creationId xmlns:a16="http://schemas.microsoft.com/office/drawing/2014/main" id="{B527F0BA-B3F6-3E13-E1A2-F2C8424D08FE}"/>
              </a:ext>
            </a:extLst>
          </p:cNvPr>
          <p:cNvSpPr>
            <a:spLocks noGrp="1"/>
          </p:cNvSpPr>
          <p:nvPr>
            <p:ph type="sldNum" sz="quarter" idx="12"/>
          </p:nvPr>
        </p:nvSpPr>
        <p:spPr/>
        <p:txBody>
          <a:bodyPr/>
          <a:lstStyle/>
          <a:p>
            <a:fld id="{40A28E7D-3076-4A32-9F88-36D8038034EB}" type="slidenum">
              <a:rPr lang="en-US" smtClean="0"/>
              <a:t>‹#›</a:t>
            </a:fld>
            <a:endParaRPr lang="en-US"/>
          </a:p>
        </p:txBody>
      </p:sp>
    </p:spTree>
    <p:extLst>
      <p:ext uri="{BB962C8B-B14F-4D97-AF65-F5344CB8AC3E}">
        <p14:creationId xmlns:p14="http://schemas.microsoft.com/office/powerpoint/2010/main" val="5088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111FB19-5FAB-7EB9-E007-CDA0DF3580C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8787570-2E1D-C403-9BE0-061352017B8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1AC457-ABFE-337D-47E4-696291F77D90}"/>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9CEC1578-6FBD-2497-DEAC-A1657781A667}"/>
              </a:ext>
            </a:extLst>
          </p:cNvPr>
          <p:cNvSpPr>
            <a:spLocks noGrp="1"/>
          </p:cNvSpPr>
          <p:nvPr>
            <p:ph type="ftr" sz="quarter" idx="11"/>
          </p:nvPr>
        </p:nvSpPr>
        <p:spPr/>
        <p:txBody>
          <a:bodyPr/>
          <a:lstStyle/>
          <a:p>
            <a:r>
              <a:rPr lang="en-US"/>
              <a:t>01711062210</a:t>
            </a:r>
          </a:p>
        </p:txBody>
      </p:sp>
      <p:sp>
        <p:nvSpPr>
          <p:cNvPr id="6" name="Slide Number Placeholder 5">
            <a:extLst>
              <a:ext uri="{FF2B5EF4-FFF2-40B4-BE49-F238E27FC236}">
                <a16:creationId xmlns:a16="http://schemas.microsoft.com/office/drawing/2014/main" id="{B8EA4E56-2508-0A9C-28D6-9360F61D742E}"/>
              </a:ext>
            </a:extLst>
          </p:cNvPr>
          <p:cNvSpPr>
            <a:spLocks noGrp="1"/>
          </p:cNvSpPr>
          <p:nvPr>
            <p:ph type="sldNum" sz="quarter" idx="12"/>
          </p:nvPr>
        </p:nvSpPr>
        <p:spPr/>
        <p:txBody>
          <a:bodyPr/>
          <a:lstStyle/>
          <a:p>
            <a:fld id="{40A28E7D-3076-4A32-9F88-36D8038034EB}" type="slidenum">
              <a:rPr lang="en-US" smtClean="0"/>
              <a:t>‹#›</a:t>
            </a:fld>
            <a:endParaRPr lang="en-US"/>
          </a:p>
        </p:txBody>
      </p:sp>
    </p:spTree>
    <p:extLst>
      <p:ext uri="{BB962C8B-B14F-4D97-AF65-F5344CB8AC3E}">
        <p14:creationId xmlns:p14="http://schemas.microsoft.com/office/powerpoint/2010/main" val="1173475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FFF"/>
          </a:solidFill>
          <a:ln/>
        </p:spPr>
      </p:sp>
    </p:spTree>
    <p:extLst>
      <p:ext uri="{BB962C8B-B14F-4D97-AF65-F5344CB8AC3E}">
        <p14:creationId xmlns:p14="http://schemas.microsoft.com/office/powerpoint/2010/main" val="5230830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FFF"/>
          </a:solidFill>
          <a:ln/>
        </p:spPr>
      </p:sp>
    </p:spTree>
    <p:extLst>
      <p:ext uri="{BB962C8B-B14F-4D97-AF65-F5344CB8AC3E}">
        <p14:creationId xmlns:p14="http://schemas.microsoft.com/office/powerpoint/2010/main" val="3185161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73A1D-FA3A-2922-F183-368363D1D5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093E8D4-0F9E-2D4B-0305-8AFC0AA5E6E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A2720B-72E4-766F-116E-55CB0A686536}"/>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B8282D64-C4B4-BD1E-5EA9-97C7EA60A7F2}"/>
              </a:ext>
            </a:extLst>
          </p:cNvPr>
          <p:cNvSpPr>
            <a:spLocks noGrp="1"/>
          </p:cNvSpPr>
          <p:nvPr>
            <p:ph type="ftr" sz="quarter" idx="11"/>
          </p:nvPr>
        </p:nvSpPr>
        <p:spPr/>
        <p:txBody>
          <a:bodyPr/>
          <a:lstStyle/>
          <a:p>
            <a:r>
              <a:rPr lang="en-US"/>
              <a:t>01711062210</a:t>
            </a:r>
          </a:p>
        </p:txBody>
      </p:sp>
      <p:sp>
        <p:nvSpPr>
          <p:cNvPr id="6" name="Slide Number Placeholder 5">
            <a:extLst>
              <a:ext uri="{FF2B5EF4-FFF2-40B4-BE49-F238E27FC236}">
                <a16:creationId xmlns:a16="http://schemas.microsoft.com/office/drawing/2014/main" id="{2B94FFE5-95EC-5D53-3F68-DBF58E5FA836}"/>
              </a:ext>
            </a:extLst>
          </p:cNvPr>
          <p:cNvSpPr>
            <a:spLocks noGrp="1"/>
          </p:cNvSpPr>
          <p:nvPr>
            <p:ph type="sldNum" sz="quarter" idx="12"/>
          </p:nvPr>
        </p:nvSpPr>
        <p:spPr/>
        <p:txBody>
          <a:bodyPr/>
          <a:lstStyle/>
          <a:p>
            <a:fld id="{40A28E7D-3076-4A32-9F88-36D8038034EB}" type="slidenum">
              <a:rPr lang="en-US" smtClean="0"/>
              <a:t>‹#›</a:t>
            </a:fld>
            <a:endParaRPr lang="en-US"/>
          </a:p>
        </p:txBody>
      </p:sp>
    </p:spTree>
    <p:extLst>
      <p:ext uri="{BB962C8B-B14F-4D97-AF65-F5344CB8AC3E}">
        <p14:creationId xmlns:p14="http://schemas.microsoft.com/office/powerpoint/2010/main" val="19609363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BEFC6-DE35-8FF4-C61B-4425BEB324B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01D4BB7-5757-E5A6-6F5A-651F1E23EFC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F2F8912-B822-D118-594E-247C9AA46750}"/>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C6AE1821-DBEB-5837-4841-C1D7E975AD7D}"/>
              </a:ext>
            </a:extLst>
          </p:cNvPr>
          <p:cNvSpPr>
            <a:spLocks noGrp="1"/>
          </p:cNvSpPr>
          <p:nvPr>
            <p:ph type="ftr" sz="quarter" idx="11"/>
          </p:nvPr>
        </p:nvSpPr>
        <p:spPr/>
        <p:txBody>
          <a:bodyPr/>
          <a:lstStyle/>
          <a:p>
            <a:r>
              <a:rPr lang="en-US"/>
              <a:t>01711062210</a:t>
            </a:r>
          </a:p>
        </p:txBody>
      </p:sp>
      <p:sp>
        <p:nvSpPr>
          <p:cNvPr id="6" name="Slide Number Placeholder 5">
            <a:extLst>
              <a:ext uri="{FF2B5EF4-FFF2-40B4-BE49-F238E27FC236}">
                <a16:creationId xmlns:a16="http://schemas.microsoft.com/office/drawing/2014/main" id="{317D7654-F3EE-2874-8A02-63A2E0712E57}"/>
              </a:ext>
            </a:extLst>
          </p:cNvPr>
          <p:cNvSpPr>
            <a:spLocks noGrp="1"/>
          </p:cNvSpPr>
          <p:nvPr>
            <p:ph type="sldNum" sz="quarter" idx="12"/>
          </p:nvPr>
        </p:nvSpPr>
        <p:spPr/>
        <p:txBody>
          <a:bodyPr/>
          <a:lstStyle/>
          <a:p>
            <a:fld id="{40A28E7D-3076-4A32-9F88-36D8038034EB}" type="slidenum">
              <a:rPr lang="en-US" smtClean="0"/>
              <a:t>‹#›</a:t>
            </a:fld>
            <a:endParaRPr lang="en-US"/>
          </a:p>
        </p:txBody>
      </p:sp>
    </p:spTree>
    <p:extLst>
      <p:ext uri="{BB962C8B-B14F-4D97-AF65-F5344CB8AC3E}">
        <p14:creationId xmlns:p14="http://schemas.microsoft.com/office/powerpoint/2010/main" val="205148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238B0B-CAD6-14B1-AB99-B50482330CC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344E5E0-D9A7-3324-A0C2-3E7F0AB7A71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3B150E6-284B-A395-1708-748FDCCB487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EBDE855-4F85-EB96-93B6-3E2F688B1A74}"/>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DF26C0AC-B536-9F34-23E2-C565388DA864}"/>
              </a:ext>
            </a:extLst>
          </p:cNvPr>
          <p:cNvSpPr>
            <a:spLocks noGrp="1"/>
          </p:cNvSpPr>
          <p:nvPr>
            <p:ph type="ftr" sz="quarter" idx="11"/>
          </p:nvPr>
        </p:nvSpPr>
        <p:spPr/>
        <p:txBody>
          <a:bodyPr/>
          <a:lstStyle/>
          <a:p>
            <a:r>
              <a:rPr lang="en-US"/>
              <a:t>01711062210</a:t>
            </a:r>
          </a:p>
        </p:txBody>
      </p:sp>
      <p:sp>
        <p:nvSpPr>
          <p:cNvPr id="7" name="Slide Number Placeholder 6">
            <a:extLst>
              <a:ext uri="{FF2B5EF4-FFF2-40B4-BE49-F238E27FC236}">
                <a16:creationId xmlns:a16="http://schemas.microsoft.com/office/drawing/2014/main" id="{7EF65CB8-6E04-8314-0395-6819F62BD8E9}"/>
              </a:ext>
            </a:extLst>
          </p:cNvPr>
          <p:cNvSpPr>
            <a:spLocks noGrp="1"/>
          </p:cNvSpPr>
          <p:nvPr>
            <p:ph type="sldNum" sz="quarter" idx="12"/>
          </p:nvPr>
        </p:nvSpPr>
        <p:spPr/>
        <p:txBody>
          <a:bodyPr/>
          <a:lstStyle/>
          <a:p>
            <a:fld id="{40A28E7D-3076-4A32-9F88-36D8038034EB}" type="slidenum">
              <a:rPr lang="en-US" smtClean="0"/>
              <a:t>‹#›</a:t>
            </a:fld>
            <a:endParaRPr lang="en-US"/>
          </a:p>
        </p:txBody>
      </p:sp>
    </p:spTree>
    <p:extLst>
      <p:ext uri="{BB962C8B-B14F-4D97-AF65-F5344CB8AC3E}">
        <p14:creationId xmlns:p14="http://schemas.microsoft.com/office/powerpoint/2010/main" val="520277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53269-3504-CF72-A605-305ED51FEFD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57821EC-DFF2-E1D4-70D2-DC7006031A7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5EF6349-DF45-426B-AA28-49B9B7B0768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BB28566-C52D-5703-8E71-FE524FCD711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248BB02-0A24-9D7D-4464-8BDB4E06B42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329BA45-E616-2962-EEF0-EFB64CF88099}"/>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2243F238-DA0C-788C-E245-A4E6A242A861}"/>
              </a:ext>
            </a:extLst>
          </p:cNvPr>
          <p:cNvSpPr>
            <a:spLocks noGrp="1"/>
          </p:cNvSpPr>
          <p:nvPr>
            <p:ph type="ftr" sz="quarter" idx="11"/>
          </p:nvPr>
        </p:nvSpPr>
        <p:spPr/>
        <p:txBody>
          <a:bodyPr/>
          <a:lstStyle/>
          <a:p>
            <a:r>
              <a:rPr lang="en-US"/>
              <a:t>01711062210</a:t>
            </a:r>
          </a:p>
        </p:txBody>
      </p:sp>
      <p:sp>
        <p:nvSpPr>
          <p:cNvPr id="9" name="Slide Number Placeholder 8">
            <a:extLst>
              <a:ext uri="{FF2B5EF4-FFF2-40B4-BE49-F238E27FC236}">
                <a16:creationId xmlns:a16="http://schemas.microsoft.com/office/drawing/2014/main" id="{14693605-733D-0417-EA1F-850BEE05B3D8}"/>
              </a:ext>
            </a:extLst>
          </p:cNvPr>
          <p:cNvSpPr>
            <a:spLocks noGrp="1"/>
          </p:cNvSpPr>
          <p:nvPr>
            <p:ph type="sldNum" sz="quarter" idx="12"/>
          </p:nvPr>
        </p:nvSpPr>
        <p:spPr/>
        <p:txBody>
          <a:bodyPr/>
          <a:lstStyle/>
          <a:p>
            <a:fld id="{40A28E7D-3076-4A32-9F88-36D8038034EB}" type="slidenum">
              <a:rPr lang="en-US" smtClean="0"/>
              <a:t>‹#›</a:t>
            </a:fld>
            <a:endParaRPr lang="en-US"/>
          </a:p>
        </p:txBody>
      </p:sp>
    </p:spTree>
    <p:extLst>
      <p:ext uri="{BB962C8B-B14F-4D97-AF65-F5344CB8AC3E}">
        <p14:creationId xmlns:p14="http://schemas.microsoft.com/office/powerpoint/2010/main" val="22855165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61476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D5ABCA1-3935-FFDF-2C08-B92B6FB8BE50}"/>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9D3D6529-A5EE-55CE-2FEF-96CC9429E655}"/>
              </a:ext>
            </a:extLst>
          </p:cNvPr>
          <p:cNvSpPr>
            <a:spLocks noGrp="1"/>
          </p:cNvSpPr>
          <p:nvPr>
            <p:ph type="ftr" sz="quarter" idx="11"/>
          </p:nvPr>
        </p:nvSpPr>
        <p:spPr/>
        <p:txBody>
          <a:bodyPr/>
          <a:lstStyle/>
          <a:p>
            <a:r>
              <a:rPr lang="en-US"/>
              <a:t>01711062210</a:t>
            </a:r>
          </a:p>
        </p:txBody>
      </p:sp>
      <p:sp>
        <p:nvSpPr>
          <p:cNvPr id="4" name="Slide Number Placeholder 3">
            <a:extLst>
              <a:ext uri="{FF2B5EF4-FFF2-40B4-BE49-F238E27FC236}">
                <a16:creationId xmlns:a16="http://schemas.microsoft.com/office/drawing/2014/main" id="{5F4BFF96-FAD5-C6B1-A3E3-8AD5AA6B5360}"/>
              </a:ext>
            </a:extLst>
          </p:cNvPr>
          <p:cNvSpPr>
            <a:spLocks noGrp="1"/>
          </p:cNvSpPr>
          <p:nvPr>
            <p:ph type="sldNum" sz="quarter" idx="12"/>
          </p:nvPr>
        </p:nvSpPr>
        <p:spPr/>
        <p:txBody>
          <a:bodyPr/>
          <a:lstStyle/>
          <a:p>
            <a:fld id="{40A28E7D-3076-4A32-9F88-36D8038034EB}" type="slidenum">
              <a:rPr lang="en-US" smtClean="0"/>
              <a:t>‹#›</a:t>
            </a:fld>
            <a:endParaRPr lang="en-US"/>
          </a:p>
        </p:txBody>
      </p:sp>
    </p:spTree>
    <p:extLst>
      <p:ext uri="{BB962C8B-B14F-4D97-AF65-F5344CB8AC3E}">
        <p14:creationId xmlns:p14="http://schemas.microsoft.com/office/powerpoint/2010/main" val="17847155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B4B18A-5400-E3A3-D8B5-D76342F60DF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D496949-81A3-5560-5DA6-06A2AC803D1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CCDDBC7-35BD-4F8A-1F08-46ABB0BA45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54FFC62-ED21-A140-DAB1-1220BFCFC8A5}"/>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F5A6884B-23C1-C934-F4DF-FC459C218802}"/>
              </a:ext>
            </a:extLst>
          </p:cNvPr>
          <p:cNvSpPr>
            <a:spLocks noGrp="1"/>
          </p:cNvSpPr>
          <p:nvPr>
            <p:ph type="ftr" sz="quarter" idx="11"/>
          </p:nvPr>
        </p:nvSpPr>
        <p:spPr/>
        <p:txBody>
          <a:bodyPr/>
          <a:lstStyle/>
          <a:p>
            <a:r>
              <a:rPr lang="en-US"/>
              <a:t>01711062210</a:t>
            </a:r>
          </a:p>
        </p:txBody>
      </p:sp>
      <p:sp>
        <p:nvSpPr>
          <p:cNvPr id="7" name="Slide Number Placeholder 6">
            <a:extLst>
              <a:ext uri="{FF2B5EF4-FFF2-40B4-BE49-F238E27FC236}">
                <a16:creationId xmlns:a16="http://schemas.microsoft.com/office/drawing/2014/main" id="{DDED50F6-55FF-DF78-84B6-E7C92B38FE21}"/>
              </a:ext>
            </a:extLst>
          </p:cNvPr>
          <p:cNvSpPr>
            <a:spLocks noGrp="1"/>
          </p:cNvSpPr>
          <p:nvPr>
            <p:ph type="sldNum" sz="quarter" idx="12"/>
          </p:nvPr>
        </p:nvSpPr>
        <p:spPr/>
        <p:txBody>
          <a:bodyPr/>
          <a:lstStyle/>
          <a:p>
            <a:fld id="{40A28E7D-3076-4A32-9F88-36D8038034EB}" type="slidenum">
              <a:rPr lang="en-US" smtClean="0"/>
              <a:t>‹#›</a:t>
            </a:fld>
            <a:endParaRPr lang="en-US"/>
          </a:p>
        </p:txBody>
      </p:sp>
    </p:spTree>
    <p:extLst>
      <p:ext uri="{BB962C8B-B14F-4D97-AF65-F5344CB8AC3E}">
        <p14:creationId xmlns:p14="http://schemas.microsoft.com/office/powerpoint/2010/main" val="346187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F6535C-B164-E4D5-3448-EA6A8EF2D32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92960CD-AC6A-F87C-A95A-DD503719A19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F401A44-02D7-15C1-F583-4ACE7F858E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42B0311-C19B-F399-0B23-BB6400DFE212}"/>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51A720ED-1F16-D3C6-A96A-7A5513C0027D}"/>
              </a:ext>
            </a:extLst>
          </p:cNvPr>
          <p:cNvSpPr>
            <a:spLocks noGrp="1"/>
          </p:cNvSpPr>
          <p:nvPr>
            <p:ph type="ftr" sz="quarter" idx="11"/>
          </p:nvPr>
        </p:nvSpPr>
        <p:spPr/>
        <p:txBody>
          <a:bodyPr/>
          <a:lstStyle/>
          <a:p>
            <a:r>
              <a:rPr lang="en-US"/>
              <a:t>01711062210</a:t>
            </a:r>
          </a:p>
        </p:txBody>
      </p:sp>
      <p:sp>
        <p:nvSpPr>
          <p:cNvPr id="7" name="Slide Number Placeholder 6">
            <a:extLst>
              <a:ext uri="{FF2B5EF4-FFF2-40B4-BE49-F238E27FC236}">
                <a16:creationId xmlns:a16="http://schemas.microsoft.com/office/drawing/2014/main" id="{95C58BD8-FE26-C501-DE2D-586E6ABFB87E}"/>
              </a:ext>
            </a:extLst>
          </p:cNvPr>
          <p:cNvSpPr>
            <a:spLocks noGrp="1"/>
          </p:cNvSpPr>
          <p:nvPr>
            <p:ph type="sldNum" sz="quarter" idx="12"/>
          </p:nvPr>
        </p:nvSpPr>
        <p:spPr/>
        <p:txBody>
          <a:bodyPr/>
          <a:lstStyle/>
          <a:p>
            <a:fld id="{40A28E7D-3076-4A32-9F88-36D8038034EB}" type="slidenum">
              <a:rPr lang="en-US" smtClean="0"/>
              <a:t>‹#›</a:t>
            </a:fld>
            <a:endParaRPr lang="en-US"/>
          </a:p>
        </p:txBody>
      </p:sp>
    </p:spTree>
    <p:extLst>
      <p:ext uri="{BB962C8B-B14F-4D97-AF65-F5344CB8AC3E}">
        <p14:creationId xmlns:p14="http://schemas.microsoft.com/office/powerpoint/2010/main" val="9555788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A29ABF7-226B-532A-15E3-97C72E12A09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861343E-0D66-313F-FCC0-7A1E5EBBAF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697FB9-A62D-EFF9-B4D5-111FC7D9AF6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A2F58B1E-1B39-C182-A066-AD1CF0AD4E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01711062210</a:t>
            </a:r>
            <a:endParaRPr lang="en-US" dirty="0"/>
          </a:p>
        </p:txBody>
      </p:sp>
      <p:sp>
        <p:nvSpPr>
          <p:cNvPr id="6" name="Slide Number Placeholder 5">
            <a:extLst>
              <a:ext uri="{FF2B5EF4-FFF2-40B4-BE49-F238E27FC236}">
                <a16:creationId xmlns:a16="http://schemas.microsoft.com/office/drawing/2014/main" id="{412F2698-018C-FF0F-1D1F-184DBD54249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A28E7D-3076-4A32-9F88-36D8038034EB}" type="slidenum">
              <a:rPr lang="en-US" smtClean="0"/>
              <a:t>‹#›</a:t>
            </a:fld>
            <a:endParaRPr lang="en-US"/>
          </a:p>
        </p:txBody>
      </p:sp>
    </p:spTree>
    <p:extLst>
      <p:ext uri="{BB962C8B-B14F-4D97-AF65-F5344CB8AC3E}">
        <p14:creationId xmlns:p14="http://schemas.microsoft.com/office/powerpoint/2010/main" val="283702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package" Target="../embeddings/Microsoft_Word_Document.docx"/><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260E419-A857-3AE7-37F6-C75A7AD0A06F}"/>
              </a:ext>
            </a:extLst>
          </p:cNvPr>
          <p:cNvPicPr>
            <a:picLocks noChangeAspect="1"/>
          </p:cNvPicPr>
          <p:nvPr/>
        </p:nvPicPr>
        <p:blipFill>
          <a:blip r:embed="rId2"/>
          <a:stretch>
            <a:fillRect/>
          </a:stretch>
        </p:blipFill>
        <p:spPr>
          <a:xfrm>
            <a:off x="-1" y="0"/>
            <a:ext cx="12277259" cy="6858000"/>
          </a:xfrm>
          <a:prstGeom prst="rect">
            <a:avLst/>
          </a:prstGeom>
        </p:spPr>
      </p:pic>
    </p:spTree>
    <p:extLst>
      <p:ext uri="{BB962C8B-B14F-4D97-AF65-F5344CB8AC3E}">
        <p14:creationId xmlns:p14="http://schemas.microsoft.com/office/powerpoint/2010/main" val="27140092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FA1DBA7-B721-C966-937D-D13EE14F719B}"/>
              </a:ext>
            </a:extLst>
          </p:cNvPr>
          <p:cNvSpPr txBox="1"/>
          <p:nvPr/>
        </p:nvSpPr>
        <p:spPr>
          <a:xfrm>
            <a:off x="664029" y="839097"/>
            <a:ext cx="10863942" cy="4524315"/>
          </a:xfrm>
          <a:prstGeom prst="rect">
            <a:avLst/>
          </a:prstGeom>
          <a:noFill/>
        </p:spPr>
        <p:txBody>
          <a:bodyPr wrap="square">
            <a:spAutoFit/>
          </a:bodyPr>
          <a:lstStyle/>
          <a:p>
            <a:pPr algn="just"/>
            <a:r>
              <a:rPr lang="en-US" sz="3600" dirty="0">
                <a:cs typeface="SutonnyOMJ" panose="01010600010101010101" pitchFamily="2" charset="0"/>
              </a:rPr>
              <a:t>All these relationships keep us close to each other and provide (</a:t>
            </a:r>
            <a:r>
              <a:rPr lang="as-IN" sz="3600" dirty="0">
                <a:cs typeface="SutonnyOMJ" panose="01010600010101010101" pitchFamily="2" charset="0"/>
              </a:rPr>
              <a:t>প্রদান</a:t>
            </a:r>
            <a:r>
              <a:rPr lang="en-US" sz="3600" dirty="0">
                <a:cs typeface="SutonnyOMJ" panose="01010600010101010101" pitchFamily="2" charset="0"/>
              </a:rPr>
              <a:t>) us all kinds of support, love and affection (</a:t>
            </a:r>
            <a:r>
              <a:rPr lang="as-IN" sz="3600" dirty="0">
                <a:cs typeface="SutonnyOMJ" panose="01010600010101010101" pitchFamily="2" charset="0"/>
              </a:rPr>
              <a:t>স্নেহ</a:t>
            </a:r>
            <a:r>
              <a:rPr lang="en-US" sz="3600" dirty="0">
                <a:cs typeface="SutonnyOMJ" panose="01010600010101010101" pitchFamily="2" charset="0"/>
              </a:rPr>
              <a:t>). A person who has no family feels the pain of loneliness (</a:t>
            </a:r>
            <a:r>
              <a:rPr lang="as-IN" sz="3600" dirty="0">
                <a:cs typeface="SutonnyOMJ" panose="01010600010101010101" pitchFamily="2" charset="0"/>
              </a:rPr>
              <a:t>একাকীত্ব</a:t>
            </a:r>
            <a:r>
              <a:rPr lang="en-US" sz="3600" dirty="0">
                <a:cs typeface="SutonnyOMJ" panose="01010600010101010101" pitchFamily="2" charset="0"/>
              </a:rPr>
              <a:t>) and isolation (</a:t>
            </a:r>
            <a:r>
              <a:rPr lang="as-IN" sz="3600" dirty="0">
                <a:cs typeface="SutonnyOMJ" panose="01010600010101010101" pitchFamily="2" charset="0"/>
              </a:rPr>
              <a:t>আলাদা</a:t>
            </a:r>
            <a:r>
              <a:rPr lang="en-US" sz="3600" dirty="0">
                <a:cs typeface="SutonnyOMJ" panose="01010600010101010101" pitchFamily="2" charset="0"/>
              </a:rPr>
              <a:t>). There is no one to laugh or cry with him/her. When we share our joy with someone, it simply redoubles (</a:t>
            </a:r>
            <a:r>
              <a:rPr lang="as-IN" sz="3600" dirty="0">
                <a:cs typeface="SutonnyOMJ" panose="01010600010101010101" pitchFamily="2" charset="0"/>
              </a:rPr>
              <a:t>দ্বিগুণ</a:t>
            </a:r>
            <a:r>
              <a:rPr lang="en-US" sz="3600" dirty="0">
                <a:cs typeface="SutonnyOMJ" panose="01010600010101010101" pitchFamily="2" charset="0"/>
              </a:rPr>
              <a:t>), and we when we suffer a loss and someone shares our sorrow, it lessens. Relationships are thus needed for our emotional health.</a:t>
            </a:r>
          </a:p>
        </p:txBody>
      </p:sp>
    </p:spTree>
    <p:extLst>
      <p:ext uri="{BB962C8B-B14F-4D97-AF65-F5344CB8AC3E}">
        <p14:creationId xmlns:p14="http://schemas.microsoft.com/office/powerpoint/2010/main" val="6596530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BCED9FE-B7A4-0F39-7C36-F83D758E3D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2893426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52998DA-FC22-5DEE-176B-3A6764D22F38}"/>
              </a:ext>
            </a:extLst>
          </p:cNvPr>
          <p:cNvSpPr txBox="1"/>
          <p:nvPr/>
        </p:nvSpPr>
        <p:spPr>
          <a:xfrm>
            <a:off x="865414" y="800526"/>
            <a:ext cx="10461171" cy="3970318"/>
          </a:xfrm>
          <a:prstGeom prst="rect">
            <a:avLst/>
          </a:prstGeom>
          <a:noFill/>
        </p:spPr>
        <p:txBody>
          <a:bodyPr wrap="square">
            <a:spAutoFit/>
          </a:bodyPr>
          <a:lstStyle/>
          <a:p>
            <a:pPr algn="just"/>
            <a:r>
              <a:rPr lang="en-US" sz="3600" dirty="0">
                <a:cs typeface="SutonnyOMJ" panose="01010600010101010101" pitchFamily="2" charset="0"/>
              </a:rPr>
              <a:t>To build relationships, we need to have trust and respect for each other, and love where this is needed. We cannot be selfish and possessive (</a:t>
            </a:r>
            <a:r>
              <a:rPr lang="as-IN" sz="3600" dirty="0">
                <a:cs typeface="SutonnyOMJ" panose="01010600010101010101" pitchFamily="2" charset="0"/>
              </a:rPr>
              <a:t>অধিকারী</a:t>
            </a:r>
            <a:r>
              <a:rPr lang="en-US" sz="3600" dirty="0">
                <a:cs typeface="SutonnyOMJ" panose="01010600010101010101" pitchFamily="2" charset="0"/>
              </a:rPr>
              <a:t>) if we want to establish an effective (</a:t>
            </a:r>
            <a:r>
              <a:rPr lang="as-IN" sz="3600" dirty="0">
                <a:cs typeface="SutonnyOMJ" panose="01010600010101010101" pitchFamily="2" charset="0"/>
              </a:rPr>
              <a:t>কার্যকর</a:t>
            </a:r>
            <a:r>
              <a:rPr lang="en-US" sz="3600" dirty="0">
                <a:cs typeface="SutonnyOMJ" panose="01010600010101010101" pitchFamily="2" charset="0"/>
              </a:rPr>
              <a:t>) relationship. But quite often we see people quarrelling (</a:t>
            </a:r>
            <a:r>
              <a:rPr lang="as-IN" sz="3600" dirty="0">
                <a:cs typeface="SutonnyOMJ" panose="01010600010101010101" pitchFamily="2" charset="0"/>
              </a:rPr>
              <a:t>ঝগড়া</a:t>
            </a:r>
            <a:r>
              <a:rPr lang="en-US" sz="3600" dirty="0">
                <a:cs typeface="SutonnyOMJ" panose="01010600010101010101" pitchFamily="2" charset="0"/>
              </a:rPr>
              <a:t>) and fighting with each other which only brings misery (</a:t>
            </a:r>
            <a:r>
              <a:rPr lang="as-IN" sz="3600" dirty="0">
                <a:cs typeface="SutonnyOMJ" panose="01010600010101010101" pitchFamily="2" charset="0"/>
              </a:rPr>
              <a:t>দুর্দশা</a:t>
            </a:r>
            <a:r>
              <a:rPr lang="en-US" sz="3600" dirty="0">
                <a:cs typeface="SutonnyOMJ" panose="01010600010101010101" pitchFamily="2" charset="0"/>
              </a:rPr>
              <a:t>) and loss to all.</a:t>
            </a:r>
          </a:p>
        </p:txBody>
      </p:sp>
    </p:spTree>
    <p:extLst>
      <p:ext uri="{BB962C8B-B14F-4D97-AF65-F5344CB8AC3E}">
        <p14:creationId xmlns:p14="http://schemas.microsoft.com/office/powerpoint/2010/main" val="17857507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79BA2CF-318D-6BA2-6526-66A49DA4E3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7203173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129ACA-4728-3E90-A6D2-DC55EB492B06}"/>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3347AB72-C35D-8305-14C4-2E07E8160C3E}"/>
              </a:ext>
            </a:extLst>
          </p:cNvPr>
          <p:cNvSpPr/>
          <p:nvPr/>
        </p:nvSpPr>
        <p:spPr>
          <a:xfrm>
            <a:off x="0" y="-1842"/>
            <a:ext cx="12192000" cy="1743556"/>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sz="3600" b="1" dirty="0"/>
          </a:p>
        </p:txBody>
      </p:sp>
      <p:sp>
        <p:nvSpPr>
          <p:cNvPr id="2" name="TextBox 1">
            <a:extLst>
              <a:ext uri="{FF2B5EF4-FFF2-40B4-BE49-F238E27FC236}">
                <a16:creationId xmlns:a16="http://schemas.microsoft.com/office/drawing/2014/main" id="{8969952F-D67E-EE87-ED87-5CAD998ADF88}"/>
              </a:ext>
            </a:extLst>
          </p:cNvPr>
          <p:cNvSpPr txBox="1"/>
          <p:nvPr/>
        </p:nvSpPr>
        <p:spPr>
          <a:xfrm>
            <a:off x="642257" y="413657"/>
            <a:ext cx="10961914" cy="1200329"/>
          </a:xfrm>
          <a:prstGeom prst="rect">
            <a:avLst/>
          </a:prstGeom>
          <a:noFill/>
        </p:spPr>
        <p:txBody>
          <a:bodyPr wrap="square" rtlCol="0">
            <a:spAutoFit/>
          </a:bodyPr>
          <a:lstStyle/>
          <a:p>
            <a:pPr algn="ctr"/>
            <a:r>
              <a:rPr lang="en-US" sz="7200" b="1" dirty="0">
                <a:ln w="22225">
                  <a:solidFill>
                    <a:schemeClr val="accent2"/>
                  </a:solidFill>
                  <a:prstDash val="solid"/>
                </a:ln>
                <a:solidFill>
                  <a:schemeClr val="accent2">
                    <a:lumMod val="40000"/>
                    <a:lumOff val="60000"/>
                  </a:schemeClr>
                </a:solidFill>
                <a:latin typeface="Arial Black" panose="020B0A04020102020204" pitchFamily="34" charset="0"/>
              </a:rPr>
              <a:t>GROUP DISCUSSION</a:t>
            </a:r>
          </a:p>
        </p:txBody>
      </p:sp>
      <p:sp>
        <p:nvSpPr>
          <p:cNvPr id="4" name="TextBox 3">
            <a:extLst>
              <a:ext uri="{FF2B5EF4-FFF2-40B4-BE49-F238E27FC236}">
                <a16:creationId xmlns:a16="http://schemas.microsoft.com/office/drawing/2014/main" id="{6B3FA335-4A35-50F1-6C36-B5B35417E431}"/>
              </a:ext>
            </a:extLst>
          </p:cNvPr>
          <p:cNvSpPr txBox="1"/>
          <p:nvPr/>
        </p:nvSpPr>
        <p:spPr>
          <a:xfrm>
            <a:off x="285749" y="3428999"/>
            <a:ext cx="11634107" cy="1015663"/>
          </a:xfrm>
          <a:prstGeom prst="rect">
            <a:avLst/>
          </a:prstGeom>
          <a:noFill/>
        </p:spPr>
        <p:txBody>
          <a:bodyPr wrap="square">
            <a:spAutoFit/>
          </a:bodyPr>
          <a:lstStyle/>
          <a:p>
            <a:pPr algn="ctr"/>
            <a:r>
              <a:rPr lang="en-US" sz="6000" b="1" dirty="0"/>
              <a:t>Create “flowchart” from the text </a:t>
            </a:r>
          </a:p>
        </p:txBody>
      </p:sp>
    </p:spTree>
    <p:extLst>
      <p:ext uri="{BB962C8B-B14F-4D97-AF65-F5344CB8AC3E}">
        <p14:creationId xmlns:p14="http://schemas.microsoft.com/office/powerpoint/2010/main" val="1892303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C6A42C0-3AFF-281A-EB83-1247D07677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6326"/>
            <a:ext cx="12192000" cy="6964326"/>
          </a:xfrm>
          <a:prstGeom prst="rect">
            <a:avLst/>
          </a:prstGeom>
        </p:spPr>
      </p:pic>
    </p:spTree>
    <p:extLst>
      <p:ext uri="{BB962C8B-B14F-4D97-AF65-F5344CB8AC3E}">
        <p14:creationId xmlns:p14="http://schemas.microsoft.com/office/powerpoint/2010/main" val="11079814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F7D04BA-047D-FEBE-21F9-34E4DE8D4227}"/>
              </a:ext>
            </a:extLst>
          </p:cNvPr>
          <p:cNvSpPr txBox="1"/>
          <p:nvPr/>
        </p:nvSpPr>
        <p:spPr>
          <a:xfrm>
            <a:off x="544286" y="836751"/>
            <a:ext cx="11103428" cy="5078313"/>
          </a:xfrm>
          <a:prstGeom prst="rect">
            <a:avLst/>
          </a:prstGeom>
          <a:noFill/>
        </p:spPr>
        <p:txBody>
          <a:bodyPr wrap="square">
            <a:spAutoFit/>
          </a:bodyPr>
          <a:lstStyle/>
          <a:p>
            <a:pPr algn="just" rtl="0">
              <a:spcBef>
                <a:spcPts val="0"/>
              </a:spcBef>
              <a:spcAft>
                <a:spcPts val="0"/>
              </a:spcAft>
            </a:pPr>
            <a:r>
              <a:rPr lang="en-US" sz="3600" b="1" i="0" u="none" strike="noStrike" dirty="0">
                <a:solidFill>
                  <a:srgbClr val="000000"/>
                </a:solidFill>
                <a:effectLst/>
                <a:latin typeface="Arial" panose="020B0604020202020204" pitchFamily="34" charset="0"/>
              </a:rPr>
              <a:t>1. Man is by nature a social animal." Who says this? What does he mean by it?</a:t>
            </a:r>
            <a:endParaRPr lang="en-US" sz="3600" b="1" dirty="0"/>
          </a:p>
          <a:p>
            <a:pPr algn="just" rtl="0">
              <a:spcBef>
                <a:spcPts val="0"/>
              </a:spcBef>
              <a:spcAft>
                <a:spcPts val="0"/>
              </a:spcAft>
            </a:pPr>
            <a:br>
              <a:rPr lang="en-US" sz="3600" dirty="0"/>
            </a:br>
            <a:r>
              <a:rPr lang="en-US" sz="3600" dirty="0"/>
              <a:t>Ans. </a:t>
            </a:r>
            <a:r>
              <a:rPr lang="en-US" sz="3600" b="0" i="0" u="none" strike="noStrike" dirty="0">
                <a:solidFill>
                  <a:srgbClr val="000000"/>
                </a:solidFill>
                <a:effectLst/>
                <a:latin typeface="Arial" panose="020B0604020202020204" pitchFamily="34" charset="0"/>
              </a:rPr>
              <a:t>The famous Greek philosopher Aristotle says, Man is by nature a social animal.“</a:t>
            </a:r>
            <a:r>
              <a:rPr lang="en-US" sz="3600" dirty="0"/>
              <a:t> </a:t>
            </a:r>
          </a:p>
          <a:p>
            <a:pPr algn="just" rtl="0">
              <a:spcBef>
                <a:spcPts val="0"/>
              </a:spcBef>
              <a:spcAft>
                <a:spcPts val="0"/>
              </a:spcAft>
            </a:pPr>
            <a:r>
              <a:rPr lang="en-US" sz="3600" b="0" i="0" u="none" strike="noStrike" dirty="0">
                <a:solidFill>
                  <a:srgbClr val="000000"/>
                </a:solidFill>
                <a:effectLst/>
                <a:latin typeface="Arial" panose="020B0604020202020204" pitchFamily="34" charset="0"/>
              </a:rPr>
              <a:t>By it he means that like most of the animals, man with his intuition seeks the Company of others and forms relationships in order to have physical and</a:t>
            </a:r>
            <a:r>
              <a:rPr lang="en-US" sz="3600" dirty="0"/>
              <a:t> </a:t>
            </a:r>
            <a:r>
              <a:rPr lang="en-US" sz="3600" b="0" i="0" u="none" strike="noStrike" dirty="0">
                <a:solidFill>
                  <a:srgbClr val="000000"/>
                </a:solidFill>
                <a:effectLst/>
                <a:latin typeface="Arial" panose="020B0604020202020204" pitchFamily="34" charset="0"/>
              </a:rPr>
              <a:t>emotional support.</a:t>
            </a:r>
            <a:endParaRPr lang="en-US" sz="3600" b="0" dirty="0">
              <a:effectLst/>
            </a:endParaRPr>
          </a:p>
        </p:txBody>
      </p:sp>
    </p:spTree>
    <p:extLst>
      <p:ext uri="{BB962C8B-B14F-4D97-AF65-F5344CB8AC3E}">
        <p14:creationId xmlns:p14="http://schemas.microsoft.com/office/powerpoint/2010/main" val="34394280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calcmode="lin" valueType="num">
                                      <p:cBhvr additive="base">
                                        <p:cTn id="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6ED3171-959F-8849-BBE7-06C61B75F059}"/>
              </a:ext>
            </a:extLst>
          </p:cNvPr>
          <p:cNvSpPr txBox="1"/>
          <p:nvPr/>
        </p:nvSpPr>
        <p:spPr>
          <a:xfrm>
            <a:off x="424542" y="695236"/>
            <a:ext cx="11299371" cy="4524315"/>
          </a:xfrm>
          <a:prstGeom prst="rect">
            <a:avLst/>
          </a:prstGeom>
          <a:noFill/>
        </p:spPr>
        <p:txBody>
          <a:bodyPr wrap="square">
            <a:spAutoFit/>
          </a:bodyPr>
          <a:lstStyle/>
          <a:p>
            <a:pPr algn="just"/>
            <a:r>
              <a:rPr lang="en-US" sz="3600" b="1" i="0" u="none" strike="noStrike" dirty="0">
                <a:solidFill>
                  <a:srgbClr val="000000"/>
                </a:solidFill>
                <a:effectLst/>
              </a:rPr>
              <a:t>2. Differentiate (</a:t>
            </a:r>
            <a:r>
              <a:rPr lang="as-IN" sz="3600" b="1" dirty="0">
                <a:solidFill>
                  <a:srgbClr val="000000"/>
                </a:solidFill>
              </a:rPr>
              <a:t>পার্থক্য করা</a:t>
            </a:r>
            <a:r>
              <a:rPr lang="en-US" sz="3600" b="1" i="0" u="none" strike="noStrike" dirty="0">
                <a:solidFill>
                  <a:srgbClr val="000000"/>
                </a:solidFill>
                <a:effectLst/>
              </a:rPr>
              <a:t>) between the relationships of man and those of the animals.</a:t>
            </a:r>
            <a:endParaRPr lang="en-US" sz="3600" b="1" dirty="0">
              <a:effectLst/>
            </a:endParaRPr>
          </a:p>
          <a:p>
            <a:pPr algn="just"/>
            <a:endParaRPr lang="en-US" sz="3600" dirty="0"/>
          </a:p>
          <a:p>
            <a:pPr algn="just"/>
            <a:r>
              <a:rPr lang="en-US" sz="3600" dirty="0"/>
              <a:t>Ans. </a:t>
            </a:r>
            <a:r>
              <a:rPr lang="en-US" sz="3600" b="0" i="0" u="none" strike="noStrike" dirty="0">
                <a:solidFill>
                  <a:srgbClr val="000000"/>
                </a:solidFill>
                <a:effectLst/>
              </a:rPr>
              <a:t>The difference between the relationships of man and those of the animals is that</a:t>
            </a:r>
            <a:r>
              <a:rPr lang="en-US" sz="3600" dirty="0"/>
              <a:t> u</a:t>
            </a:r>
            <a:r>
              <a:rPr lang="en-US" sz="3600" b="0" i="0" u="none" strike="noStrike" dirty="0">
                <a:solidFill>
                  <a:srgbClr val="000000"/>
                </a:solidFill>
                <a:effectLst/>
              </a:rPr>
              <a:t>nlike the animals, nan's relationships give meaning to his existence (</a:t>
            </a:r>
            <a:r>
              <a:rPr lang="as-IN" sz="3600" dirty="0">
                <a:solidFill>
                  <a:srgbClr val="000000"/>
                </a:solidFill>
              </a:rPr>
              <a:t>অস্তিত্ব</a:t>
            </a:r>
            <a:r>
              <a:rPr lang="en-US" sz="3600" b="0" i="0" u="none" strike="noStrike" dirty="0">
                <a:solidFill>
                  <a:srgbClr val="000000"/>
                </a:solidFill>
                <a:effectLst/>
              </a:rPr>
              <a:t>). Thus, they</a:t>
            </a:r>
            <a:r>
              <a:rPr lang="en-US" sz="3600" dirty="0"/>
              <a:t> </a:t>
            </a:r>
            <a:r>
              <a:rPr lang="en-US" sz="3600" b="0" i="0" u="none" strike="noStrike" dirty="0">
                <a:solidFill>
                  <a:srgbClr val="000000"/>
                </a:solidFill>
                <a:effectLst/>
              </a:rPr>
              <a:t>inspire him to do well in education, in workplace or in his profession.</a:t>
            </a:r>
            <a:endParaRPr lang="en-US" sz="3600" b="0" dirty="0">
              <a:effectLst/>
            </a:endParaRPr>
          </a:p>
        </p:txBody>
      </p:sp>
    </p:spTree>
    <p:extLst>
      <p:ext uri="{BB962C8B-B14F-4D97-AF65-F5344CB8AC3E}">
        <p14:creationId xmlns:p14="http://schemas.microsoft.com/office/powerpoint/2010/main" val="12687093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968FC04-4A0B-BD37-0AF7-72A8BE46E0AB}"/>
              </a:ext>
            </a:extLst>
          </p:cNvPr>
          <p:cNvSpPr txBox="1"/>
          <p:nvPr/>
        </p:nvSpPr>
        <p:spPr>
          <a:xfrm>
            <a:off x="544285" y="912951"/>
            <a:ext cx="11092543" cy="2862322"/>
          </a:xfrm>
          <a:prstGeom prst="rect">
            <a:avLst/>
          </a:prstGeom>
          <a:noFill/>
        </p:spPr>
        <p:txBody>
          <a:bodyPr wrap="square">
            <a:spAutoFit/>
          </a:bodyPr>
          <a:lstStyle/>
          <a:p>
            <a:pPr algn="just" rtl="0">
              <a:spcBef>
                <a:spcPts val="0"/>
              </a:spcBef>
              <a:spcAft>
                <a:spcPts val="0"/>
              </a:spcAft>
            </a:pPr>
            <a:r>
              <a:rPr lang="en-US" sz="3600" b="1" i="0" u="none" strike="noStrike" dirty="0">
                <a:solidFill>
                  <a:srgbClr val="000000"/>
                </a:solidFill>
                <a:effectLst/>
                <a:latin typeface="Arial" panose="020B0604020202020204" pitchFamily="34" charset="0"/>
              </a:rPr>
              <a:t>3. How is familial relationship? How is it formed? Explain in your own words.</a:t>
            </a:r>
            <a:endParaRPr lang="en-US" sz="3600" b="1" dirty="0">
              <a:effectLst/>
            </a:endParaRPr>
          </a:p>
          <a:p>
            <a:pPr algn="just"/>
            <a:endParaRPr lang="en-US" sz="3600" b="1" dirty="0"/>
          </a:p>
          <a:p>
            <a:pPr algn="just"/>
            <a:r>
              <a:rPr lang="en-US" sz="3600" dirty="0"/>
              <a:t>Ans. </a:t>
            </a:r>
            <a:r>
              <a:rPr lang="en-US" sz="3600" b="0" i="0" u="none" strike="noStrike" dirty="0">
                <a:solidFill>
                  <a:srgbClr val="000000"/>
                </a:solidFill>
                <a:effectLst/>
                <a:latin typeface="Arial" panose="020B0604020202020204" pitchFamily="34" charset="0"/>
              </a:rPr>
              <a:t>Familial relationships are very intimate. It is formed by blood and by marriage. </a:t>
            </a:r>
            <a:endParaRPr lang="en-US" sz="3600" dirty="0"/>
          </a:p>
        </p:txBody>
      </p:sp>
    </p:spTree>
    <p:extLst>
      <p:ext uri="{BB962C8B-B14F-4D97-AF65-F5344CB8AC3E}">
        <p14:creationId xmlns:p14="http://schemas.microsoft.com/office/powerpoint/2010/main" val="37164588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7B8B542-CC5D-5238-B120-FAF81D61BEA7}"/>
              </a:ext>
            </a:extLst>
          </p:cNvPr>
          <p:cNvSpPr txBox="1"/>
          <p:nvPr/>
        </p:nvSpPr>
        <p:spPr>
          <a:xfrm>
            <a:off x="925285" y="981279"/>
            <a:ext cx="10602685" cy="3416320"/>
          </a:xfrm>
          <a:prstGeom prst="rect">
            <a:avLst/>
          </a:prstGeom>
          <a:noFill/>
        </p:spPr>
        <p:txBody>
          <a:bodyPr wrap="square">
            <a:spAutoFit/>
          </a:bodyPr>
          <a:lstStyle/>
          <a:p>
            <a:pPr algn="just" rtl="0">
              <a:spcBef>
                <a:spcPts val="0"/>
              </a:spcBef>
              <a:spcAft>
                <a:spcPts val="0"/>
              </a:spcAft>
            </a:pPr>
            <a:r>
              <a:rPr lang="en-US" sz="3600" b="1" dirty="0">
                <a:solidFill>
                  <a:srgbClr val="000000"/>
                </a:solidFill>
                <a:latin typeface="Arial" panose="020B0604020202020204" pitchFamily="34" charset="0"/>
              </a:rPr>
              <a:t>4</a:t>
            </a:r>
            <a:r>
              <a:rPr lang="en-US" sz="3600" b="1" i="0" u="none" strike="noStrike" dirty="0">
                <a:solidFill>
                  <a:srgbClr val="000000"/>
                </a:solidFill>
                <a:effectLst/>
                <a:latin typeface="Arial" panose="020B0604020202020204" pitchFamily="34" charset="0"/>
              </a:rPr>
              <a:t>. What happens to a person who has no family of his own? Explain with reference to the</a:t>
            </a:r>
            <a:r>
              <a:rPr lang="en-US" sz="3600" b="1" dirty="0"/>
              <a:t> </a:t>
            </a:r>
            <a:r>
              <a:rPr lang="en-US" sz="3600" b="1" i="0" u="none" strike="noStrike" dirty="0">
                <a:solidFill>
                  <a:srgbClr val="000000"/>
                </a:solidFill>
                <a:effectLst/>
                <a:latin typeface="Arial" panose="020B0604020202020204" pitchFamily="34" charset="0"/>
              </a:rPr>
              <a:t>text.</a:t>
            </a:r>
            <a:endParaRPr lang="en-US" sz="3600" dirty="0"/>
          </a:p>
          <a:p>
            <a:pPr algn="just" rtl="0">
              <a:spcBef>
                <a:spcPts val="0"/>
              </a:spcBef>
              <a:spcAft>
                <a:spcPts val="0"/>
              </a:spcAft>
            </a:pPr>
            <a:br>
              <a:rPr lang="en-US" sz="3600" dirty="0"/>
            </a:br>
            <a:r>
              <a:rPr lang="en-US" sz="3600" dirty="0"/>
              <a:t>Ans. </a:t>
            </a:r>
            <a:r>
              <a:rPr lang="en-US" sz="3600" b="0" i="0" u="none" strike="noStrike" dirty="0">
                <a:solidFill>
                  <a:srgbClr val="000000"/>
                </a:solidFill>
                <a:effectLst/>
                <a:latin typeface="Arial" panose="020B0604020202020204" pitchFamily="34" charset="0"/>
              </a:rPr>
              <a:t>A person who has no family of his own feels the pain of loneliness and isolation.</a:t>
            </a:r>
            <a:r>
              <a:rPr lang="en-US" sz="3600" dirty="0"/>
              <a:t> </a:t>
            </a:r>
            <a:r>
              <a:rPr lang="en-US" sz="3600" b="0" i="0" u="none" strike="noStrike" dirty="0">
                <a:solidFill>
                  <a:srgbClr val="000000"/>
                </a:solidFill>
                <a:effectLst/>
                <a:latin typeface="Arial" panose="020B0604020202020204" pitchFamily="34" charset="0"/>
              </a:rPr>
              <a:t>There is no one to laugh or cry with him/her.</a:t>
            </a:r>
            <a:endParaRPr lang="en-US" sz="3600" b="0" dirty="0">
              <a:effectLst/>
            </a:endParaRPr>
          </a:p>
        </p:txBody>
      </p:sp>
    </p:spTree>
    <p:extLst>
      <p:ext uri="{BB962C8B-B14F-4D97-AF65-F5344CB8AC3E}">
        <p14:creationId xmlns:p14="http://schemas.microsoft.com/office/powerpoint/2010/main" val="24581413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C301BA5-C834-5616-A8E4-DBFF34446D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10809336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9C00192-2BA3-D1C4-D81A-C8C7C94A2874}"/>
              </a:ext>
            </a:extLst>
          </p:cNvPr>
          <p:cNvSpPr txBox="1"/>
          <p:nvPr/>
        </p:nvSpPr>
        <p:spPr>
          <a:xfrm>
            <a:off x="424541" y="477521"/>
            <a:ext cx="11190515" cy="4524315"/>
          </a:xfrm>
          <a:prstGeom prst="rect">
            <a:avLst/>
          </a:prstGeom>
          <a:noFill/>
        </p:spPr>
        <p:txBody>
          <a:bodyPr wrap="square">
            <a:spAutoFit/>
          </a:bodyPr>
          <a:lstStyle/>
          <a:p>
            <a:pPr algn="just" rtl="0">
              <a:spcBef>
                <a:spcPts val="0"/>
              </a:spcBef>
              <a:spcAft>
                <a:spcPts val="0"/>
              </a:spcAft>
            </a:pPr>
            <a:r>
              <a:rPr lang="en-US" sz="3600" b="1" dirty="0">
                <a:solidFill>
                  <a:srgbClr val="000000"/>
                </a:solidFill>
                <a:latin typeface="Arial" panose="020B0604020202020204" pitchFamily="34" charset="0"/>
              </a:rPr>
              <a:t>5</a:t>
            </a:r>
            <a:r>
              <a:rPr lang="en-US" sz="3600" b="1" i="0" u="none" strike="noStrike" dirty="0">
                <a:solidFill>
                  <a:srgbClr val="000000"/>
                </a:solidFill>
                <a:effectLst/>
                <a:latin typeface="Arial" panose="020B0604020202020204" pitchFamily="34" charset="0"/>
              </a:rPr>
              <a:t>. Relationships are needed for our emotional health. Do you agree? Give reasons for your answer.</a:t>
            </a:r>
            <a:endParaRPr lang="en-US" sz="3600" b="1" dirty="0">
              <a:effectLst/>
            </a:endParaRPr>
          </a:p>
          <a:p>
            <a:pPr algn="just" rtl="0">
              <a:spcBef>
                <a:spcPts val="0"/>
              </a:spcBef>
              <a:spcAft>
                <a:spcPts val="0"/>
              </a:spcAft>
            </a:pPr>
            <a:br>
              <a:rPr lang="en-US" sz="3600" dirty="0"/>
            </a:br>
            <a:r>
              <a:rPr lang="en-US" sz="3600" dirty="0"/>
              <a:t>Ans. </a:t>
            </a:r>
            <a:r>
              <a:rPr lang="en-US" sz="3600" b="0" i="0" u="none" strike="noStrike" dirty="0">
                <a:solidFill>
                  <a:srgbClr val="000000"/>
                </a:solidFill>
                <a:effectLst/>
                <a:latin typeface="Arial" panose="020B0604020202020204" pitchFamily="34" charset="0"/>
              </a:rPr>
              <a:t>Yes, I agree. It is because when we share our joy with someone, it simply multiplies</a:t>
            </a:r>
            <a:r>
              <a:rPr lang="en-US" sz="3600" dirty="0"/>
              <a:t> </a:t>
            </a:r>
            <a:r>
              <a:rPr lang="en-US" sz="3600" b="0" i="0" u="none" strike="noStrike" dirty="0">
                <a:solidFill>
                  <a:srgbClr val="000000"/>
                </a:solidFill>
                <a:effectLst/>
                <a:latin typeface="Arial" panose="020B0604020202020204" pitchFamily="34" charset="0"/>
              </a:rPr>
              <a:t>and when we suffer a loss and someone shares our sorrow, it becomes less</a:t>
            </a:r>
            <a:r>
              <a:rPr lang="en-US" sz="3600" dirty="0"/>
              <a:t> </a:t>
            </a:r>
            <a:r>
              <a:rPr lang="en-US" sz="3600" b="0" i="0" u="none" strike="noStrike" dirty="0">
                <a:solidFill>
                  <a:srgbClr val="000000"/>
                </a:solidFill>
                <a:effectLst/>
                <a:latin typeface="Arial" panose="020B0604020202020204" pitchFamily="34" charset="0"/>
              </a:rPr>
              <a:t>burdensome for us.</a:t>
            </a:r>
            <a:endParaRPr lang="en-US" sz="3600" b="0" dirty="0">
              <a:effectLst/>
            </a:endParaRPr>
          </a:p>
        </p:txBody>
      </p:sp>
    </p:spTree>
    <p:extLst>
      <p:ext uri="{BB962C8B-B14F-4D97-AF65-F5344CB8AC3E}">
        <p14:creationId xmlns:p14="http://schemas.microsoft.com/office/powerpoint/2010/main" val="10790361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D47F815-6230-813F-0368-4868192DE83E}"/>
              </a:ext>
            </a:extLst>
          </p:cNvPr>
          <p:cNvSpPr txBox="1"/>
          <p:nvPr/>
        </p:nvSpPr>
        <p:spPr>
          <a:xfrm>
            <a:off x="511629" y="545851"/>
            <a:ext cx="11168742" cy="5078313"/>
          </a:xfrm>
          <a:prstGeom prst="rect">
            <a:avLst/>
          </a:prstGeom>
          <a:noFill/>
        </p:spPr>
        <p:txBody>
          <a:bodyPr wrap="square">
            <a:spAutoFit/>
          </a:bodyPr>
          <a:lstStyle/>
          <a:p>
            <a:pPr algn="just" rtl="0">
              <a:spcBef>
                <a:spcPts val="0"/>
              </a:spcBef>
              <a:spcAft>
                <a:spcPts val="0"/>
              </a:spcAft>
            </a:pPr>
            <a:r>
              <a:rPr lang="en-US" sz="3600" b="1" i="0" u="none" strike="noStrike" dirty="0">
                <a:solidFill>
                  <a:srgbClr val="000000"/>
                </a:solidFill>
                <a:effectLst/>
                <a:latin typeface="Arial" panose="020B0604020202020204" pitchFamily="34" charset="0"/>
              </a:rPr>
              <a:t>6. Describe your ideas regarding social relationships in the context of second paragraph.</a:t>
            </a:r>
            <a:r>
              <a:rPr lang="en-US" sz="3600" b="1" dirty="0"/>
              <a:t> </a:t>
            </a:r>
            <a:r>
              <a:rPr lang="en-US" sz="3600" b="1" i="0" u="none" strike="noStrike" dirty="0">
                <a:solidFill>
                  <a:srgbClr val="000000"/>
                </a:solidFill>
                <a:effectLst/>
                <a:latin typeface="Arial" panose="020B0604020202020204" pitchFamily="34" charset="0"/>
              </a:rPr>
              <a:t>Give an example of your own.</a:t>
            </a:r>
            <a:endParaRPr lang="en-US" sz="3600" b="1" dirty="0">
              <a:effectLst/>
            </a:endParaRPr>
          </a:p>
          <a:p>
            <a:pPr algn="just" rtl="0">
              <a:spcBef>
                <a:spcPts val="0"/>
              </a:spcBef>
              <a:spcAft>
                <a:spcPts val="0"/>
              </a:spcAft>
            </a:pPr>
            <a:br>
              <a:rPr lang="en-US" sz="3600" dirty="0"/>
            </a:br>
            <a:r>
              <a:rPr lang="en-US" sz="3600" dirty="0"/>
              <a:t>Ans. </a:t>
            </a:r>
            <a:r>
              <a:rPr lang="en-US" sz="3600" b="0" i="0" u="none" strike="noStrike" dirty="0">
                <a:solidFill>
                  <a:srgbClr val="000000"/>
                </a:solidFill>
                <a:effectLst/>
                <a:latin typeface="Arial" panose="020B0604020202020204" pitchFamily="34" charset="0"/>
              </a:rPr>
              <a:t>We find social relationships in the context of the society or social structure. For</a:t>
            </a:r>
            <a:r>
              <a:rPr lang="en-US" sz="3600" dirty="0"/>
              <a:t> </a:t>
            </a:r>
            <a:r>
              <a:rPr lang="en-US" sz="3600" b="0" i="0" u="none" strike="noStrike" dirty="0">
                <a:solidFill>
                  <a:srgbClr val="000000"/>
                </a:solidFill>
                <a:effectLst/>
                <a:latin typeface="Arial" panose="020B0604020202020204" pitchFamily="34" charset="0"/>
              </a:rPr>
              <a:t>example, relationships we have with friends, classmates and teachers can be</a:t>
            </a:r>
            <a:r>
              <a:rPr lang="en-US" sz="3600" dirty="0"/>
              <a:t> </a:t>
            </a:r>
            <a:r>
              <a:rPr lang="en-US" sz="3600" b="0" i="0" u="none" strike="noStrike" dirty="0">
                <a:solidFill>
                  <a:srgbClr val="000000"/>
                </a:solidFill>
                <a:effectLst/>
                <a:latin typeface="Arial" panose="020B0604020202020204" pitchFamily="34" charset="0"/>
              </a:rPr>
              <a:t>termed as social. Our relationship with our neighbors is a social relationship.</a:t>
            </a:r>
            <a:endParaRPr lang="en-US" sz="3600" b="0" dirty="0">
              <a:effectLst/>
            </a:endParaRPr>
          </a:p>
        </p:txBody>
      </p:sp>
    </p:spTree>
    <p:extLst>
      <p:ext uri="{BB962C8B-B14F-4D97-AF65-F5344CB8AC3E}">
        <p14:creationId xmlns:p14="http://schemas.microsoft.com/office/powerpoint/2010/main" val="9230767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AB7C758-DBC5-8B55-871F-5E877246E52D}"/>
              </a:ext>
            </a:extLst>
          </p:cNvPr>
          <p:cNvSpPr txBox="1"/>
          <p:nvPr/>
        </p:nvSpPr>
        <p:spPr>
          <a:xfrm>
            <a:off x="674913" y="763565"/>
            <a:ext cx="10874829" cy="3416320"/>
          </a:xfrm>
          <a:prstGeom prst="rect">
            <a:avLst/>
          </a:prstGeom>
          <a:noFill/>
        </p:spPr>
        <p:txBody>
          <a:bodyPr wrap="square">
            <a:spAutoFit/>
          </a:bodyPr>
          <a:lstStyle/>
          <a:p>
            <a:pPr algn="just" rtl="0">
              <a:spcBef>
                <a:spcPts val="0"/>
              </a:spcBef>
              <a:spcAft>
                <a:spcPts val="0"/>
              </a:spcAft>
            </a:pPr>
            <a:r>
              <a:rPr lang="en-US" sz="3600" b="1" i="0" u="none" strike="noStrike" dirty="0">
                <a:solidFill>
                  <a:srgbClr val="000000"/>
                </a:solidFill>
                <a:effectLst/>
                <a:latin typeface="Arial" panose="020B0604020202020204" pitchFamily="34" charset="0"/>
              </a:rPr>
              <a:t>7. What happens when we share our joy or sorrow with others? Explain in your own</a:t>
            </a:r>
            <a:r>
              <a:rPr lang="en-US" sz="3600" b="1" dirty="0"/>
              <a:t> w</a:t>
            </a:r>
            <a:r>
              <a:rPr lang="en-US" sz="3600" b="1" i="0" u="none" strike="noStrike" dirty="0">
                <a:solidFill>
                  <a:srgbClr val="000000"/>
                </a:solidFill>
                <a:effectLst/>
                <a:latin typeface="Arial" panose="020B0604020202020204" pitchFamily="34" charset="0"/>
              </a:rPr>
              <a:t>ords. </a:t>
            </a:r>
            <a:endParaRPr lang="en-US" sz="3600" b="1" dirty="0">
              <a:effectLst/>
            </a:endParaRPr>
          </a:p>
          <a:p>
            <a:pPr algn="just" rtl="0">
              <a:spcBef>
                <a:spcPts val="0"/>
              </a:spcBef>
              <a:spcAft>
                <a:spcPts val="0"/>
              </a:spcAft>
            </a:pPr>
            <a:br>
              <a:rPr lang="en-US" sz="3600" dirty="0"/>
            </a:br>
            <a:r>
              <a:rPr lang="en-US" sz="3600" dirty="0"/>
              <a:t>Ans. </a:t>
            </a:r>
            <a:r>
              <a:rPr lang="en-US" sz="3600" b="0" i="0" u="none" strike="noStrike" dirty="0">
                <a:solidFill>
                  <a:srgbClr val="000000"/>
                </a:solidFill>
                <a:effectLst/>
                <a:latin typeface="Arial" panose="020B0604020202020204" pitchFamily="34" charset="0"/>
              </a:rPr>
              <a:t>When we share our joy with others, it becomes multiplied. On the other hand,</a:t>
            </a:r>
            <a:r>
              <a:rPr lang="en-US" sz="3600" dirty="0"/>
              <a:t> </a:t>
            </a:r>
            <a:r>
              <a:rPr lang="en-US" sz="3600" b="0" i="0" u="none" strike="noStrike" dirty="0">
                <a:solidFill>
                  <a:srgbClr val="000000"/>
                </a:solidFill>
                <a:effectLst/>
                <a:latin typeface="Arial" panose="020B0604020202020204" pitchFamily="34" charset="0"/>
              </a:rPr>
              <a:t>When we share our sorrows with others, it becomes less painful to us.</a:t>
            </a:r>
            <a:endParaRPr lang="en-US" sz="3600" b="0" dirty="0">
              <a:effectLst/>
            </a:endParaRPr>
          </a:p>
        </p:txBody>
      </p:sp>
    </p:spTree>
    <p:extLst>
      <p:ext uri="{BB962C8B-B14F-4D97-AF65-F5344CB8AC3E}">
        <p14:creationId xmlns:p14="http://schemas.microsoft.com/office/powerpoint/2010/main" val="28459043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1774EDD-21A1-D798-42D2-177B3F5D5D12}"/>
              </a:ext>
            </a:extLst>
          </p:cNvPr>
          <p:cNvSpPr txBox="1"/>
          <p:nvPr/>
        </p:nvSpPr>
        <p:spPr>
          <a:xfrm>
            <a:off x="555172" y="757535"/>
            <a:ext cx="11081656" cy="3416320"/>
          </a:xfrm>
          <a:prstGeom prst="rect">
            <a:avLst/>
          </a:prstGeom>
          <a:noFill/>
        </p:spPr>
        <p:txBody>
          <a:bodyPr wrap="square">
            <a:spAutoFit/>
          </a:bodyPr>
          <a:lstStyle/>
          <a:p>
            <a:pPr algn="just" rtl="0">
              <a:spcBef>
                <a:spcPts val="0"/>
              </a:spcBef>
              <a:spcAft>
                <a:spcPts val="0"/>
              </a:spcAft>
            </a:pPr>
            <a:r>
              <a:rPr lang="en-US" sz="3600" b="1" i="0" u="none" strike="noStrike" dirty="0">
                <a:solidFill>
                  <a:srgbClr val="000000"/>
                </a:solidFill>
                <a:effectLst/>
                <a:latin typeface="Arial" panose="020B0604020202020204" pitchFamily="34" charset="0"/>
              </a:rPr>
              <a:t>8. Write down two benefits of all kinds of relationship.</a:t>
            </a:r>
            <a:endParaRPr lang="en-US" sz="3600" b="1" dirty="0">
              <a:effectLst/>
            </a:endParaRPr>
          </a:p>
          <a:p>
            <a:pPr algn="just" rtl="0">
              <a:spcBef>
                <a:spcPts val="0"/>
              </a:spcBef>
              <a:spcAft>
                <a:spcPts val="0"/>
              </a:spcAft>
            </a:pPr>
            <a:br>
              <a:rPr lang="en-US" sz="3600" dirty="0"/>
            </a:br>
            <a:r>
              <a:rPr lang="en-US" sz="3600" dirty="0"/>
              <a:t>Ans. </a:t>
            </a:r>
            <a:r>
              <a:rPr lang="en-US" sz="3600" b="0" i="0" u="none" strike="noStrike" dirty="0">
                <a:solidFill>
                  <a:srgbClr val="000000"/>
                </a:solidFill>
                <a:effectLst/>
              </a:rPr>
              <a:t>Two benefits of all kinds of relationships are (</a:t>
            </a:r>
            <a:r>
              <a:rPr lang="en-US" sz="3600" b="0" i="0" u="none" strike="noStrike" dirty="0" err="1">
                <a:solidFill>
                  <a:srgbClr val="000000"/>
                </a:solidFill>
                <a:effectLst/>
              </a:rPr>
              <a:t>i</a:t>
            </a:r>
            <a:r>
              <a:rPr lang="en-US" sz="3600" b="0" i="0" u="none" strike="noStrike" dirty="0">
                <a:solidFill>
                  <a:srgbClr val="000000"/>
                </a:solidFill>
                <a:effectLst/>
              </a:rPr>
              <a:t>) they keep us close to each other</a:t>
            </a:r>
            <a:r>
              <a:rPr lang="en-US" sz="3600" dirty="0"/>
              <a:t> </a:t>
            </a:r>
            <a:r>
              <a:rPr lang="en-US" sz="3600" b="0" i="0" u="none" strike="noStrike" dirty="0">
                <a:solidFill>
                  <a:srgbClr val="000000"/>
                </a:solidFill>
                <a:effectLst/>
              </a:rPr>
              <a:t>and (ii) provide us with all kinds of support, love and affection.</a:t>
            </a:r>
            <a:endParaRPr lang="en-US" sz="3600" b="0" dirty="0">
              <a:effectLst/>
            </a:endParaRPr>
          </a:p>
        </p:txBody>
      </p:sp>
    </p:spTree>
    <p:extLst>
      <p:ext uri="{BB962C8B-B14F-4D97-AF65-F5344CB8AC3E}">
        <p14:creationId xmlns:p14="http://schemas.microsoft.com/office/powerpoint/2010/main" val="27549686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8F92C71-143C-610D-14FD-217D43FE7EE1}"/>
              </a:ext>
            </a:extLst>
          </p:cNvPr>
          <p:cNvSpPr txBox="1"/>
          <p:nvPr/>
        </p:nvSpPr>
        <p:spPr>
          <a:xfrm>
            <a:off x="783771" y="978264"/>
            <a:ext cx="10918371" cy="4524315"/>
          </a:xfrm>
          <a:prstGeom prst="rect">
            <a:avLst/>
          </a:prstGeom>
          <a:noFill/>
        </p:spPr>
        <p:txBody>
          <a:bodyPr wrap="square">
            <a:spAutoFit/>
          </a:bodyPr>
          <a:lstStyle/>
          <a:p>
            <a:pPr algn="just"/>
            <a:r>
              <a:rPr lang="en-US" sz="3600" b="1" i="0" u="none" strike="noStrike" dirty="0">
                <a:solidFill>
                  <a:srgbClr val="000000"/>
                </a:solidFill>
                <a:effectLst/>
                <a:latin typeface="Arial" panose="020B0604020202020204" pitchFamily="34" charset="0"/>
              </a:rPr>
              <a:t>9. What are the prerequisites (</a:t>
            </a:r>
            <a:r>
              <a:rPr lang="as-IN" sz="3600" b="1" dirty="0">
                <a:solidFill>
                  <a:srgbClr val="000000"/>
                </a:solidFill>
                <a:latin typeface="Arial" panose="020B0604020202020204" pitchFamily="34" charset="0"/>
              </a:rPr>
              <a:t>পূর্বশর্ত</a:t>
            </a:r>
            <a:r>
              <a:rPr lang="en-US" sz="3600" b="1" i="0" u="none" strike="noStrike" dirty="0">
                <a:solidFill>
                  <a:srgbClr val="000000"/>
                </a:solidFill>
                <a:effectLst/>
                <a:latin typeface="Arial" panose="020B0604020202020204" pitchFamily="34" charset="0"/>
              </a:rPr>
              <a:t>) of building relationships. Why shouldn't we be selfish and possessive?</a:t>
            </a:r>
            <a:endParaRPr lang="en-US" sz="3600" dirty="0"/>
          </a:p>
          <a:p>
            <a:pPr algn="just" rtl="0">
              <a:spcBef>
                <a:spcPts val="0"/>
              </a:spcBef>
              <a:spcAft>
                <a:spcPts val="0"/>
              </a:spcAft>
            </a:pPr>
            <a:br>
              <a:rPr lang="en-US" sz="3600" dirty="0"/>
            </a:br>
            <a:r>
              <a:rPr lang="en-US" sz="3600" dirty="0"/>
              <a:t>Ans. </a:t>
            </a:r>
            <a:r>
              <a:rPr lang="en-US" sz="3600" b="0" i="0" u="none" strike="noStrike" dirty="0">
                <a:solidFill>
                  <a:srgbClr val="000000"/>
                </a:solidFill>
                <a:effectLst/>
                <a:latin typeface="Arial" panose="020B0604020202020204" pitchFamily="34" charset="0"/>
              </a:rPr>
              <a:t>The prerequisites of building relationships are trust and respect for each other,</a:t>
            </a:r>
            <a:r>
              <a:rPr lang="en-US" sz="3600" dirty="0"/>
              <a:t> </a:t>
            </a:r>
            <a:r>
              <a:rPr lang="en-US" sz="3600" b="0" i="0" u="none" strike="noStrike" dirty="0">
                <a:solidFill>
                  <a:srgbClr val="000000"/>
                </a:solidFill>
                <a:effectLst/>
                <a:latin typeface="Arial" panose="020B0604020202020204" pitchFamily="34" charset="0"/>
              </a:rPr>
              <a:t>and love where it is required. We should not be selfish and possessive in order to</a:t>
            </a:r>
            <a:r>
              <a:rPr lang="en-US" sz="3600" dirty="0"/>
              <a:t> </a:t>
            </a:r>
            <a:r>
              <a:rPr lang="en-US" sz="3600" b="0" i="0" u="none" strike="noStrike" dirty="0">
                <a:solidFill>
                  <a:srgbClr val="000000"/>
                </a:solidFill>
                <a:effectLst/>
                <a:latin typeface="Arial" panose="020B0604020202020204" pitchFamily="34" charset="0"/>
              </a:rPr>
              <a:t>enjoy an effective relationship.</a:t>
            </a:r>
            <a:endParaRPr lang="en-US" sz="3600" b="0" dirty="0">
              <a:effectLst/>
            </a:endParaRPr>
          </a:p>
        </p:txBody>
      </p:sp>
    </p:spTree>
    <p:extLst>
      <p:ext uri="{BB962C8B-B14F-4D97-AF65-F5344CB8AC3E}">
        <p14:creationId xmlns:p14="http://schemas.microsoft.com/office/powerpoint/2010/main" val="8065420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E7D6487-9474-C46F-2798-C7EDD63F623C}"/>
              </a:ext>
            </a:extLst>
          </p:cNvPr>
          <p:cNvSpPr txBox="1"/>
          <p:nvPr/>
        </p:nvSpPr>
        <p:spPr>
          <a:xfrm>
            <a:off x="489857" y="469650"/>
            <a:ext cx="11027228" cy="5632311"/>
          </a:xfrm>
          <a:prstGeom prst="rect">
            <a:avLst/>
          </a:prstGeom>
          <a:noFill/>
        </p:spPr>
        <p:txBody>
          <a:bodyPr wrap="square">
            <a:spAutoFit/>
          </a:bodyPr>
          <a:lstStyle/>
          <a:p>
            <a:pPr algn="just" rtl="0">
              <a:spcBef>
                <a:spcPts val="0"/>
              </a:spcBef>
              <a:spcAft>
                <a:spcPts val="0"/>
              </a:spcAft>
            </a:pPr>
            <a:r>
              <a:rPr lang="en-US" sz="3600" b="1" i="0" u="none" strike="noStrike" dirty="0">
                <a:solidFill>
                  <a:srgbClr val="000000"/>
                </a:solidFill>
                <a:effectLst/>
                <a:latin typeface="Arial" panose="020B0604020202020204" pitchFamily="34" charset="0"/>
              </a:rPr>
              <a:t>10. We see people quarreling and fighting with each other which only brings misery and</a:t>
            </a:r>
            <a:r>
              <a:rPr lang="en-US" sz="3600" b="1" dirty="0"/>
              <a:t> </a:t>
            </a:r>
            <a:r>
              <a:rPr lang="en-US" sz="3600" b="1" i="0" u="none" strike="noStrike" dirty="0">
                <a:solidFill>
                  <a:srgbClr val="000000"/>
                </a:solidFill>
                <a:effectLst/>
                <a:latin typeface="Arial" panose="020B0604020202020204" pitchFamily="34" charset="0"/>
              </a:rPr>
              <a:t>loss to all. Do you agree? Give reasons for your answer.</a:t>
            </a:r>
            <a:endParaRPr lang="en-US" sz="3600" dirty="0"/>
          </a:p>
          <a:p>
            <a:pPr algn="just"/>
            <a:br>
              <a:rPr lang="en-US" sz="3600" dirty="0"/>
            </a:br>
            <a:r>
              <a:rPr lang="en-US" sz="3600" dirty="0"/>
              <a:t>Ans. </a:t>
            </a:r>
            <a:r>
              <a:rPr lang="en-US" sz="3600" b="0" i="0" u="none" strike="noStrike" dirty="0">
                <a:solidFill>
                  <a:srgbClr val="000000"/>
                </a:solidFill>
                <a:effectLst/>
                <a:latin typeface="Arial" panose="020B0604020202020204" pitchFamily="34" charset="0"/>
              </a:rPr>
              <a:t>Yes, I agree with the statement that we see people quarreling and fighting with each other which only brings misery and loss to all. It is because quarreling and fighting can destroy our relationship with others, and without our relationships we are to pass a lonely and painful life.</a:t>
            </a:r>
            <a:endParaRPr lang="en-US" sz="3600" dirty="0"/>
          </a:p>
        </p:txBody>
      </p:sp>
    </p:spTree>
    <p:extLst>
      <p:ext uri="{BB962C8B-B14F-4D97-AF65-F5344CB8AC3E}">
        <p14:creationId xmlns:p14="http://schemas.microsoft.com/office/powerpoint/2010/main" val="20559018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484C88A-0709-B78F-4E4F-19EBE73C9D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23265111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6F17020-013A-679A-EFBC-A73D1755A0C4}"/>
              </a:ext>
            </a:extLst>
          </p:cNvPr>
          <p:cNvSpPr txBox="1"/>
          <p:nvPr/>
        </p:nvSpPr>
        <p:spPr>
          <a:xfrm>
            <a:off x="1011730" y="780320"/>
            <a:ext cx="9862457" cy="2862322"/>
          </a:xfrm>
          <a:prstGeom prst="rect">
            <a:avLst/>
          </a:prstGeom>
          <a:noFill/>
        </p:spPr>
        <p:txBody>
          <a:bodyPr wrap="square">
            <a:spAutoFit/>
          </a:bodyPr>
          <a:lstStyle/>
          <a:p>
            <a:pPr marL="342900" indent="-342900">
              <a:buAutoNum type="arabicPeriod"/>
            </a:pPr>
            <a:r>
              <a:rPr lang="en-US" sz="3600" b="1" dirty="0"/>
              <a:t> The word </a:t>
            </a:r>
            <a:r>
              <a:rPr lang="en-US" sz="3600" b="1" u="sng" dirty="0">
                <a:solidFill>
                  <a:srgbClr val="FF0000"/>
                </a:solidFill>
              </a:rPr>
              <a:t>famous</a:t>
            </a:r>
            <a:r>
              <a:rPr lang="en-US" sz="3600" b="1" dirty="0"/>
              <a:t> means…..</a:t>
            </a:r>
          </a:p>
          <a:p>
            <a:pPr marL="800100" lvl="1" indent="-342900">
              <a:buAutoNum type="alphaLcParenBoth"/>
            </a:pPr>
            <a:r>
              <a:rPr lang="en-US" sz="3600" dirty="0"/>
              <a:t> Ancient			(b) legendary </a:t>
            </a:r>
          </a:p>
          <a:p>
            <a:pPr lvl="1"/>
            <a:r>
              <a:rPr lang="en-US" sz="3600" dirty="0"/>
              <a:t>(c) Mythological		(d) Elder</a:t>
            </a:r>
          </a:p>
          <a:p>
            <a:pPr marL="800100" lvl="1" indent="-342900">
              <a:buAutoNum type="alphaLcParenBoth"/>
            </a:pPr>
            <a:endParaRPr lang="en-US" sz="3600" dirty="0"/>
          </a:p>
          <a:p>
            <a:pPr lvl="1"/>
            <a:r>
              <a:rPr lang="en-US" sz="3600" dirty="0"/>
              <a:t>Ans. (b) legendary</a:t>
            </a:r>
          </a:p>
        </p:txBody>
      </p:sp>
      <p:pic>
        <p:nvPicPr>
          <p:cNvPr id="6" name="Picture 5">
            <a:extLst>
              <a:ext uri="{FF2B5EF4-FFF2-40B4-BE49-F238E27FC236}">
                <a16:creationId xmlns:a16="http://schemas.microsoft.com/office/drawing/2014/main" id="{D4BDF607-F914-B984-28D0-9992D06A5ED0}"/>
              </a:ext>
            </a:extLst>
          </p:cNvPr>
          <p:cNvPicPr>
            <a:picLocks noChangeAspect="1"/>
          </p:cNvPicPr>
          <p:nvPr/>
        </p:nvPicPr>
        <p:blipFill>
          <a:blip r:embed="rId2"/>
          <a:stretch>
            <a:fillRect/>
          </a:stretch>
        </p:blipFill>
        <p:spPr>
          <a:xfrm>
            <a:off x="8496969" y="2321048"/>
            <a:ext cx="3132971" cy="3756631"/>
          </a:xfrm>
          <a:prstGeom prst="rect">
            <a:avLst/>
          </a:prstGeom>
        </p:spPr>
      </p:pic>
    </p:spTree>
    <p:extLst>
      <p:ext uri="{BB962C8B-B14F-4D97-AF65-F5344CB8AC3E}">
        <p14:creationId xmlns:p14="http://schemas.microsoft.com/office/powerpoint/2010/main" val="28896213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anim calcmode="lin" valueType="num">
                                      <p:cBhvr additive="base">
                                        <p:cTn id="7"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C224F9F-A1C5-DD01-1D4B-CFC2DAD7196B}"/>
              </a:ext>
            </a:extLst>
          </p:cNvPr>
          <p:cNvSpPr txBox="1"/>
          <p:nvPr/>
        </p:nvSpPr>
        <p:spPr>
          <a:xfrm>
            <a:off x="696685" y="799943"/>
            <a:ext cx="10929257" cy="3170099"/>
          </a:xfrm>
          <a:prstGeom prst="rect">
            <a:avLst/>
          </a:prstGeom>
          <a:noFill/>
        </p:spPr>
        <p:txBody>
          <a:bodyPr wrap="square">
            <a:spAutoFit/>
          </a:bodyPr>
          <a:lstStyle/>
          <a:p>
            <a:pPr algn="l"/>
            <a:r>
              <a:rPr lang="en-US" sz="4000" dirty="0">
                <a:solidFill>
                  <a:srgbClr val="000000"/>
                </a:solidFill>
                <a:latin typeface="Arial" panose="020B0604020202020204" pitchFamily="34" charset="0"/>
              </a:rPr>
              <a:t>(2) </a:t>
            </a:r>
            <a:r>
              <a:rPr lang="en-US" sz="4000" b="0" i="0" dirty="0">
                <a:solidFill>
                  <a:srgbClr val="212529"/>
                </a:solidFill>
                <a:effectLst/>
                <a:latin typeface="solaimanlipi"/>
              </a:rPr>
              <a:t>The word “</a:t>
            </a:r>
            <a:r>
              <a:rPr lang="en-US" sz="4000" b="1" i="0" dirty="0">
                <a:solidFill>
                  <a:srgbClr val="FF0000"/>
                </a:solidFill>
                <a:effectLst/>
                <a:latin typeface="solaimanlipi"/>
              </a:rPr>
              <a:t>foster</a:t>
            </a:r>
            <a:r>
              <a:rPr lang="en-US" sz="4000" b="0" i="0" dirty="0">
                <a:solidFill>
                  <a:srgbClr val="212529"/>
                </a:solidFill>
                <a:effectLst/>
                <a:latin typeface="solaimanlipi"/>
              </a:rPr>
              <a:t>” indicates  ____.  </a:t>
            </a:r>
          </a:p>
          <a:p>
            <a:pPr lvl="1"/>
            <a:r>
              <a:rPr lang="en-US" sz="4000" b="0" i="0" dirty="0">
                <a:solidFill>
                  <a:srgbClr val="212529"/>
                </a:solidFill>
                <a:effectLst/>
                <a:latin typeface="solaimanlipi"/>
              </a:rPr>
              <a:t>(</a:t>
            </a:r>
            <a:r>
              <a:rPr lang="en-US" sz="4000" dirty="0">
                <a:solidFill>
                  <a:srgbClr val="212529"/>
                </a:solidFill>
                <a:latin typeface="solaimanlipi"/>
              </a:rPr>
              <a:t>a</a:t>
            </a:r>
            <a:r>
              <a:rPr lang="en-US" sz="4000" b="0" i="0" dirty="0">
                <a:solidFill>
                  <a:srgbClr val="212529"/>
                </a:solidFill>
                <a:effectLst/>
                <a:latin typeface="solaimanlipi"/>
              </a:rPr>
              <a:t>) Nurture   		(</a:t>
            </a:r>
            <a:r>
              <a:rPr lang="en-US" sz="4000" dirty="0">
                <a:solidFill>
                  <a:srgbClr val="212529"/>
                </a:solidFill>
                <a:latin typeface="solaimanlipi"/>
              </a:rPr>
              <a:t>b</a:t>
            </a:r>
            <a:r>
              <a:rPr lang="en-US" sz="4000" b="0" i="0" dirty="0">
                <a:solidFill>
                  <a:srgbClr val="212529"/>
                </a:solidFill>
                <a:effectLst/>
                <a:latin typeface="solaimanlipi"/>
              </a:rPr>
              <a:t>) Discourage   </a:t>
            </a:r>
          </a:p>
          <a:p>
            <a:pPr lvl="1"/>
            <a:r>
              <a:rPr lang="en-US" sz="4000" b="0" i="0" dirty="0">
                <a:solidFill>
                  <a:srgbClr val="212529"/>
                </a:solidFill>
                <a:effectLst/>
                <a:latin typeface="solaimanlipi"/>
              </a:rPr>
              <a:t>(</a:t>
            </a:r>
            <a:r>
              <a:rPr lang="en-US" sz="4000" dirty="0">
                <a:solidFill>
                  <a:srgbClr val="212529"/>
                </a:solidFill>
                <a:latin typeface="solaimanlipi"/>
              </a:rPr>
              <a:t>c</a:t>
            </a:r>
            <a:r>
              <a:rPr lang="en-US" sz="4000" b="0" i="0" dirty="0">
                <a:solidFill>
                  <a:srgbClr val="212529"/>
                </a:solidFill>
                <a:effectLst/>
                <a:latin typeface="solaimanlipi"/>
              </a:rPr>
              <a:t>) Ensure 			(d) Stop</a:t>
            </a:r>
          </a:p>
          <a:p>
            <a:pPr lvl="1"/>
            <a:endParaRPr lang="en-US" sz="4000" dirty="0">
              <a:solidFill>
                <a:srgbClr val="212529"/>
              </a:solidFill>
              <a:latin typeface="solaimanlipi"/>
            </a:endParaRPr>
          </a:p>
          <a:p>
            <a:pPr lvl="1"/>
            <a:r>
              <a:rPr lang="en-US" sz="4000" dirty="0">
                <a:solidFill>
                  <a:srgbClr val="212529"/>
                </a:solidFill>
                <a:latin typeface="solaimanlipi"/>
              </a:rPr>
              <a:t>Ans: (a) Nurture   </a:t>
            </a:r>
            <a:endParaRPr lang="en-US" sz="4000" dirty="0">
              <a:solidFill>
                <a:srgbClr val="000000"/>
              </a:solidFill>
              <a:latin typeface="Arial" panose="020B0604020202020204" pitchFamily="34" charset="0"/>
            </a:endParaRPr>
          </a:p>
        </p:txBody>
      </p:sp>
      <p:pic>
        <p:nvPicPr>
          <p:cNvPr id="6" name="Picture 5">
            <a:extLst>
              <a:ext uri="{FF2B5EF4-FFF2-40B4-BE49-F238E27FC236}">
                <a16:creationId xmlns:a16="http://schemas.microsoft.com/office/drawing/2014/main" id="{68072BC3-D7E6-94D1-1357-735DA7448023}"/>
              </a:ext>
            </a:extLst>
          </p:cNvPr>
          <p:cNvPicPr>
            <a:picLocks noChangeAspect="1"/>
          </p:cNvPicPr>
          <p:nvPr/>
        </p:nvPicPr>
        <p:blipFill>
          <a:blip r:embed="rId2"/>
          <a:stretch>
            <a:fillRect/>
          </a:stretch>
        </p:blipFill>
        <p:spPr>
          <a:xfrm>
            <a:off x="8496969" y="2321048"/>
            <a:ext cx="3132971" cy="3756631"/>
          </a:xfrm>
          <a:prstGeom prst="rect">
            <a:avLst/>
          </a:prstGeom>
        </p:spPr>
      </p:pic>
    </p:spTree>
    <p:extLst>
      <p:ext uri="{BB962C8B-B14F-4D97-AF65-F5344CB8AC3E}">
        <p14:creationId xmlns:p14="http://schemas.microsoft.com/office/powerpoint/2010/main" val="8632778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anim calcmode="lin" valueType="num">
                                      <p:cBhvr additive="base">
                                        <p:cTn id="7"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7DA3E03-A4FA-A991-EA73-A60F19809C2B}"/>
              </a:ext>
            </a:extLst>
          </p:cNvPr>
          <p:cNvSpPr txBox="1"/>
          <p:nvPr/>
        </p:nvSpPr>
        <p:spPr>
          <a:xfrm>
            <a:off x="751114" y="711369"/>
            <a:ext cx="10689772" cy="3170099"/>
          </a:xfrm>
          <a:prstGeom prst="rect">
            <a:avLst/>
          </a:prstGeom>
          <a:noFill/>
        </p:spPr>
        <p:txBody>
          <a:bodyPr wrap="square">
            <a:spAutoFit/>
          </a:bodyPr>
          <a:lstStyle/>
          <a:p>
            <a:pPr algn="l"/>
            <a:r>
              <a:rPr lang="en-US" sz="4000" dirty="0">
                <a:solidFill>
                  <a:srgbClr val="000000"/>
                </a:solidFill>
                <a:latin typeface="Arial" panose="020B0604020202020204" pitchFamily="34" charset="0"/>
              </a:rPr>
              <a:t>(3) </a:t>
            </a:r>
            <a:r>
              <a:rPr lang="en-US" sz="4000" b="0" i="0" dirty="0">
                <a:solidFill>
                  <a:srgbClr val="FF0000"/>
                </a:solidFill>
                <a:effectLst/>
                <a:latin typeface="solaimanlipi"/>
              </a:rPr>
              <a:t>“</a:t>
            </a:r>
            <a:r>
              <a:rPr lang="en-US" sz="4000" b="1" i="0" dirty="0">
                <a:solidFill>
                  <a:srgbClr val="FF0000"/>
                </a:solidFill>
                <a:effectLst/>
                <a:latin typeface="solaimanlipi"/>
              </a:rPr>
              <a:t>Existence</a:t>
            </a:r>
            <a:r>
              <a:rPr lang="en-US" sz="4000" b="0" i="0" dirty="0">
                <a:solidFill>
                  <a:srgbClr val="FF0000"/>
                </a:solidFill>
                <a:effectLst/>
                <a:latin typeface="solaimanlipi"/>
              </a:rPr>
              <a:t>” </a:t>
            </a:r>
            <a:r>
              <a:rPr lang="en-US" sz="4000" b="0" i="0" dirty="0">
                <a:solidFill>
                  <a:srgbClr val="212529"/>
                </a:solidFill>
                <a:effectLst/>
                <a:latin typeface="solaimanlipi"/>
              </a:rPr>
              <a:t>in the text is closed to  ____. </a:t>
            </a:r>
          </a:p>
          <a:p>
            <a:pPr lvl="1"/>
            <a:r>
              <a:rPr lang="en-US" sz="4000" b="0" i="0" dirty="0">
                <a:solidFill>
                  <a:srgbClr val="212529"/>
                </a:solidFill>
                <a:effectLst/>
                <a:latin typeface="solaimanlipi"/>
              </a:rPr>
              <a:t>(a) Surroundings          	(</a:t>
            </a:r>
            <a:r>
              <a:rPr lang="en-US" sz="4000" dirty="0">
                <a:solidFill>
                  <a:srgbClr val="212529"/>
                </a:solidFill>
                <a:latin typeface="solaimanlipi"/>
              </a:rPr>
              <a:t>b</a:t>
            </a:r>
            <a:r>
              <a:rPr lang="en-US" sz="4000" b="0" i="0" dirty="0">
                <a:solidFill>
                  <a:srgbClr val="212529"/>
                </a:solidFill>
                <a:effectLst/>
                <a:latin typeface="solaimanlipi"/>
              </a:rPr>
              <a:t>) Condition   </a:t>
            </a:r>
          </a:p>
          <a:p>
            <a:pPr lvl="1"/>
            <a:r>
              <a:rPr lang="en-US" sz="4000" dirty="0">
                <a:solidFill>
                  <a:srgbClr val="212529"/>
                </a:solidFill>
                <a:latin typeface="solaimanlipi"/>
              </a:rPr>
              <a:t>(c) </a:t>
            </a:r>
            <a:r>
              <a:rPr lang="en-US" sz="4000" b="0" i="0" dirty="0">
                <a:solidFill>
                  <a:srgbClr val="212529"/>
                </a:solidFill>
                <a:effectLst/>
                <a:latin typeface="solaimanlipi"/>
              </a:rPr>
              <a:t>Life       				(</a:t>
            </a:r>
            <a:r>
              <a:rPr lang="en-US" sz="4000" dirty="0">
                <a:solidFill>
                  <a:srgbClr val="212529"/>
                </a:solidFill>
                <a:latin typeface="solaimanlipi"/>
              </a:rPr>
              <a:t>d</a:t>
            </a:r>
            <a:r>
              <a:rPr lang="en-US" sz="4000" b="0" i="0" dirty="0">
                <a:solidFill>
                  <a:srgbClr val="212529"/>
                </a:solidFill>
                <a:effectLst/>
                <a:latin typeface="solaimanlipi"/>
              </a:rPr>
              <a:t>) Situation</a:t>
            </a:r>
          </a:p>
          <a:p>
            <a:pPr lvl="1"/>
            <a:endParaRPr lang="en-US" sz="4000" dirty="0">
              <a:solidFill>
                <a:srgbClr val="212529"/>
              </a:solidFill>
              <a:latin typeface="solaimanlipi"/>
            </a:endParaRPr>
          </a:p>
          <a:p>
            <a:pPr lvl="1"/>
            <a:r>
              <a:rPr lang="en-US" sz="4000" dirty="0">
                <a:solidFill>
                  <a:srgbClr val="212529"/>
                </a:solidFill>
                <a:latin typeface="solaimanlipi"/>
              </a:rPr>
              <a:t>Ans. (c) Life    </a:t>
            </a:r>
            <a:endParaRPr lang="en-US" sz="4000" dirty="0">
              <a:solidFill>
                <a:srgbClr val="000000"/>
              </a:solidFill>
              <a:latin typeface="Arial" panose="020B0604020202020204" pitchFamily="34" charset="0"/>
            </a:endParaRPr>
          </a:p>
        </p:txBody>
      </p:sp>
      <p:pic>
        <p:nvPicPr>
          <p:cNvPr id="6" name="Picture 5">
            <a:extLst>
              <a:ext uri="{FF2B5EF4-FFF2-40B4-BE49-F238E27FC236}">
                <a16:creationId xmlns:a16="http://schemas.microsoft.com/office/drawing/2014/main" id="{F5C61F9B-3C26-C15A-A55C-471751DD7071}"/>
              </a:ext>
            </a:extLst>
          </p:cNvPr>
          <p:cNvPicPr>
            <a:picLocks noChangeAspect="1"/>
          </p:cNvPicPr>
          <p:nvPr/>
        </p:nvPicPr>
        <p:blipFill>
          <a:blip r:embed="rId2"/>
          <a:stretch>
            <a:fillRect/>
          </a:stretch>
        </p:blipFill>
        <p:spPr>
          <a:xfrm>
            <a:off x="9059029" y="3101369"/>
            <a:ext cx="3132971" cy="3756631"/>
          </a:xfrm>
          <a:prstGeom prst="rect">
            <a:avLst/>
          </a:prstGeom>
        </p:spPr>
      </p:pic>
    </p:spTree>
    <p:extLst>
      <p:ext uri="{BB962C8B-B14F-4D97-AF65-F5344CB8AC3E}">
        <p14:creationId xmlns:p14="http://schemas.microsoft.com/office/powerpoint/2010/main" val="40530606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anim calcmode="lin" valueType="num">
                                      <p:cBhvr additive="base">
                                        <p:cTn id="7"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20505AE5-5B4B-71B0-DF1A-D59BD6A8E5C7}"/>
              </a:ext>
            </a:extLst>
          </p:cNvPr>
          <p:cNvPicPr>
            <a:picLocks noChangeAspect="1"/>
          </p:cNvPicPr>
          <p:nvPr/>
        </p:nvPicPr>
        <p:blipFill>
          <a:blip r:embed="rId2"/>
          <a:stretch>
            <a:fillRect/>
          </a:stretch>
        </p:blipFill>
        <p:spPr>
          <a:xfrm>
            <a:off x="685799" y="238125"/>
            <a:ext cx="10765971" cy="6371268"/>
          </a:xfrm>
          <a:prstGeom prst="rect">
            <a:avLst/>
          </a:prstGeom>
        </p:spPr>
      </p:pic>
    </p:spTree>
    <p:extLst>
      <p:ext uri="{BB962C8B-B14F-4D97-AF65-F5344CB8AC3E}">
        <p14:creationId xmlns:p14="http://schemas.microsoft.com/office/powerpoint/2010/main" val="8424038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F370A82-DFAD-25AA-F06F-790BB11C532C}"/>
              </a:ext>
            </a:extLst>
          </p:cNvPr>
          <p:cNvSpPr txBox="1"/>
          <p:nvPr/>
        </p:nvSpPr>
        <p:spPr>
          <a:xfrm>
            <a:off x="598713" y="907312"/>
            <a:ext cx="10940143" cy="3170099"/>
          </a:xfrm>
          <a:prstGeom prst="rect">
            <a:avLst/>
          </a:prstGeom>
          <a:noFill/>
        </p:spPr>
        <p:txBody>
          <a:bodyPr wrap="square">
            <a:spAutoFit/>
          </a:bodyPr>
          <a:lstStyle/>
          <a:p>
            <a:pPr algn="l"/>
            <a:r>
              <a:rPr lang="en-US" sz="4000" b="1" dirty="0">
                <a:solidFill>
                  <a:srgbClr val="000000"/>
                </a:solidFill>
                <a:latin typeface="Arial" panose="020B0604020202020204" pitchFamily="34" charset="0"/>
              </a:rPr>
              <a:t>(4) </a:t>
            </a:r>
            <a:r>
              <a:rPr lang="en-US" sz="4000" b="1" i="0" dirty="0">
                <a:solidFill>
                  <a:srgbClr val="212529"/>
                </a:solidFill>
                <a:effectLst/>
                <a:latin typeface="solaimanlipi"/>
              </a:rPr>
              <a:t>Man seeks company of others ____. </a:t>
            </a:r>
          </a:p>
          <a:p>
            <a:pPr lvl="1"/>
            <a:r>
              <a:rPr lang="en-US" sz="4000" b="0" i="0" dirty="0">
                <a:solidFill>
                  <a:srgbClr val="212529"/>
                </a:solidFill>
                <a:effectLst/>
                <a:latin typeface="solaimanlipi"/>
              </a:rPr>
              <a:t>(a) By habit           		(</a:t>
            </a:r>
            <a:r>
              <a:rPr lang="en-US" sz="4000" dirty="0">
                <a:solidFill>
                  <a:srgbClr val="212529"/>
                </a:solidFill>
                <a:latin typeface="solaimanlipi"/>
              </a:rPr>
              <a:t>b</a:t>
            </a:r>
            <a:r>
              <a:rPr lang="en-US" sz="4000" b="0" i="0" dirty="0">
                <a:solidFill>
                  <a:srgbClr val="212529"/>
                </a:solidFill>
                <a:effectLst/>
                <a:latin typeface="solaimanlipi"/>
              </a:rPr>
              <a:t>) By force   </a:t>
            </a:r>
          </a:p>
          <a:p>
            <a:pPr lvl="1"/>
            <a:r>
              <a:rPr lang="en-US" sz="4000" b="0" i="0" dirty="0">
                <a:solidFill>
                  <a:srgbClr val="212529"/>
                </a:solidFill>
                <a:effectLst/>
                <a:latin typeface="solaimanlipi"/>
              </a:rPr>
              <a:t>(</a:t>
            </a:r>
            <a:r>
              <a:rPr lang="en-US" sz="4000" dirty="0">
                <a:solidFill>
                  <a:srgbClr val="212529"/>
                </a:solidFill>
                <a:latin typeface="solaimanlipi"/>
              </a:rPr>
              <a:t>c</a:t>
            </a:r>
            <a:r>
              <a:rPr lang="en-US" sz="4000" b="0" i="0" dirty="0">
                <a:solidFill>
                  <a:srgbClr val="212529"/>
                </a:solidFill>
                <a:effectLst/>
                <a:latin typeface="solaimanlipi"/>
              </a:rPr>
              <a:t>) By virtue                  	(</a:t>
            </a:r>
            <a:r>
              <a:rPr lang="en-US" sz="4000" dirty="0">
                <a:solidFill>
                  <a:srgbClr val="212529"/>
                </a:solidFill>
                <a:latin typeface="solaimanlipi"/>
              </a:rPr>
              <a:t>d</a:t>
            </a:r>
            <a:r>
              <a:rPr lang="en-US" sz="4000" b="0" i="0" dirty="0">
                <a:solidFill>
                  <a:srgbClr val="212529"/>
                </a:solidFill>
                <a:effectLst/>
                <a:latin typeface="solaimanlipi"/>
              </a:rPr>
              <a:t>) By nature</a:t>
            </a:r>
          </a:p>
          <a:p>
            <a:pPr lvl="1"/>
            <a:endParaRPr lang="en-US" sz="4000" dirty="0">
              <a:solidFill>
                <a:srgbClr val="212529"/>
              </a:solidFill>
              <a:latin typeface="solaimanlipi"/>
            </a:endParaRPr>
          </a:p>
          <a:p>
            <a:pPr lvl="1"/>
            <a:r>
              <a:rPr lang="en-US" sz="4000" dirty="0">
                <a:solidFill>
                  <a:srgbClr val="212529"/>
                </a:solidFill>
                <a:latin typeface="solaimanlipi"/>
              </a:rPr>
              <a:t>Ans: (d) By nature</a:t>
            </a:r>
            <a:endParaRPr lang="en-US" sz="4000" dirty="0">
              <a:solidFill>
                <a:srgbClr val="000000"/>
              </a:solidFill>
              <a:latin typeface="Arial" panose="020B0604020202020204" pitchFamily="34" charset="0"/>
            </a:endParaRPr>
          </a:p>
        </p:txBody>
      </p:sp>
      <p:pic>
        <p:nvPicPr>
          <p:cNvPr id="6" name="Picture 5">
            <a:extLst>
              <a:ext uri="{FF2B5EF4-FFF2-40B4-BE49-F238E27FC236}">
                <a16:creationId xmlns:a16="http://schemas.microsoft.com/office/drawing/2014/main" id="{F792C49D-4D08-92B5-3BBB-883DAAA42829}"/>
              </a:ext>
            </a:extLst>
          </p:cNvPr>
          <p:cNvPicPr>
            <a:picLocks noChangeAspect="1"/>
          </p:cNvPicPr>
          <p:nvPr/>
        </p:nvPicPr>
        <p:blipFill>
          <a:blip r:embed="rId2"/>
          <a:stretch>
            <a:fillRect/>
          </a:stretch>
        </p:blipFill>
        <p:spPr>
          <a:xfrm>
            <a:off x="8790883" y="3101369"/>
            <a:ext cx="3132971" cy="3756631"/>
          </a:xfrm>
          <a:prstGeom prst="rect">
            <a:avLst/>
          </a:prstGeom>
        </p:spPr>
      </p:pic>
    </p:spTree>
    <p:extLst>
      <p:ext uri="{BB962C8B-B14F-4D97-AF65-F5344CB8AC3E}">
        <p14:creationId xmlns:p14="http://schemas.microsoft.com/office/powerpoint/2010/main" val="28768737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anim calcmode="lin" valueType="num">
                                      <p:cBhvr additive="base">
                                        <p:cTn id="7"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0BA9341-30EC-4418-60BE-8ADC887BF208}"/>
              </a:ext>
            </a:extLst>
          </p:cNvPr>
          <p:cNvSpPr txBox="1"/>
          <p:nvPr/>
        </p:nvSpPr>
        <p:spPr>
          <a:xfrm>
            <a:off x="533399" y="798455"/>
            <a:ext cx="11146971" cy="3170099"/>
          </a:xfrm>
          <a:prstGeom prst="rect">
            <a:avLst/>
          </a:prstGeom>
          <a:noFill/>
        </p:spPr>
        <p:txBody>
          <a:bodyPr wrap="square">
            <a:spAutoFit/>
          </a:bodyPr>
          <a:lstStyle/>
          <a:p>
            <a:pPr algn="l"/>
            <a:r>
              <a:rPr lang="en-US" sz="4000" b="1" dirty="0">
                <a:solidFill>
                  <a:srgbClr val="000000"/>
                </a:solidFill>
                <a:latin typeface="Arial" panose="020B0604020202020204" pitchFamily="34" charset="0"/>
              </a:rPr>
              <a:t>(5) </a:t>
            </a:r>
            <a:r>
              <a:rPr lang="en-US" sz="4000" b="1" i="0" dirty="0">
                <a:solidFill>
                  <a:srgbClr val="212529"/>
                </a:solidFill>
                <a:effectLst/>
                <a:latin typeface="solaimanlipi"/>
              </a:rPr>
              <a:t>The word “</a:t>
            </a:r>
            <a:r>
              <a:rPr lang="en-US" sz="4000" b="1" i="0" dirty="0">
                <a:solidFill>
                  <a:srgbClr val="FF0000"/>
                </a:solidFill>
                <a:effectLst/>
                <a:latin typeface="solaimanlipi"/>
              </a:rPr>
              <a:t>isolation</a:t>
            </a:r>
            <a:r>
              <a:rPr lang="en-US" sz="4000" b="1" i="0" dirty="0">
                <a:solidFill>
                  <a:srgbClr val="212529"/>
                </a:solidFill>
                <a:effectLst/>
                <a:latin typeface="solaimanlipi"/>
              </a:rPr>
              <a:t>” means  ____ .   </a:t>
            </a:r>
          </a:p>
          <a:p>
            <a:pPr lvl="1"/>
            <a:r>
              <a:rPr lang="en-US" sz="4000" b="0" i="0" dirty="0">
                <a:solidFill>
                  <a:srgbClr val="212529"/>
                </a:solidFill>
                <a:effectLst/>
                <a:latin typeface="solaimanlipi"/>
              </a:rPr>
              <a:t>(a) Friendlessness   		(</a:t>
            </a:r>
            <a:r>
              <a:rPr lang="en-US" sz="4000" dirty="0">
                <a:solidFill>
                  <a:srgbClr val="212529"/>
                </a:solidFill>
                <a:latin typeface="solaimanlipi"/>
              </a:rPr>
              <a:t>b</a:t>
            </a:r>
            <a:r>
              <a:rPr lang="en-US" sz="4000" b="0" i="0" dirty="0">
                <a:solidFill>
                  <a:srgbClr val="212529"/>
                </a:solidFill>
                <a:effectLst/>
                <a:latin typeface="solaimanlipi"/>
              </a:rPr>
              <a:t>) Friendliness   </a:t>
            </a:r>
          </a:p>
          <a:p>
            <a:pPr lvl="1"/>
            <a:r>
              <a:rPr lang="en-US" sz="4000" b="0" i="0" dirty="0">
                <a:solidFill>
                  <a:srgbClr val="212529"/>
                </a:solidFill>
                <a:effectLst/>
                <a:latin typeface="solaimanlipi"/>
              </a:rPr>
              <a:t>(</a:t>
            </a:r>
            <a:r>
              <a:rPr lang="en-US" sz="4000" dirty="0">
                <a:solidFill>
                  <a:srgbClr val="212529"/>
                </a:solidFill>
                <a:latin typeface="solaimanlipi"/>
              </a:rPr>
              <a:t>c</a:t>
            </a:r>
            <a:r>
              <a:rPr lang="en-US" sz="4000" b="0" i="0" dirty="0">
                <a:solidFill>
                  <a:srgbClr val="212529"/>
                </a:solidFill>
                <a:effectLst/>
                <a:latin typeface="solaimanlipi"/>
              </a:rPr>
              <a:t>) Separation                	(d) Comfort</a:t>
            </a:r>
          </a:p>
          <a:p>
            <a:pPr lvl="1"/>
            <a:endParaRPr lang="en-US" sz="4000" dirty="0">
              <a:solidFill>
                <a:srgbClr val="212529"/>
              </a:solidFill>
              <a:latin typeface="solaimanlipi"/>
            </a:endParaRPr>
          </a:p>
          <a:p>
            <a:pPr lvl="1"/>
            <a:r>
              <a:rPr lang="en-US" sz="4000" dirty="0">
                <a:solidFill>
                  <a:srgbClr val="212529"/>
                </a:solidFill>
                <a:latin typeface="solaimanlipi"/>
              </a:rPr>
              <a:t>Ans: (c) Separation   </a:t>
            </a:r>
            <a:endParaRPr lang="en-US" sz="4000" b="0" i="0" dirty="0">
              <a:solidFill>
                <a:srgbClr val="212529"/>
              </a:solidFill>
              <a:effectLst/>
              <a:latin typeface="solaimanlipi"/>
            </a:endParaRPr>
          </a:p>
        </p:txBody>
      </p:sp>
      <p:pic>
        <p:nvPicPr>
          <p:cNvPr id="6" name="Picture 5">
            <a:extLst>
              <a:ext uri="{FF2B5EF4-FFF2-40B4-BE49-F238E27FC236}">
                <a16:creationId xmlns:a16="http://schemas.microsoft.com/office/drawing/2014/main" id="{0EBB62A3-7028-082D-DAE7-5376977CBDDB}"/>
              </a:ext>
            </a:extLst>
          </p:cNvPr>
          <p:cNvPicPr>
            <a:picLocks noChangeAspect="1"/>
          </p:cNvPicPr>
          <p:nvPr/>
        </p:nvPicPr>
        <p:blipFill>
          <a:blip r:embed="rId2"/>
          <a:stretch>
            <a:fillRect/>
          </a:stretch>
        </p:blipFill>
        <p:spPr>
          <a:xfrm>
            <a:off x="8910626" y="3074866"/>
            <a:ext cx="3132971" cy="3756631"/>
          </a:xfrm>
          <a:prstGeom prst="rect">
            <a:avLst/>
          </a:prstGeom>
        </p:spPr>
      </p:pic>
    </p:spTree>
    <p:extLst>
      <p:ext uri="{BB962C8B-B14F-4D97-AF65-F5344CB8AC3E}">
        <p14:creationId xmlns:p14="http://schemas.microsoft.com/office/powerpoint/2010/main" val="17252024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anim calcmode="lin" valueType="num">
                                      <p:cBhvr additive="base">
                                        <p:cTn id="7"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FB94C31E-98FF-7D09-AA2F-61D61ADAD743}"/>
              </a:ext>
            </a:extLst>
          </p:cNvPr>
          <p:cNvSpPr txBox="1"/>
          <p:nvPr/>
        </p:nvSpPr>
        <p:spPr>
          <a:xfrm>
            <a:off x="805542" y="2332282"/>
            <a:ext cx="11125201" cy="3539430"/>
          </a:xfrm>
          <a:prstGeom prst="rect">
            <a:avLst/>
          </a:prstGeom>
          <a:noFill/>
        </p:spPr>
        <p:txBody>
          <a:bodyPr wrap="square">
            <a:spAutoFit/>
          </a:bodyPr>
          <a:lstStyle/>
          <a:p>
            <a:pPr>
              <a:buFont typeface="+mj-lt"/>
              <a:buAutoNum type="arabicPeriod"/>
            </a:pPr>
            <a:r>
              <a:rPr lang="en-US" sz="3200" dirty="0"/>
              <a:t>Man is by nature a social animal.</a:t>
            </a:r>
          </a:p>
          <a:p>
            <a:pPr>
              <a:buFont typeface="+mj-lt"/>
              <a:buAutoNum type="arabicPeriod"/>
            </a:pPr>
            <a:r>
              <a:rPr lang="en-US" sz="3200" dirty="0"/>
              <a:t>People build different kinds of relationships in life.</a:t>
            </a:r>
          </a:p>
          <a:p>
            <a:pPr>
              <a:buFont typeface="+mj-lt"/>
              <a:buAutoNum type="arabicPeriod"/>
            </a:pPr>
            <a:r>
              <a:rPr lang="en-US" sz="3200" dirty="0"/>
              <a:t>Relationships provide love, care, and emotional support.</a:t>
            </a:r>
          </a:p>
          <a:p>
            <a:pPr>
              <a:buFont typeface="+mj-lt"/>
              <a:buAutoNum type="arabicPeriod"/>
            </a:pPr>
            <a:r>
              <a:rPr lang="en-US" sz="3200" dirty="0"/>
              <a:t>Sharing joy increases happiness, and sharing sorrow reduces pain.</a:t>
            </a:r>
          </a:p>
          <a:p>
            <a:pPr>
              <a:buFont typeface="+mj-lt"/>
              <a:buAutoNum type="arabicPeriod"/>
            </a:pPr>
            <a:r>
              <a:rPr lang="en-US" sz="3200" dirty="0"/>
              <a:t>Trust, respect, and love help build strong relationships.</a:t>
            </a:r>
          </a:p>
          <a:p>
            <a:pPr>
              <a:buFont typeface="+mj-lt"/>
              <a:buAutoNum type="arabicPeriod"/>
            </a:pPr>
            <a:r>
              <a:rPr lang="en-US" sz="3200" dirty="0"/>
              <a:t>Healthy relationships lead to a happy and peaceful life.</a:t>
            </a:r>
          </a:p>
        </p:txBody>
      </p:sp>
      <p:pic>
        <p:nvPicPr>
          <p:cNvPr id="11" name="Picture 10">
            <a:extLst>
              <a:ext uri="{FF2B5EF4-FFF2-40B4-BE49-F238E27FC236}">
                <a16:creationId xmlns:a16="http://schemas.microsoft.com/office/drawing/2014/main" id="{7873541C-BED3-90F9-3CBF-2AF57CCC076C}"/>
              </a:ext>
            </a:extLst>
          </p:cNvPr>
          <p:cNvPicPr>
            <a:picLocks noChangeAspect="1"/>
          </p:cNvPicPr>
          <p:nvPr/>
        </p:nvPicPr>
        <p:blipFill>
          <a:blip r:embed="rId2"/>
          <a:stretch>
            <a:fillRect/>
          </a:stretch>
        </p:blipFill>
        <p:spPr>
          <a:xfrm>
            <a:off x="0" y="-1"/>
            <a:ext cx="12192000" cy="2008351"/>
          </a:xfrm>
          <a:prstGeom prst="rect">
            <a:avLst/>
          </a:prstGeom>
        </p:spPr>
      </p:pic>
    </p:spTree>
    <p:extLst>
      <p:ext uri="{BB962C8B-B14F-4D97-AF65-F5344CB8AC3E}">
        <p14:creationId xmlns:p14="http://schemas.microsoft.com/office/powerpoint/2010/main" val="35572818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28CAB95-1CD4-433E-0C9E-E7B4CB9421FC}"/>
              </a:ext>
            </a:extLst>
          </p:cNvPr>
          <p:cNvSpPr txBox="1"/>
          <p:nvPr/>
        </p:nvSpPr>
        <p:spPr>
          <a:xfrm>
            <a:off x="538843" y="292970"/>
            <a:ext cx="11114314" cy="6001643"/>
          </a:xfrm>
          <a:prstGeom prst="rect">
            <a:avLst/>
          </a:prstGeom>
          <a:noFill/>
        </p:spPr>
        <p:txBody>
          <a:bodyPr wrap="square">
            <a:spAutoFit/>
          </a:bodyPr>
          <a:lstStyle/>
          <a:p>
            <a:pPr algn="ctr" rtl="0">
              <a:spcBef>
                <a:spcPts val="0"/>
              </a:spcBef>
              <a:spcAft>
                <a:spcPts val="0"/>
              </a:spcAft>
            </a:pPr>
            <a:r>
              <a:rPr lang="en-US" sz="4800" b="1" dirty="0">
                <a:solidFill>
                  <a:srgbClr val="FF0000"/>
                </a:solidFill>
                <a:latin typeface="Arial" panose="020B0604020202020204" pitchFamily="34" charset="0"/>
              </a:rPr>
              <a:t>SUMMARY</a:t>
            </a:r>
            <a:endParaRPr lang="en-US" sz="3200" b="1" dirty="0">
              <a:solidFill>
                <a:srgbClr val="FF0000"/>
              </a:solidFill>
              <a:latin typeface="Arial" panose="020B0604020202020204" pitchFamily="34" charset="0"/>
            </a:endParaRPr>
          </a:p>
          <a:p>
            <a:pPr algn="ctr" rtl="0">
              <a:spcBef>
                <a:spcPts val="0"/>
              </a:spcBef>
              <a:spcAft>
                <a:spcPts val="0"/>
              </a:spcAft>
            </a:pPr>
            <a:endParaRPr lang="en-US" sz="1600" dirty="0">
              <a:solidFill>
                <a:srgbClr val="000000"/>
              </a:solidFill>
              <a:latin typeface="Arial" panose="020B0604020202020204" pitchFamily="34" charset="0"/>
            </a:endParaRPr>
          </a:p>
          <a:p>
            <a:pPr algn="just" rtl="0">
              <a:spcBef>
                <a:spcPts val="0"/>
              </a:spcBef>
              <a:spcAft>
                <a:spcPts val="0"/>
              </a:spcAft>
            </a:pPr>
            <a:r>
              <a:rPr lang="en-US" sz="3200" b="0" i="0" u="none" strike="noStrike" dirty="0">
                <a:solidFill>
                  <a:srgbClr val="000000"/>
                </a:solidFill>
                <a:effectLst/>
                <a:latin typeface="Arial" panose="020B0604020202020204" pitchFamily="34" charset="0"/>
              </a:rPr>
              <a:t>Man is by nature a social animal. Man seeks company of others for physical and</a:t>
            </a:r>
            <a:r>
              <a:rPr lang="en-US" sz="3200" dirty="0"/>
              <a:t> </a:t>
            </a:r>
            <a:r>
              <a:rPr lang="en-US" sz="3200" b="0" i="0" u="none" strike="noStrike" dirty="0">
                <a:solidFill>
                  <a:srgbClr val="000000"/>
                </a:solidFill>
                <a:effectLst/>
                <a:latin typeface="Arial" panose="020B0604020202020204" pitchFamily="34" charset="0"/>
              </a:rPr>
              <a:t>emotional support. All kinds of relationships keep us close to each other and provide</a:t>
            </a:r>
            <a:r>
              <a:rPr lang="en-US" sz="3200" dirty="0"/>
              <a:t> </a:t>
            </a:r>
            <a:r>
              <a:rPr lang="en-US" sz="3200" b="0" i="0" u="none" strike="noStrike" dirty="0">
                <a:solidFill>
                  <a:srgbClr val="000000"/>
                </a:solidFill>
                <a:effectLst/>
                <a:latin typeface="Arial" panose="020B0604020202020204" pitchFamily="34" charset="0"/>
              </a:rPr>
              <a:t>us with love and affection (</a:t>
            </a:r>
            <a:r>
              <a:rPr lang="as-IN" sz="3200" b="0" i="0" u="none" strike="noStrike" dirty="0">
                <a:solidFill>
                  <a:srgbClr val="000000"/>
                </a:solidFill>
                <a:effectLst/>
                <a:latin typeface="Arial" panose="020B0604020202020204" pitchFamily="34" charset="0"/>
              </a:rPr>
              <a:t>স্নেহ</a:t>
            </a:r>
            <a:r>
              <a:rPr lang="en-US" sz="3200" b="0" i="0" u="none" strike="noStrike" dirty="0">
                <a:solidFill>
                  <a:srgbClr val="000000"/>
                </a:solidFill>
                <a:effectLst/>
                <a:latin typeface="Arial" panose="020B0604020202020204" pitchFamily="34" charset="0"/>
              </a:rPr>
              <a:t>). If we can share our joy with someone, it simply increases,</a:t>
            </a:r>
            <a:r>
              <a:rPr lang="en-US" sz="3200" dirty="0"/>
              <a:t> </a:t>
            </a:r>
            <a:r>
              <a:rPr lang="en-US" sz="3200" b="0" i="0" u="none" strike="noStrike" dirty="0">
                <a:solidFill>
                  <a:srgbClr val="000000"/>
                </a:solidFill>
                <a:effectLst/>
                <a:latin typeface="Arial" panose="020B0604020202020204" pitchFamily="34" charset="0"/>
              </a:rPr>
              <a:t>and if we can share our sorrow, it becomes less painful. A person without a family</a:t>
            </a:r>
            <a:r>
              <a:rPr lang="en-US" sz="3200" dirty="0"/>
              <a:t> </a:t>
            </a:r>
            <a:r>
              <a:rPr lang="en-US" sz="3200" b="0" i="0" u="none" strike="noStrike" dirty="0">
                <a:solidFill>
                  <a:srgbClr val="000000"/>
                </a:solidFill>
                <a:effectLst/>
                <a:latin typeface="Arial" panose="020B0604020202020204" pitchFamily="34" charset="0"/>
              </a:rPr>
              <a:t>cannot share his joy or sorrow. So, his joy is limited and his sorrow is more painful.</a:t>
            </a:r>
            <a:r>
              <a:rPr lang="en-US" sz="3200" dirty="0"/>
              <a:t> </a:t>
            </a:r>
            <a:r>
              <a:rPr lang="en-US" sz="3200" b="0" i="0" u="none" strike="noStrike" dirty="0">
                <a:solidFill>
                  <a:srgbClr val="000000"/>
                </a:solidFill>
                <a:effectLst/>
                <a:latin typeface="Arial" panose="020B0604020202020204" pitchFamily="34" charset="0"/>
              </a:rPr>
              <a:t>Relationships are built on trust and respect for each other. We must avoid selfishness</a:t>
            </a:r>
            <a:r>
              <a:rPr lang="en-US" sz="3200" dirty="0"/>
              <a:t> </a:t>
            </a:r>
            <a:r>
              <a:rPr lang="en-US" sz="3200" b="0" i="0" u="none" strike="noStrike" dirty="0">
                <a:solidFill>
                  <a:srgbClr val="000000"/>
                </a:solidFill>
                <a:effectLst/>
                <a:latin typeface="Arial" panose="020B0604020202020204" pitchFamily="34" charset="0"/>
              </a:rPr>
              <a:t>and possessiveness (</a:t>
            </a:r>
            <a:r>
              <a:rPr lang="as-IN" sz="3200" b="0" i="0" u="none" strike="noStrike" dirty="0">
                <a:solidFill>
                  <a:srgbClr val="000000"/>
                </a:solidFill>
                <a:effectLst/>
                <a:latin typeface="Arial" panose="020B0604020202020204" pitchFamily="34" charset="0"/>
              </a:rPr>
              <a:t>অধিকার</a:t>
            </a:r>
            <a:r>
              <a:rPr lang="en-US" sz="3200" b="0" i="0" u="none" strike="noStrike" dirty="0">
                <a:solidFill>
                  <a:srgbClr val="000000"/>
                </a:solidFill>
                <a:effectLst/>
                <a:latin typeface="Arial" panose="020B0604020202020204" pitchFamily="34" charset="0"/>
              </a:rPr>
              <a:t>) to form an effective relationship.</a:t>
            </a:r>
            <a:endParaRPr lang="en-US" sz="3200" b="0" dirty="0">
              <a:effectLst/>
            </a:endParaRPr>
          </a:p>
        </p:txBody>
      </p:sp>
    </p:spTree>
    <p:extLst>
      <p:ext uri="{BB962C8B-B14F-4D97-AF65-F5344CB8AC3E}">
        <p14:creationId xmlns:p14="http://schemas.microsoft.com/office/powerpoint/2010/main" val="15199630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C073CBB-76CE-340D-208B-E3E03EF78149}"/>
              </a:ext>
            </a:extLst>
          </p:cNvPr>
          <p:cNvPicPr>
            <a:picLocks noChangeAspect="1"/>
          </p:cNvPicPr>
          <p:nvPr/>
        </p:nvPicPr>
        <p:blipFill>
          <a:blip r:embed="rId2"/>
          <a:stretch>
            <a:fillRect/>
          </a:stretch>
        </p:blipFill>
        <p:spPr>
          <a:xfrm>
            <a:off x="3246890" y="206830"/>
            <a:ext cx="4677910" cy="3110810"/>
          </a:xfrm>
          <a:prstGeom prst="rect">
            <a:avLst/>
          </a:prstGeom>
        </p:spPr>
      </p:pic>
      <p:sp>
        <p:nvSpPr>
          <p:cNvPr id="3" name="TextBox 2">
            <a:extLst>
              <a:ext uri="{FF2B5EF4-FFF2-40B4-BE49-F238E27FC236}">
                <a16:creationId xmlns:a16="http://schemas.microsoft.com/office/drawing/2014/main" id="{CFF64485-95A8-7D46-BED0-912C24D1CD4E}"/>
              </a:ext>
            </a:extLst>
          </p:cNvPr>
          <p:cNvSpPr txBox="1"/>
          <p:nvPr/>
        </p:nvSpPr>
        <p:spPr>
          <a:xfrm>
            <a:off x="609599" y="3540361"/>
            <a:ext cx="11027229" cy="923330"/>
          </a:xfrm>
          <a:prstGeom prst="rect">
            <a:avLst/>
          </a:prstGeom>
          <a:noFill/>
        </p:spPr>
        <p:txBody>
          <a:bodyPr wrap="square">
            <a:spAutoFit/>
          </a:bodyPr>
          <a:lstStyle/>
          <a:p>
            <a:pPr algn="ctr"/>
            <a:r>
              <a:rPr lang="en-US" sz="5400" b="1" dirty="0"/>
              <a:t>Write a paragraph on “Relationship”</a:t>
            </a:r>
          </a:p>
        </p:txBody>
      </p:sp>
    </p:spTree>
    <p:extLst>
      <p:ext uri="{BB962C8B-B14F-4D97-AF65-F5344CB8AC3E}">
        <p14:creationId xmlns:p14="http://schemas.microsoft.com/office/powerpoint/2010/main" val="25188104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ig Thank You Images – Browse 24,275 Stock Photos, Vectors, and Video |  Adobe Stock">
            <a:extLst>
              <a:ext uri="{FF2B5EF4-FFF2-40B4-BE49-F238E27FC236}">
                <a16:creationId xmlns:a16="http://schemas.microsoft.com/office/drawing/2014/main" id="{1730B153-70A8-AC73-D2D2-806DF267F291}"/>
              </a:ext>
            </a:extLst>
          </p:cNvPr>
          <p:cNvPicPr>
            <a:picLocks noChangeAspect="1"/>
          </p:cNvPicPr>
          <p:nvPr/>
        </p:nvPicPr>
        <p:blipFill>
          <a:blip r:embed="rId2"/>
          <a:stretch>
            <a:fillRect/>
          </a:stretch>
        </p:blipFill>
        <p:spPr>
          <a:xfrm>
            <a:off x="1621752" y="768529"/>
            <a:ext cx="8741448" cy="4894124"/>
          </a:xfrm>
          <a:prstGeom prst="rect">
            <a:avLst/>
          </a:prstGeom>
        </p:spPr>
      </p:pic>
    </p:spTree>
    <p:extLst>
      <p:ext uri="{BB962C8B-B14F-4D97-AF65-F5344CB8AC3E}">
        <p14:creationId xmlns:p14="http://schemas.microsoft.com/office/powerpoint/2010/main" val="33287417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27FFD25-8628-0F5E-AE6F-569FB50863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12326773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8D72B3EF-250D-F45E-6CBA-A6281D9C2462}"/>
              </a:ext>
            </a:extLst>
          </p:cNvPr>
          <p:cNvSpPr txBox="1"/>
          <p:nvPr/>
        </p:nvSpPr>
        <p:spPr>
          <a:xfrm>
            <a:off x="511629" y="231883"/>
            <a:ext cx="11212284" cy="1015663"/>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lgn="ctr"/>
            <a:r>
              <a:rPr lang="en-US" sz="60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Learning Outcomes</a:t>
            </a:r>
          </a:p>
        </p:txBody>
      </p:sp>
      <p:sp>
        <p:nvSpPr>
          <p:cNvPr id="3" name="TextBox 2">
            <a:extLst>
              <a:ext uri="{FF2B5EF4-FFF2-40B4-BE49-F238E27FC236}">
                <a16:creationId xmlns:a16="http://schemas.microsoft.com/office/drawing/2014/main" id="{F6F6A43E-B33C-913F-5FF5-39A95FCDA0B2}"/>
              </a:ext>
            </a:extLst>
          </p:cNvPr>
          <p:cNvSpPr txBox="1"/>
          <p:nvPr/>
        </p:nvSpPr>
        <p:spPr>
          <a:xfrm>
            <a:off x="511630" y="1817638"/>
            <a:ext cx="11212283" cy="4401205"/>
          </a:xfrm>
          <a:prstGeom prst="rect">
            <a:avLst/>
          </a:prstGeom>
          <a:noFill/>
        </p:spPr>
        <p:txBody>
          <a:bodyPr wrap="square">
            <a:spAutoFit/>
          </a:bodyPr>
          <a:lstStyle/>
          <a:p>
            <a:pPr marL="514350" indent="-514350" algn="just">
              <a:buAutoNum type="arabicPeriod"/>
            </a:pPr>
            <a:r>
              <a:rPr lang="en-US" sz="2800" b="1" dirty="0"/>
              <a:t>Explain</a:t>
            </a:r>
            <a:r>
              <a:rPr lang="en-US" sz="2800" dirty="0"/>
              <a:t> the concept and importance of family and social relationships in human life. </a:t>
            </a:r>
          </a:p>
          <a:p>
            <a:pPr marL="514350" indent="-514350" algn="just">
              <a:buAutoNum type="arabicPeriod"/>
            </a:pPr>
            <a:r>
              <a:rPr lang="en-US" sz="2800" b="1" dirty="0"/>
              <a:t>Identify</a:t>
            </a:r>
            <a:r>
              <a:rPr lang="en-US" sz="2800" dirty="0"/>
              <a:t> different types of relationships, including familial, social, and professional relationships. </a:t>
            </a:r>
          </a:p>
          <a:p>
            <a:pPr marL="514350" indent="-514350" algn="just">
              <a:buAutoNum type="arabicPeriod"/>
            </a:pPr>
            <a:r>
              <a:rPr lang="en-US" sz="2800" b="1" dirty="0"/>
              <a:t>Describe</a:t>
            </a:r>
            <a:r>
              <a:rPr lang="en-US" sz="2800" dirty="0"/>
              <a:t> how trust, respect, and love help build and maintain healthy relationships. </a:t>
            </a:r>
          </a:p>
          <a:p>
            <a:pPr marL="514350" indent="-514350" algn="just">
              <a:buAutoNum type="arabicPeriod"/>
            </a:pPr>
            <a:r>
              <a:rPr lang="en-US" sz="2800" b="1" dirty="0"/>
              <a:t>Analyze</a:t>
            </a:r>
            <a:r>
              <a:rPr lang="en-US" sz="2800" dirty="0"/>
              <a:t> the emotional benefits of sharing joy and sorrow with family and others. </a:t>
            </a:r>
          </a:p>
          <a:p>
            <a:pPr marL="514350" indent="-514350" algn="just">
              <a:buAutoNum type="arabicPeriod"/>
            </a:pPr>
            <a:r>
              <a:rPr lang="en-US" sz="2800" b="1" dirty="0"/>
              <a:t>Demonstrate</a:t>
            </a:r>
            <a:r>
              <a:rPr lang="en-US" sz="2800" dirty="0"/>
              <a:t> positive attitudes and values by avoiding selfishness, possessiveness, and conflict in relationships.</a:t>
            </a:r>
          </a:p>
        </p:txBody>
      </p:sp>
    </p:spTree>
    <p:extLst>
      <p:ext uri="{BB962C8B-B14F-4D97-AF65-F5344CB8AC3E}">
        <p14:creationId xmlns:p14="http://schemas.microsoft.com/office/powerpoint/2010/main" val="3660923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extLst>
              <a:ext uri="{FF2B5EF4-FFF2-40B4-BE49-F238E27FC236}">
                <a16:creationId xmlns:a16="http://schemas.microsoft.com/office/drawing/2014/main" id="{BC6AE32F-6605-358B-6A43-51EEF04BADE2}"/>
              </a:ext>
            </a:extLst>
          </p:cNvPr>
          <p:cNvGraphicFramePr>
            <a:graphicFrameLocks noChangeAspect="1"/>
          </p:cNvGraphicFramePr>
          <p:nvPr>
            <p:extLst>
              <p:ext uri="{D42A27DB-BD31-4B8C-83A1-F6EECF244321}">
                <p14:modId xmlns:p14="http://schemas.microsoft.com/office/powerpoint/2010/main" val="3353181141"/>
              </p:ext>
            </p:extLst>
          </p:nvPr>
        </p:nvGraphicFramePr>
        <p:xfrm>
          <a:off x="741362" y="493033"/>
          <a:ext cx="10709275" cy="6092825"/>
        </p:xfrm>
        <a:graphic>
          <a:graphicData uri="http://schemas.openxmlformats.org/presentationml/2006/ole">
            <mc:AlternateContent xmlns:mc="http://schemas.openxmlformats.org/markup-compatibility/2006">
              <mc:Choice xmlns:v="urn:schemas-microsoft-com:vml" Requires="v">
                <p:oleObj name="Document" r:id="rId2" imgW="11017377" imgH="6279470" progId="Word.Document.12">
                  <p:embed/>
                </p:oleObj>
              </mc:Choice>
              <mc:Fallback>
                <p:oleObj name="Document" r:id="rId2" imgW="11017377" imgH="6279470" progId="Word.Document.12">
                  <p:embed/>
                  <p:pic>
                    <p:nvPicPr>
                      <p:cNvPr id="0" name=""/>
                      <p:cNvPicPr/>
                      <p:nvPr/>
                    </p:nvPicPr>
                    <p:blipFill>
                      <a:blip r:embed="rId3"/>
                      <a:stretch>
                        <a:fillRect/>
                      </a:stretch>
                    </p:blipFill>
                    <p:spPr>
                      <a:xfrm>
                        <a:off x="741362" y="493033"/>
                        <a:ext cx="10709275" cy="6092825"/>
                      </a:xfrm>
                      <a:prstGeom prst="rect">
                        <a:avLst/>
                      </a:prstGeom>
                    </p:spPr>
                  </p:pic>
                </p:oleObj>
              </mc:Fallback>
            </mc:AlternateContent>
          </a:graphicData>
        </a:graphic>
      </p:graphicFrame>
    </p:spTree>
    <p:extLst>
      <p:ext uri="{BB962C8B-B14F-4D97-AF65-F5344CB8AC3E}">
        <p14:creationId xmlns:p14="http://schemas.microsoft.com/office/powerpoint/2010/main" val="2269340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6A5263C-BDE8-C0B8-B909-7D818755BC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8271988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368BB32-20B2-1ED2-D19F-18E99B744296}"/>
              </a:ext>
            </a:extLst>
          </p:cNvPr>
          <p:cNvSpPr txBox="1"/>
          <p:nvPr/>
        </p:nvSpPr>
        <p:spPr>
          <a:xfrm>
            <a:off x="544284" y="478695"/>
            <a:ext cx="11081659" cy="5632311"/>
          </a:xfrm>
          <a:prstGeom prst="rect">
            <a:avLst/>
          </a:prstGeom>
          <a:noFill/>
        </p:spPr>
        <p:txBody>
          <a:bodyPr wrap="square">
            <a:spAutoFit/>
          </a:bodyPr>
          <a:lstStyle/>
          <a:p>
            <a:pPr algn="just"/>
            <a:r>
              <a:rPr lang="en-US" sz="3600" dirty="0">
                <a:cs typeface="SutonnyOMJ" panose="01010600010101010101" pitchFamily="2" charset="0"/>
              </a:rPr>
              <a:t>Relationships are of different kinds. Some are familial (</a:t>
            </a:r>
            <a:r>
              <a:rPr lang="as-IN" sz="3600" dirty="0">
                <a:cs typeface="SutonnyOMJ" panose="01010600010101010101" pitchFamily="2" charset="0"/>
              </a:rPr>
              <a:t>পারিবারিক</a:t>
            </a:r>
            <a:r>
              <a:rPr lang="en-US" sz="3600" dirty="0">
                <a:cs typeface="SutonnyOMJ" panose="01010600010101010101" pitchFamily="2" charset="0"/>
              </a:rPr>
              <a:t>) and intimate (</a:t>
            </a:r>
            <a:r>
              <a:rPr lang="as-IN" sz="3600" dirty="0">
                <a:cs typeface="SutonnyOMJ" panose="01010600010101010101" pitchFamily="2" charset="0"/>
              </a:rPr>
              <a:t>অন্তরঙ্গ</a:t>
            </a:r>
            <a:r>
              <a:rPr lang="en-US" sz="3600" dirty="0">
                <a:cs typeface="SutonnyOMJ" panose="01010600010101010101" pitchFamily="2" charset="0"/>
              </a:rPr>
              <a:t>), formed by blood and by marriage; some are social like the ones we have with friends and some are made in school where we form close bonds with classmates and teachers. Relationships can also be fostered (</a:t>
            </a:r>
            <a:r>
              <a:rPr lang="as-IN" sz="3600" dirty="0">
                <a:cs typeface="SutonnyOMJ" panose="01010600010101010101" pitchFamily="2" charset="0"/>
              </a:rPr>
              <a:t>প্রতিপালিত</a:t>
            </a:r>
            <a:r>
              <a:rPr lang="en-US" sz="3600" dirty="0">
                <a:cs typeface="SutonnyOMJ" panose="01010600010101010101" pitchFamily="2" charset="0"/>
              </a:rPr>
              <a:t>) in workplace, which may quickly change from professional to social. There are relationships also between human beings and animals, between children and their toys that they cannot part with.</a:t>
            </a:r>
          </a:p>
        </p:txBody>
      </p:sp>
    </p:spTree>
    <p:extLst>
      <p:ext uri="{BB962C8B-B14F-4D97-AF65-F5344CB8AC3E}">
        <p14:creationId xmlns:p14="http://schemas.microsoft.com/office/powerpoint/2010/main" val="17613425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91D3E8D-E15E-F895-D7A9-C71EC7F24D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581"/>
            <a:ext cx="12192000" cy="6804837"/>
          </a:xfrm>
          <a:prstGeom prst="rect">
            <a:avLst/>
          </a:prstGeom>
        </p:spPr>
      </p:pic>
    </p:spTree>
    <p:extLst>
      <p:ext uri="{BB962C8B-B14F-4D97-AF65-F5344CB8AC3E}">
        <p14:creationId xmlns:p14="http://schemas.microsoft.com/office/powerpoint/2010/main" val="34601501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1905</TotalTime>
  <Words>1313</Words>
  <Application>Microsoft Office PowerPoint</Application>
  <PresentationFormat>Widescreen</PresentationFormat>
  <Paragraphs>69</Paragraphs>
  <Slides>35</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3" baseType="lpstr">
      <vt:lpstr>Arial</vt:lpstr>
      <vt:lpstr>Arial Black</vt:lpstr>
      <vt:lpstr>Calibri</vt:lpstr>
      <vt:lpstr>Calibri Light</vt:lpstr>
      <vt:lpstr>solaimanlipi</vt:lpstr>
      <vt:lpstr>SutonnyOMJ</vt:lpstr>
      <vt:lpstr>Office Theme</vt:lpstr>
      <vt:lpstr>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Roman Rahman</dc:creator>
  <cp:lastModifiedBy>Laptop &amp; Gadget</cp:lastModifiedBy>
  <cp:revision>130</cp:revision>
  <dcterms:created xsi:type="dcterms:W3CDTF">2023-08-05T17:30:07Z</dcterms:created>
  <dcterms:modified xsi:type="dcterms:W3CDTF">2026-07-14T04:55:59Z</dcterms:modified>
</cp:coreProperties>
</file>