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504" r:id="rId2"/>
    <p:sldId id="258" r:id="rId3"/>
    <p:sldId id="535" r:id="rId4"/>
    <p:sldId id="538" r:id="rId5"/>
    <p:sldId id="539" r:id="rId6"/>
    <p:sldId id="527" r:id="rId7"/>
    <p:sldId id="536" r:id="rId8"/>
    <p:sldId id="537" r:id="rId9"/>
    <p:sldId id="540" r:id="rId10"/>
    <p:sldId id="541" r:id="rId11"/>
    <p:sldId id="545" r:id="rId12"/>
    <p:sldId id="546" r:id="rId13"/>
    <p:sldId id="547" r:id="rId14"/>
    <p:sldId id="542" r:id="rId15"/>
    <p:sldId id="548" r:id="rId16"/>
    <p:sldId id="549" r:id="rId17"/>
    <p:sldId id="543" r:id="rId18"/>
    <p:sldId id="544" r:id="rId19"/>
    <p:sldId id="550" r:id="rId20"/>
    <p:sldId id="551" r:id="rId21"/>
    <p:sldId id="552" r:id="rId22"/>
    <p:sldId id="33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32250-57B2-4C02-A50A-615EBB12A1E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6E2A7-DDEB-4378-9AAB-E5ED6715B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18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1CC16-19D5-45C3-8742-41F9BCB7C12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98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97577-4663-4A8F-BC9D-1F6130D4DA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6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46E2A7-DDEB-4378-9AAB-E5ED6715B45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2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4CD9-EF71-4522-B1E8-E7C390BBFE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1A501D-2B6A-4CAB-AE94-85205054A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0E74B-9E3F-4CEF-95F1-EEA4D175B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9E417-D9FE-4E4F-A56B-68A43C22E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B8909-0F7E-48D1-A591-176085327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54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FD162-9560-48C6-B482-979279A3A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BB96A-C681-4383-8C04-959AC00E1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993A2-53DD-4C27-BF2E-10004B23B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3C664-48CE-4926-92ED-3B03796AF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A2FA9-D02D-4F1D-9BA5-9B2308DC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4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9E0162-1E38-4FF0-8C07-4B592355B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30A9EF-E744-418E-ABEA-1AA157B83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3A40B-6FE8-49F8-8967-FCBF173C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6F6E8-F469-460A-9C6D-4F4143EE6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F7A8D-6CD2-4F46-AEE5-18B50157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884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m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197BDDDA-95A5-4797-9451-6243A189177F}"/>
              </a:ext>
            </a:extLst>
          </p:cNvPr>
          <p:cNvSpPr/>
          <p:nvPr userDrawn="1"/>
        </p:nvSpPr>
        <p:spPr>
          <a:xfrm>
            <a:off x="509451" y="253426"/>
            <a:ext cx="1344864" cy="996496"/>
          </a:xfrm>
          <a:prstGeom prst="hexagon">
            <a:avLst>
              <a:gd name="adj" fmla="val 29409"/>
              <a:gd name="v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0" dirty="0">
                <a:solidFill>
                  <a:schemeClr val="bg1"/>
                </a:solidFill>
              </a:rPr>
              <a:t>Unit-11</a:t>
            </a:r>
            <a:endParaRPr lang="en-US" sz="1585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5B36D9-9689-465A-8A5E-CA9519F11052}"/>
              </a:ext>
            </a:extLst>
          </p:cNvPr>
          <p:cNvCxnSpPr/>
          <p:nvPr userDrawn="1"/>
        </p:nvCxnSpPr>
        <p:spPr>
          <a:xfrm>
            <a:off x="1854315" y="751674"/>
            <a:ext cx="9936401" cy="0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B4DA147-414A-47FE-B1A1-139FF24AEEEA}"/>
              </a:ext>
            </a:extLst>
          </p:cNvPr>
          <p:cNvSpPr txBox="1"/>
          <p:nvPr userDrawn="1"/>
        </p:nvSpPr>
        <p:spPr>
          <a:xfrm>
            <a:off x="2224226" y="188251"/>
            <a:ext cx="4304429" cy="525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17" b="1" dirty="0">
                <a:solidFill>
                  <a:srgbClr val="00B050"/>
                </a:solidFill>
              </a:rPr>
              <a:t>Making Request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E26D50-4117-40EB-B017-E449D93EB707}"/>
              </a:ext>
            </a:extLst>
          </p:cNvPr>
          <p:cNvSpPr txBox="1"/>
          <p:nvPr userDrawn="1"/>
        </p:nvSpPr>
        <p:spPr>
          <a:xfrm>
            <a:off x="9808597" y="279102"/>
            <a:ext cx="1982120" cy="417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12" dirty="0"/>
              <a:t>Activity 1.1-4.3</a:t>
            </a: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683A08CF-14C1-4BB9-845A-8390E53AD4D8}"/>
              </a:ext>
            </a:extLst>
          </p:cNvPr>
          <p:cNvSpPr/>
          <p:nvPr userDrawn="1"/>
        </p:nvSpPr>
        <p:spPr>
          <a:xfrm>
            <a:off x="8432" y="0"/>
            <a:ext cx="12192000" cy="6858000"/>
          </a:xfrm>
          <a:prstGeom prst="frame">
            <a:avLst>
              <a:gd name="adj1" fmla="val 1280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B0E05-9070-40CC-B634-48CC57DBE3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69326" y="6367108"/>
            <a:ext cx="6283144" cy="33972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err="1"/>
              <a:t>Md.Mominul</a:t>
            </a:r>
            <a:r>
              <a:rPr lang="en-US" dirty="0"/>
              <a:t> </a:t>
            </a:r>
            <a:r>
              <a:rPr lang="en-US" dirty="0" err="1"/>
              <a:t>Islam.Mobile</a:t>
            </a:r>
            <a:r>
              <a:rPr lang="en-US" dirty="0"/>
              <a:t> 0171883597</a:t>
            </a:r>
          </a:p>
        </p:txBody>
      </p:sp>
    </p:spTree>
    <p:extLst>
      <p:ext uri="{BB962C8B-B14F-4D97-AF65-F5344CB8AC3E}">
        <p14:creationId xmlns:p14="http://schemas.microsoft.com/office/powerpoint/2010/main" val="187636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027C2-9C3A-4A5A-B43B-33B862A72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EAB76-338F-4C1C-B46B-D982974B4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F440B-604A-4622-89A9-2AFDE8843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989FC-71DA-4807-9905-A13AD33E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9E9CD-D7CA-4B80-8222-871ADABCA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53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1129D-59B6-4A3A-85A2-C9056AB19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FF918-065B-4480-B0A6-233C0C988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23532-CA56-4BFB-9B43-4C67C2534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C1527-0B13-49B6-8E8F-9FD48A79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9BC78-56F2-462E-A505-B55906D49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22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941F-E511-41B5-8018-CEA408A96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4BEFD-CBC6-4AE1-8812-8AA162ADDE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0B1F8D-D884-4382-A5E4-890C1C0DA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822C9-FF02-4CF5-BF41-386E94635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FA3394-EEF4-4F72-9224-6A4B41179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884404-4B86-4FA3-9C22-C8C72DEE0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7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A92B2-3E6D-4AD8-AB9E-D9D686D9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CDB696-B026-4911-B809-778773CBC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1AD9E-BC2E-4B12-8C4E-7D10626EC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FB011C-9080-42BC-A463-7FB2FA723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86492A-D0AD-4201-B2FE-B290942CB1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C05A8F-9807-40F4-9D8D-8C27B975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4FD121-897B-4492-B583-0AC1283C9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9F50E1-17B2-41DD-BE56-D3DA9ABAE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84D83-48D1-495B-8333-E0D769511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ADC3FF-0FD8-47A3-A36B-65DB8E45F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A8409-975C-44ED-9DCE-2D8570E2D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58B31-9B36-49C4-BB8D-992E4730A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2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9A482B-60B7-402B-9AB1-B448CEF1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23AB2C-E613-4C01-8432-14DECF9A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56E43-94EB-4BF0-95FF-B56EFBA7D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7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886A1-18C9-4E83-88A5-C602E3C6B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94D97-1B49-416F-931C-D999F08B7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334DB2-E3CE-448A-B89F-976772D87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EC0C9-3371-48DC-8076-0C5DD4349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92115-C499-4F0B-8F23-572BFC1E1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E89FA-2AC6-466F-8258-929FDCB03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5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25695-E90E-4BF0-BE5E-471E2AF8B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92241D-14D6-4D8C-B81C-413F99DEEE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431BC-92B3-4F15-B99F-03DCC044B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987CE-DB60-41AE-B482-AA4B3273C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8224E-65D4-466B-8934-37CC1D6BF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1EBCC-E31E-4874-A8DD-E3985897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8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1D0779-F4C9-4C4B-B4BA-ED2F4B6AD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4E179-3211-44AF-B7DD-47BAC6C77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F4A2A-36CA-4379-B0F0-4B2A8F5E37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B26A5-81AC-4C9F-A95B-CAB2B840B58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77475-B048-46EF-B8AA-6EF8E8BCA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E91BC-2104-42BE-86F5-4F17A7967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D4D2F-169E-46D8-913A-002DE568B3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A2E591-2751-8359-404B-B761EB520B84}"/>
              </a:ext>
            </a:extLst>
          </p:cNvPr>
          <p:cNvSpPr/>
          <p:nvPr/>
        </p:nvSpPr>
        <p:spPr>
          <a:xfrm>
            <a:off x="136632" y="87211"/>
            <a:ext cx="11918731" cy="6511470"/>
          </a:xfrm>
          <a:prstGeom prst="rect">
            <a:avLst/>
          </a:prstGeom>
          <a:noFill/>
          <a:ln w="307975" cap="flat" cmpd="thickThin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10D4159-2F1B-4986-843C-C4A388971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189" y="5182988"/>
            <a:ext cx="2647950" cy="1724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F23134-74FC-43F2-94EE-993C0DA78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90" y="259319"/>
            <a:ext cx="11605846" cy="61977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B9A566-E8AE-40FD-BABB-E704E67FB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20" y="-206263"/>
            <a:ext cx="10607959" cy="39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66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14A6FEDA-2F4C-42E4-B193-09165BEF7AAB}"/>
              </a:ext>
            </a:extLst>
          </p:cNvPr>
          <p:cNvSpPr/>
          <p:nvPr/>
        </p:nvSpPr>
        <p:spPr>
          <a:xfrm rot="20638522">
            <a:off x="1444576" y="1464516"/>
            <a:ext cx="8422857" cy="3059470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7030A0"/>
                </a:solidFill>
              </a:rPr>
              <a:t>Open Your Text Book Page No 55 and 56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D4A53C-DE17-4803-9659-CD4BE67D8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189" y="518298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08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0C23CC-4500-43D5-ADE3-97446E10FA9D}"/>
              </a:ext>
            </a:extLst>
          </p:cNvPr>
          <p:cNvSpPr txBox="1"/>
          <p:nvPr/>
        </p:nvSpPr>
        <p:spPr>
          <a:xfrm>
            <a:off x="970671" y="1252025"/>
            <a:ext cx="99599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2.1 Salma politely asked Mamun for something. Read the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conversation and list the sentences. One is done for you.</a:t>
            </a:r>
            <a:endParaRPr lang="en-US" sz="3200" b="1" dirty="0"/>
          </a:p>
          <a:p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E18422-6D25-41E6-800B-8EB989D31262}"/>
              </a:ext>
            </a:extLst>
          </p:cNvPr>
          <p:cNvSpPr txBox="1"/>
          <p:nvPr/>
        </p:nvSpPr>
        <p:spPr>
          <a:xfrm>
            <a:off x="970671" y="2175355"/>
            <a:ext cx="9594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. Can I use your sharpener?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FF25A8-91E4-4568-BD77-5971B0B8B62E}"/>
              </a:ext>
            </a:extLst>
          </p:cNvPr>
          <p:cNvSpPr txBox="1"/>
          <p:nvPr/>
        </p:nvSpPr>
        <p:spPr>
          <a:xfrm>
            <a:off x="970670" y="2729132"/>
            <a:ext cx="106492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2.2 Discuss in groups. List more sentences about how you ask   someone for something.</a:t>
            </a:r>
            <a:endParaRPr lang="en-US" sz="32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ABADCD5-8C92-42C8-94F4-A2C6F215012B}"/>
              </a:ext>
            </a:extLst>
          </p:cNvPr>
          <p:cNvSpPr/>
          <p:nvPr/>
        </p:nvSpPr>
        <p:spPr>
          <a:xfrm>
            <a:off x="970671" y="3745015"/>
            <a:ext cx="10775852" cy="672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0CF068-0192-4911-8149-57569F434907}"/>
              </a:ext>
            </a:extLst>
          </p:cNvPr>
          <p:cNvSpPr txBox="1"/>
          <p:nvPr/>
        </p:nvSpPr>
        <p:spPr>
          <a:xfrm>
            <a:off x="970670" y="4582496"/>
            <a:ext cx="10775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2.3 Mamun gave direction to Salma to get to the </a:t>
            </a:r>
            <a:r>
              <a:rPr lang="en-US" sz="2800" b="1" dirty="0" err="1"/>
              <a:t>library.Read</a:t>
            </a:r>
            <a:r>
              <a:rPr lang="en-US" sz="2800" b="1" dirty="0"/>
              <a:t> the conversation again and list the phrases / sentences. One is done for you.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D238AC-FEA5-47C8-8419-F3D80E64A40C}"/>
              </a:ext>
            </a:extLst>
          </p:cNvPr>
          <p:cNvSpPr txBox="1"/>
          <p:nvPr/>
        </p:nvSpPr>
        <p:spPr>
          <a:xfrm>
            <a:off x="970670" y="6006905"/>
            <a:ext cx="9270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. Go straight </a:t>
            </a:r>
          </a:p>
        </p:txBody>
      </p:sp>
    </p:spTree>
    <p:extLst>
      <p:ext uri="{BB962C8B-B14F-4D97-AF65-F5344CB8AC3E}">
        <p14:creationId xmlns:p14="http://schemas.microsoft.com/office/powerpoint/2010/main" val="114615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C9EC13-B4BB-4C32-A678-3C5FEE519064}"/>
              </a:ext>
            </a:extLst>
          </p:cNvPr>
          <p:cNvSpPr txBox="1"/>
          <p:nvPr/>
        </p:nvSpPr>
        <p:spPr>
          <a:xfrm>
            <a:off x="407963" y="1406769"/>
            <a:ext cx="1164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2.4  Discuss in groups. List phrases / sentences about how you give directions to someone 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DF8B52-5466-42E3-B073-4AD2D6D29D60}"/>
              </a:ext>
            </a:extLst>
          </p:cNvPr>
          <p:cNvSpPr/>
          <p:nvPr/>
        </p:nvSpPr>
        <p:spPr>
          <a:xfrm>
            <a:off x="393895" y="1969477"/>
            <a:ext cx="11798105" cy="759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53CC3B-1076-45E3-B1C1-7E6BF737E92C}"/>
              </a:ext>
            </a:extLst>
          </p:cNvPr>
          <p:cNvSpPr txBox="1"/>
          <p:nvPr/>
        </p:nvSpPr>
        <p:spPr>
          <a:xfrm>
            <a:off x="506437" y="2729132"/>
            <a:ext cx="11549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3.1 Language Focus: Making and Responding to Request.</a:t>
            </a:r>
            <a:endParaRPr lang="en-US" sz="32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9CDC73A-D942-4160-BD17-77F9ECF492E3}"/>
              </a:ext>
            </a:extLst>
          </p:cNvPr>
          <p:cNvSpPr/>
          <p:nvPr/>
        </p:nvSpPr>
        <p:spPr>
          <a:xfrm>
            <a:off x="407963" y="3207434"/>
            <a:ext cx="11549575" cy="346065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D1F8F7-DEA5-4BCE-91D2-324FB904D2C9}"/>
              </a:ext>
            </a:extLst>
          </p:cNvPr>
          <p:cNvSpPr txBox="1"/>
          <p:nvPr/>
        </p:nvSpPr>
        <p:spPr>
          <a:xfrm>
            <a:off x="675249" y="3429000"/>
            <a:ext cx="6907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the conversation, we find the </a:t>
            </a:r>
            <a:r>
              <a:rPr lang="en-US" sz="2400" b="1" dirty="0"/>
              <a:t>phrase-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3207BE-1165-4FCC-93DA-729BBA65ED19}"/>
              </a:ext>
            </a:extLst>
          </p:cNvPr>
          <p:cNvSpPr txBox="1"/>
          <p:nvPr/>
        </p:nvSpPr>
        <p:spPr>
          <a:xfrm>
            <a:off x="675249" y="3784209"/>
            <a:ext cx="2602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Excuse me.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84FEC9-B0F3-48CE-A9ED-9B1E82B6B2A6}"/>
              </a:ext>
            </a:extLst>
          </p:cNvPr>
          <p:cNvSpPr txBox="1"/>
          <p:nvPr/>
        </p:nvSpPr>
        <p:spPr>
          <a:xfrm>
            <a:off x="675249" y="4128869"/>
            <a:ext cx="9214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use the </a:t>
            </a:r>
            <a:r>
              <a:rPr lang="en-US" sz="2400" dirty="0" err="1"/>
              <a:t>phrase”Excuse</a:t>
            </a:r>
            <a:r>
              <a:rPr lang="en-US" sz="2400" dirty="0"/>
              <a:t> me” to </a:t>
            </a:r>
            <a:r>
              <a:rPr lang="en-US" sz="2400" dirty="0" err="1"/>
              <a:t>deaw</a:t>
            </a:r>
            <a:r>
              <a:rPr lang="en-US" sz="2400" dirty="0"/>
              <a:t> someone’s attention.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78CA9-6162-46BA-B04C-81E1DA61C954}"/>
              </a:ext>
            </a:extLst>
          </p:cNvPr>
          <p:cNvSpPr txBox="1"/>
          <p:nvPr/>
        </p:nvSpPr>
        <p:spPr>
          <a:xfrm>
            <a:off x="675249" y="4590534"/>
            <a:ext cx="8806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the conversation, we find the sentences-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B15867-66F2-434D-BD6B-10723CBBD097}"/>
              </a:ext>
            </a:extLst>
          </p:cNvPr>
          <p:cNvSpPr txBox="1"/>
          <p:nvPr/>
        </p:nvSpPr>
        <p:spPr>
          <a:xfrm>
            <a:off x="675249" y="5113754"/>
            <a:ext cx="7146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Can I use your sharpener?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923B0-8583-4DF7-B20E-7A66060D3634}"/>
              </a:ext>
            </a:extLst>
          </p:cNvPr>
          <p:cNvSpPr txBox="1"/>
          <p:nvPr/>
        </p:nvSpPr>
        <p:spPr>
          <a:xfrm>
            <a:off x="675249" y="5655210"/>
            <a:ext cx="737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May I see the pictures you have </a:t>
            </a:r>
            <a:r>
              <a:rPr lang="en-US" sz="2800" dirty="0" err="1"/>
              <a:t>coloured</a:t>
            </a:r>
            <a:r>
              <a:rPr lang="en-US" sz="2800" dirty="0"/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12A228-91D5-44E0-A48A-A28D5C9C387C}"/>
              </a:ext>
            </a:extLst>
          </p:cNvPr>
          <p:cNvSpPr txBox="1"/>
          <p:nvPr/>
        </p:nvSpPr>
        <p:spPr>
          <a:xfrm>
            <a:off x="647111" y="6136226"/>
            <a:ext cx="7258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Could you tell me how to get there?</a:t>
            </a:r>
          </a:p>
        </p:txBody>
      </p:sp>
    </p:spTree>
    <p:extLst>
      <p:ext uri="{BB962C8B-B14F-4D97-AF65-F5344CB8AC3E}">
        <p14:creationId xmlns:p14="http://schemas.microsoft.com/office/powerpoint/2010/main" val="287498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B85495-B102-46DB-B2ED-5A9BBEBFAD63}"/>
              </a:ext>
            </a:extLst>
          </p:cNvPr>
          <p:cNvSpPr txBox="1"/>
          <p:nvPr/>
        </p:nvSpPr>
        <p:spPr>
          <a:xfrm>
            <a:off x="872197" y="1147483"/>
            <a:ext cx="10733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We make requests politely to someone using  the word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96DBF5-6A7C-47A2-91F1-FC329C61EA72}"/>
              </a:ext>
            </a:extLst>
          </p:cNvPr>
          <p:cNvSpPr txBox="1"/>
          <p:nvPr/>
        </p:nvSpPr>
        <p:spPr>
          <a:xfrm>
            <a:off x="745588" y="1738326"/>
            <a:ext cx="872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Can I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000C9-9EAA-41DC-B92F-222CCB55F056}"/>
              </a:ext>
            </a:extLst>
          </p:cNvPr>
          <p:cNvSpPr txBox="1"/>
          <p:nvPr/>
        </p:nvSpPr>
        <p:spPr>
          <a:xfrm>
            <a:off x="1547451" y="1744392"/>
            <a:ext cx="1181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Could 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9D4F94-BC79-4CCD-AB37-A2CA463E1285}"/>
              </a:ext>
            </a:extLst>
          </p:cNvPr>
          <p:cNvSpPr txBox="1"/>
          <p:nvPr/>
        </p:nvSpPr>
        <p:spPr>
          <a:xfrm>
            <a:off x="2729132" y="1744392"/>
            <a:ext cx="872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May 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5B8389-DCA5-414F-BABA-E822EC344942}"/>
              </a:ext>
            </a:extLst>
          </p:cNvPr>
          <p:cNvSpPr txBox="1"/>
          <p:nvPr/>
        </p:nvSpPr>
        <p:spPr>
          <a:xfrm>
            <a:off x="3727940" y="1691622"/>
            <a:ext cx="1448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A797FE-95EF-4D87-BF93-7E0E67CE0DA0}"/>
              </a:ext>
            </a:extLst>
          </p:cNvPr>
          <p:cNvSpPr txBox="1"/>
          <p:nvPr/>
        </p:nvSpPr>
        <p:spPr>
          <a:xfrm>
            <a:off x="5430130" y="1688120"/>
            <a:ext cx="2110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Could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CFCC2B-78D4-47FA-B462-7D3DE92068B6}"/>
              </a:ext>
            </a:extLst>
          </p:cNvPr>
          <p:cNvSpPr txBox="1"/>
          <p:nvPr/>
        </p:nvSpPr>
        <p:spPr>
          <a:xfrm>
            <a:off x="506437" y="2199991"/>
            <a:ext cx="11685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the conversation, we also find the sentences in which Mamun responded to requests politely–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CD0A5B-A61B-4F59-812C-E8745C82C02B}"/>
              </a:ext>
            </a:extLst>
          </p:cNvPr>
          <p:cNvSpPr txBox="1"/>
          <p:nvPr/>
        </p:nvSpPr>
        <p:spPr>
          <a:xfrm>
            <a:off x="745588" y="3154098"/>
            <a:ext cx="4276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Sure, Salma .Here you go.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F3DB31-509D-4C64-BCF1-C80CB0AB3CFE}"/>
              </a:ext>
            </a:extLst>
          </p:cNvPr>
          <p:cNvSpPr txBox="1"/>
          <p:nvPr/>
        </p:nvSpPr>
        <p:spPr>
          <a:xfrm>
            <a:off x="5022166" y="3154098"/>
            <a:ext cx="5950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 am sorry. I don’t have a sharpener.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7993D0-7E13-45A1-ADBE-F341DD436087}"/>
              </a:ext>
            </a:extLst>
          </p:cNvPr>
          <p:cNvSpPr txBox="1"/>
          <p:nvPr/>
        </p:nvSpPr>
        <p:spPr>
          <a:xfrm>
            <a:off x="506437" y="3677318"/>
            <a:ext cx="4276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respond to any request using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174C95-F300-48B3-8137-E290AB253B89}"/>
              </a:ext>
            </a:extLst>
          </p:cNvPr>
          <p:cNvSpPr txBox="1"/>
          <p:nvPr/>
        </p:nvSpPr>
        <p:spPr>
          <a:xfrm>
            <a:off x="4642336" y="3742375"/>
            <a:ext cx="2897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Sure/Of course……or, 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DF2AB5-D711-45C4-A5C4-A0B8C0DF815B}"/>
              </a:ext>
            </a:extLst>
          </p:cNvPr>
          <p:cNvSpPr txBox="1"/>
          <p:nvPr/>
        </p:nvSpPr>
        <p:spPr>
          <a:xfrm>
            <a:off x="7385539" y="3742375"/>
            <a:ext cx="956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Sorry,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C96A7A-CEFB-4BD4-936B-FC577DC77DF0}"/>
              </a:ext>
            </a:extLst>
          </p:cNvPr>
          <p:cNvSpPr txBox="1"/>
          <p:nvPr/>
        </p:nvSpPr>
        <p:spPr>
          <a:xfrm>
            <a:off x="8243668" y="3742375"/>
            <a:ext cx="1800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don’t/</a:t>
            </a:r>
            <a:r>
              <a:rPr lang="en-US" sz="2400" dirty="0" err="1"/>
              <a:t>Ican’t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4AC2F6-4874-4AEB-9C52-BB0D4D0F833E}"/>
              </a:ext>
            </a:extLst>
          </p:cNvPr>
          <p:cNvSpPr txBox="1"/>
          <p:nvPr/>
        </p:nvSpPr>
        <p:spPr>
          <a:xfrm>
            <a:off x="506437" y="4204040"/>
            <a:ext cx="10832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If we say ‘no’ to a request, it is polite to give a reason.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3193BD-D28D-4101-A8D6-F82BC4F56B13}"/>
              </a:ext>
            </a:extLst>
          </p:cNvPr>
          <p:cNvSpPr txBox="1"/>
          <p:nvPr/>
        </p:nvSpPr>
        <p:spPr>
          <a:xfrm>
            <a:off x="506437" y="4727260"/>
            <a:ext cx="2433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Examples: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D3CFC53-D5C8-4965-907B-8373C33B9BB2}"/>
              </a:ext>
            </a:extLst>
          </p:cNvPr>
          <p:cNvSpPr/>
          <p:nvPr/>
        </p:nvSpPr>
        <p:spPr>
          <a:xfrm>
            <a:off x="506437" y="5188925"/>
            <a:ext cx="2222695" cy="3094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AA6CE4-D3F5-44D1-9266-C7CC0F8452CA}"/>
              </a:ext>
            </a:extLst>
          </p:cNvPr>
          <p:cNvSpPr txBox="1"/>
          <p:nvPr/>
        </p:nvSpPr>
        <p:spPr>
          <a:xfrm>
            <a:off x="506437" y="5152004"/>
            <a:ext cx="222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Can I use your pen?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31C8585-F7A5-4ADF-8ED1-0637EC442B3C}"/>
              </a:ext>
            </a:extLst>
          </p:cNvPr>
          <p:cNvSpPr/>
          <p:nvPr/>
        </p:nvSpPr>
        <p:spPr>
          <a:xfrm>
            <a:off x="506437" y="5555775"/>
            <a:ext cx="2433711" cy="30940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F6A6C1-3597-4D39-B685-06584EBCDA76}"/>
              </a:ext>
            </a:extLst>
          </p:cNvPr>
          <p:cNvSpPr txBox="1"/>
          <p:nvPr/>
        </p:nvSpPr>
        <p:spPr>
          <a:xfrm>
            <a:off x="506437" y="5509914"/>
            <a:ext cx="2433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Can you open the door?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F20F171-3755-4531-9CE5-D8887D4D77D3}"/>
              </a:ext>
            </a:extLst>
          </p:cNvPr>
          <p:cNvSpPr/>
          <p:nvPr/>
        </p:nvSpPr>
        <p:spPr>
          <a:xfrm>
            <a:off x="464236" y="5865266"/>
            <a:ext cx="3770139" cy="2975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CE602F-9F00-443B-8F1A-21891183D07F}"/>
              </a:ext>
            </a:extLst>
          </p:cNvPr>
          <p:cNvSpPr txBox="1"/>
          <p:nvPr/>
        </p:nvSpPr>
        <p:spPr>
          <a:xfrm>
            <a:off x="422033" y="5796008"/>
            <a:ext cx="377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Could you lend me your </a:t>
            </a:r>
            <a:r>
              <a:rPr lang="en-US" dirty="0" err="1"/>
              <a:t>Maths</a:t>
            </a:r>
            <a:r>
              <a:rPr lang="en-US" dirty="0"/>
              <a:t> book?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438CE3B-B4C5-4A00-B50A-E9327D46184D}"/>
              </a:ext>
            </a:extLst>
          </p:cNvPr>
          <p:cNvSpPr/>
          <p:nvPr/>
        </p:nvSpPr>
        <p:spPr>
          <a:xfrm>
            <a:off x="422033" y="6257673"/>
            <a:ext cx="3305907" cy="36933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47A840-2D32-4E1A-9942-0584BA206A15}"/>
              </a:ext>
            </a:extLst>
          </p:cNvPr>
          <p:cNvSpPr txBox="1"/>
          <p:nvPr/>
        </p:nvSpPr>
        <p:spPr>
          <a:xfrm>
            <a:off x="506436" y="6257673"/>
            <a:ext cx="3376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Could I have your exercise  book?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0BF89FD-CB3C-48F1-8065-7EC91B2F1528}"/>
              </a:ext>
            </a:extLst>
          </p:cNvPr>
          <p:cNvSpPr/>
          <p:nvPr/>
        </p:nvSpPr>
        <p:spPr>
          <a:xfrm>
            <a:off x="4529797" y="5152004"/>
            <a:ext cx="1800665" cy="346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CA4800-7BBD-45A0-9C79-03F8BC954BC6}"/>
              </a:ext>
            </a:extLst>
          </p:cNvPr>
          <p:cNvSpPr txBox="1"/>
          <p:nvPr/>
        </p:nvSpPr>
        <p:spPr>
          <a:xfrm>
            <a:off x="4642336" y="5128998"/>
            <a:ext cx="970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Sure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5765851-B2FE-4E7A-9DD0-3221D7E177D7}"/>
              </a:ext>
            </a:extLst>
          </p:cNvPr>
          <p:cNvSpPr/>
          <p:nvPr/>
        </p:nvSpPr>
        <p:spPr>
          <a:xfrm>
            <a:off x="4529797" y="5549472"/>
            <a:ext cx="1800665" cy="35791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1DCCC0-D4B9-4DE9-A78B-5ED93BF049A9}"/>
              </a:ext>
            </a:extLst>
          </p:cNvPr>
          <p:cNvSpPr txBox="1"/>
          <p:nvPr/>
        </p:nvSpPr>
        <p:spPr>
          <a:xfrm>
            <a:off x="4642337" y="5538050"/>
            <a:ext cx="157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 course.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60D67E6-2614-45EA-8A7B-DC217B9804CF}"/>
              </a:ext>
            </a:extLst>
          </p:cNvPr>
          <p:cNvSpPr/>
          <p:nvPr/>
        </p:nvSpPr>
        <p:spPr>
          <a:xfrm>
            <a:off x="4529797" y="5918804"/>
            <a:ext cx="2658795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BEA42C0-F4BD-4B14-B1DC-15657CF0308C}"/>
              </a:ext>
            </a:extLst>
          </p:cNvPr>
          <p:cNvSpPr txBox="1"/>
          <p:nvPr/>
        </p:nvSpPr>
        <p:spPr>
          <a:xfrm>
            <a:off x="4529798" y="5941810"/>
            <a:ext cx="265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Sorry, I can’t. It's at home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67E1572-102A-4C0C-9EAC-DCE12280AE4F}"/>
              </a:ext>
            </a:extLst>
          </p:cNvPr>
          <p:cNvSpPr/>
          <p:nvPr/>
        </p:nvSpPr>
        <p:spPr>
          <a:xfrm>
            <a:off x="4529798" y="6311142"/>
            <a:ext cx="2658794" cy="35791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6ABFA9-831B-4D99-A672-514C59A50FC0}"/>
              </a:ext>
            </a:extLst>
          </p:cNvPr>
          <p:cNvSpPr txBox="1"/>
          <p:nvPr/>
        </p:nvSpPr>
        <p:spPr>
          <a:xfrm>
            <a:off x="4529792" y="6327856"/>
            <a:ext cx="2743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Sorry, I don’t  have it now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E15D17D-1D3E-4549-BC60-17973FD57464}"/>
              </a:ext>
            </a:extLst>
          </p:cNvPr>
          <p:cNvSpPr/>
          <p:nvPr/>
        </p:nvSpPr>
        <p:spPr>
          <a:xfrm>
            <a:off x="2011680" y="4727260"/>
            <a:ext cx="717452" cy="40173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6B9CCC1-BDB9-4179-A111-B8A6EB879454}"/>
              </a:ext>
            </a:extLst>
          </p:cNvPr>
          <p:cNvSpPr/>
          <p:nvPr/>
        </p:nvSpPr>
        <p:spPr>
          <a:xfrm>
            <a:off x="4909625" y="4749253"/>
            <a:ext cx="703384" cy="35160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05321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3" grpId="0"/>
      <p:bldP spid="14" grpId="0"/>
      <p:bldP spid="16" grpId="0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D4A53C-DE17-4803-9659-CD4BE67D8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189" y="5182988"/>
            <a:ext cx="2647950" cy="17240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63BA65-7852-4C4F-AE9B-ADB2CEC7EF70}"/>
              </a:ext>
            </a:extLst>
          </p:cNvPr>
          <p:cNvSpPr txBox="1"/>
          <p:nvPr/>
        </p:nvSpPr>
        <p:spPr>
          <a:xfrm>
            <a:off x="1886857" y="769257"/>
            <a:ext cx="98842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3.1.1 Work in pairs. Make requests and then respond to them with appropriate gestures using the following cues.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6581B0-D2FA-4CF4-8815-94B80C34AC98}"/>
              </a:ext>
            </a:extLst>
          </p:cNvPr>
          <p:cNvSpPr txBox="1"/>
          <p:nvPr/>
        </p:nvSpPr>
        <p:spPr>
          <a:xfrm>
            <a:off x="609600" y="2598057"/>
            <a:ext cx="7358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A: Could you lend me your bicycle, please?]</a:t>
            </a:r>
            <a:endParaRPr lang="en-US" sz="3200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EE9EB89-34D3-4BE3-A495-202A9046C933}"/>
              </a:ext>
            </a:extLst>
          </p:cNvPr>
          <p:cNvSpPr/>
          <p:nvPr/>
        </p:nvSpPr>
        <p:spPr>
          <a:xfrm>
            <a:off x="798286" y="1741712"/>
            <a:ext cx="2598057" cy="464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Example: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F19420-EB16-444A-8CF9-4BB68F1CE446}"/>
              </a:ext>
            </a:extLst>
          </p:cNvPr>
          <p:cNvSpPr/>
          <p:nvPr/>
        </p:nvSpPr>
        <p:spPr>
          <a:xfrm>
            <a:off x="4034971" y="1846475"/>
            <a:ext cx="1480458" cy="75158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B20143-A812-4664-9C9E-971A06FCA6E0}"/>
              </a:ext>
            </a:extLst>
          </p:cNvPr>
          <p:cNvSpPr txBox="1"/>
          <p:nvPr/>
        </p:nvSpPr>
        <p:spPr>
          <a:xfrm>
            <a:off x="537023" y="4209143"/>
            <a:ext cx="6574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B: Sure. Or, Sorry, I can't. It's broken.]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BD4082-A616-462D-89F5-CE40E148C56A}"/>
              </a:ext>
            </a:extLst>
          </p:cNvPr>
          <p:cNvSpPr txBox="1"/>
          <p:nvPr/>
        </p:nvSpPr>
        <p:spPr>
          <a:xfrm>
            <a:off x="8011890" y="2598062"/>
            <a:ext cx="1640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Request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393ACA-72B9-40DF-BBD1-B24C33B3C75D}"/>
              </a:ext>
            </a:extLst>
          </p:cNvPr>
          <p:cNvSpPr txBox="1"/>
          <p:nvPr/>
        </p:nvSpPr>
        <p:spPr>
          <a:xfrm>
            <a:off x="8069939" y="4209143"/>
            <a:ext cx="3120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Response</a:t>
            </a:r>
            <a:endParaRPr lang="en-US" sz="3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658FC23-8AB8-4684-806F-08950C2870D5}"/>
              </a:ext>
            </a:extLst>
          </p:cNvPr>
          <p:cNvSpPr/>
          <p:nvPr/>
        </p:nvSpPr>
        <p:spPr>
          <a:xfrm>
            <a:off x="4252686" y="3182832"/>
            <a:ext cx="1480458" cy="10771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1681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/>
      <p:bldP spid="9" grpId="0"/>
      <p:bldP spid="11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FE812B-F9D5-473A-9071-17C87D467740}"/>
              </a:ext>
            </a:extLst>
          </p:cNvPr>
          <p:cNvSpPr txBox="1"/>
          <p:nvPr/>
        </p:nvSpPr>
        <p:spPr>
          <a:xfrm>
            <a:off x="1770744" y="3109687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d) You want a toy from your friend to play.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A699BD-8D11-4808-B42F-570940A5991B}"/>
              </a:ext>
            </a:extLst>
          </p:cNvPr>
          <p:cNvSpPr txBox="1"/>
          <p:nvPr/>
        </p:nvSpPr>
        <p:spPr>
          <a:xfrm>
            <a:off x="1872343" y="899886"/>
            <a:ext cx="8824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a) You want a glass of water from someone.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F4DABB-C350-436B-A5C0-7D4A2FB76792}"/>
              </a:ext>
            </a:extLst>
          </p:cNvPr>
          <p:cNvSpPr txBox="1"/>
          <p:nvPr/>
        </p:nvSpPr>
        <p:spPr>
          <a:xfrm>
            <a:off x="1872343" y="1646593"/>
            <a:ext cx="7358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b) You want someone to open the door.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AA9E1C-EBFE-422A-BC97-24B1CB138362}"/>
              </a:ext>
            </a:extLst>
          </p:cNvPr>
          <p:cNvSpPr txBox="1"/>
          <p:nvPr/>
        </p:nvSpPr>
        <p:spPr>
          <a:xfrm>
            <a:off x="1828801" y="2351318"/>
            <a:ext cx="7358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c) You want someone to close the window.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DDB089-7739-4A53-A1D9-C5820EC194AD}"/>
              </a:ext>
            </a:extLst>
          </p:cNvPr>
          <p:cNvSpPr txBox="1"/>
          <p:nvPr/>
        </p:nvSpPr>
        <p:spPr>
          <a:xfrm>
            <a:off x="1756231" y="3773714"/>
            <a:ext cx="9579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e) You want someone to give you her/his phone number.</a:t>
            </a:r>
          </a:p>
        </p:txBody>
      </p:sp>
    </p:spTree>
    <p:extLst>
      <p:ext uri="{BB962C8B-B14F-4D97-AF65-F5344CB8AC3E}">
        <p14:creationId xmlns:p14="http://schemas.microsoft.com/office/powerpoint/2010/main" val="46425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CC6A98-0687-4CF3-8512-A2AD40B84816}"/>
              </a:ext>
            </a:extLst>
          </p:cNvPr>
          <p:cNvSpPr/>
          <p:nvPr/>
        </p:nvSpPr>
        <p:spPr>
          <a:xfrm>
            <a:off x="1908516" y="885312"/>
            <a:ext cx="4187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3.2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Language Focus: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4BCCB3-DAAB-4883-8A62-55261033AF8E}"/>
              </a:ext>
            </a:extLst>
          </p:cNvPr>
          <p:cNvSpPr txBox="1"/>
          <p:nvPr/>
        </p:nvSpPr>
        <p:spPr>
          <a:xfrm>
            <a:off x="5814645" y="984740"/>
            <a:ext cx="2836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Giving Direction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488825-30D8-456E-8EF8-ABC70CAA8943}"/>
              </a:ext>
            </a:extLst>
          </p:cNvPr>
          <p:cNvSpPr txBox="1"/>
          <p:nvPr/>
        </p:nvSpPr>
        <p:spPr>
          <a:xfrm>
            <a:off x="379828" y="1531643"/>
            <a:ext cx="11408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the conversation, Mamun used the following phrases to give directions–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9C8AB1-28B7-4F95-9F3E-15D15F9B7D53}"/>
              </a:ext>
            </a:extLst>
          </p:cNvPr>
          <p:cNvSpPr txBox="1"/>
          <p:nvPr/>
        </p:nvSpPr>
        <p:spPr>
          <a:xfrm>
            <a:off x="506437" y="2054863"/>
            <a:ext cx="4600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Go straight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C0E0A1-0501-4DFC-8CDF-9A03E92136B6}"/>
              </a:ext>
            </a:extLst>
          </p:cNvPr>
          <p:cNvSpPr txBox="1"/>
          <p:nvPr/>
        </p:nvSpPr>
        <p:spPr>
          <a:xfrm>
            <a:off x="506436" y="2504046"/>
            <a:ext cx="3699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Turn left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B2727B-7B34-424A-951B-F9DB1D6CA62E}"/>
              </a:ext>
            </a:extLst>
          </p:cNvPr>
          <p:cNvSpPr txBox="1"/>
          <p:nvPr/>
        </p:nvSpPr>
        <p:spPr>
          <a:xfrm>
            <a:off x="604910" y="2985066"/>
            <a:ext cx="11408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use some particular expression while giving directions to someone.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84F67C-5EE0-49B5-A3E0-1B58B3ADD7A3}"/>
              </a:ext>
            </a:extLst>
          </p:cNvPr>
          <p:cNvSpPr txBox="1"/>
          <p:nvPr/>
        </p:nvSpPr>
        <p:spPr>
          <a:xfrm>
            <a:off x="604909" y="3508286"/>
            <a:ext cx="3699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For example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5D6F76-61FA-45F8-9D7D-EE1DB1CA63DF}"/>
              </a:ext>
            </a:extLst>
          </p:cNvPr>
          <p:cNvSpPr txBox="1"/>
          <p:nvPr/>
        </p:nvSpPr>
        <p:spPr>
          <a:xfrm>
            <a:off x="703386" y="3910818"/>
            <a:ext cx="18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Turn left.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A695FC-8BDA-47B3-933E-D0C111485586}"/>
              </a:ext>
            </a:extLst>
          </p:cNvPr>
          <p:cNvSpPr txBox="1"/>
          <p:nvPr/>
        </p:nvSpPr>
        <p:spPr>
          <a:xfrm>
            <a:off x="2686929" y="3910818"/>
            <a:ext cx="1983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Turn right.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C408D-8415-405A-95DC-21FC46ADD10F}"/>
              </a:ext>
            </a:extLst>
          </p:cNvPr>
          <p:cNvSpPr txBox="1"/>
          <p:nvPr/>
        </p:nvSpPr>
        <p:spPr>
          <a:xfrm>
            <a:off x="4670474" y="3910818"/>
            <a:ext cx="2546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Go to the left.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BF77D3-4A12-49BA-B744-BF6E325B0169}"/>
              </a:ext>
            </a:extLst>
          </p:cNvPr>
          <p:cNvSpPr txBox="1"/>
          <p:nvPr/>
        </p:nvSpPr>
        <p:spPr>
          <a:xfrm>
            <a:off x="7090117" y="3910818"/>
            <a:ext cx="2869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Go to the right.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D2D844-AB19-4426-A518-75F2259308E5}"/>
              </a:ext>
            </a:extLst>
          </p:cNvPr>
          <p:cNvSpPr txBox="1"/>
          <p:nvPr/>
        </p:nvSpPr>
        <p:spPr>
          <a:xfrm>
            <a:off x="9805182" y="3933030"/>
            <a:ext cx="2386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• Go straight.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D54F1C-CF39-46D1-9611-0B8C2816775C}"/>
              </a:ext>
            </a:extLst>
          </p:cNvPr>
          <p:cNvSpPr txBox="1"/>
          <p:nvPr/>
        </p:nvSpPr>
        <p:spPr>
          <a:xfrm>
            <a:off x="239151" y="4434038"/>
            <a:ext cx="1177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the conversation, Mamun also used the preposition ‘next to’ to give direction to the library’s location. We use prepositions to give </a:t>
            </a:r>
            <a:r>
              <a:rPr lang="en-US" sz="2800" dirty="0" err="1"/>
              <a:t>dirction</a:t>
            </a:r>
            <a:r>
              <a:rPr lang="en-US" sz="2800" dirty="0"/>
              <a:t> to any locations. For example: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81B961-269B-4E42-82F1-35B6E04510F0}"/>
              </a:ext>
            </a:extLst>
          </p:cNvPr>
          <p:cNvSpPr txBox="1"/>
          <p:nvPr/>
        </p:nvSpPr>
        <p:spPr>
          <a:xfrm>
            <a:off x="295420" y="5753682"/>
            <a:ext cx="2138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opposite to,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CD91C3-D36E-4562-9593-11CDD623B02D}"/>
              </a:ext>
            </a:extLst>
          </p:cNvPr>
          <p:cNvSpPr txBox="1"/>
          <p:nvPr/>
        </p:nvSpPr>
        <p:spPr>
          <a:xfrm>
            <a:off x="2053877" y="5748693"/>
            <a:ext cx="1406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next to,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B9369C-E072-408B-9BC6-50CFF21E19AC}"/>
              </a:ext>
            </a:extLst>
          </p:cNvPr>
          <p:cNvSpPr txBox="1"/>
          <p:nvPr/>
        </p:nvSpPr>
        <p:spPr>
          <a:xfrm>
            <a:off x="3179296" y="5748693"/>
            <a:ext cx="1266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near</a:t>
            </a:r>
            <a:r>
              <a:rPr lang="en-US" sz="2800" b="1" dirty="0"/>
              <a:t>,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E3C168-70B0-4FD9-BDB7-7F66EAD596A2}"/>
              </a:ext>
            </a:extLst>
          </p:cNvPr>
          <p:cNvSpPr txBox="1"/>
          <p:nvPr/>
        </p:nvSpPr>
        <p:spPr>
          <a:xfrm>
            <a:off x="3967093" y="5762761"/>
            <a:ext cx="130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behind</a:t>
            </a:r>
            <a:r>
              <a:rPr lang="en-US" sz="2800" b="1" dirty="0"/>
              <a:t>,</a:t>
            </a:r>
            <a:endParaRPr lang="en-US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122FE3-156B-4594-A6AB-3DF632C01681}"/>
              </a:ext>
            </a:extLst>
          </p:cNvPr>
          <p:cNvSpPr txBox="1"/>
          <p:nvPr/>
        </p:nvSpPr>
        <p:spPr>
          <a:xfrm>
            <a:off x="5106565" y="5762765"/>
            <a:ext cx="1814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in front of,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0D86EE-273F-43E1-94D3-DC616FC00855}"/>
              </a:ext>
            </a:extLst>
          </p:cNvPr>
          <p:cNvSpPr txBox="1"/>
          <p:nvPr/>
        </p:nvSpPr>
        <p:spPr>
          <a:xfrm>
            <a:off x="6682150" y="5762761"/>
            <a:ext cx="2771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outside</a:t>
            </a:r>
            <a:r>
              <a:rPr lang="en-US" sz="2800" b="1" dirty="0"/>
              <a:t> etc.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311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B2AB67-CC7E-445B-B96A-8130037ACEEE}"/>
              </a:ext>
            </a:extLst>
          </p:cNvPr>
          <p:cNvSpPr txBox="1"/>
          <p:nvPr/>
        </p:nvSpPr>
        <p:spPr>
          <a:xfrm>
            <a:off x="2518116" y="1716258"/>
            <a:ext cx="79763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 request Practice with pare.</a:t>
            </a:r>
          </a:p>
        </p:txBody>
      </p:sp>
    </p:spTree>
    <p:extLst>
      <p:ext uri="{BB962C8B-B14F-4D97-AF65-F5344CB8AC3E}">
        <p14:creationId xmlns:p14="http://schemas.microsoft.com/office/powerpoint/2010/main" val="2677611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4ACBE1-6B76-4B2C-9955-A56E6D7887DE}"/>
              </a:ext>
            </a:extLst>
          </p:cNvPr>
          <p:cNvSpPr txBox="1"/>
          <p:nvPr/>
        </p:nvSpPr>
        <p:spPr>
          <a:xfrm>
            <a:off x="239151" y="3878923"/>
            <a:ext cx="11633982" cy="290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 The jeep is --------------        the house.   </a:t>
            </a:r>
          </a:p>
          <a:p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 startAt="2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school is ----------------- the park.</a:t>
            </a:r>
          </a:p>
          <a:p>
            <a:pPr marL="457200" indent="-457200">
              <a:buAutoNum type="alphaLcParenR" startAt="2"/>
            </a:pP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 startAt="3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cow is -------------   the cow shed.</a:t>
            </a:r>
          </a:p>
          <a:p>
            <a:pPr marL="457200" indent="-457200">
              <a:buAutoNum type="alphaLcParenR" startAt="3"/>
            </a:pP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d) The girl is ------------     the tree.</a:t>
            </a:r>
          </a:p>
          <a:p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The butterflies are ---------               the window.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74A5E9-1B6B-49CC-9349-1D997177FCC6}"/>
              </a:ext>
            </a:extLst>
          </p:cNvPr>
          <p:cNvSpPr txBox="1"/>
          <p:nvPr/>
        </p:nvSpPr>
        <p:spPr>
          <a:xfrm>
            <a:off x="414906" y="3284155"/>
            <a:ext cx="8321131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Behind,    in front of,     next to,    opposite to,     outside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D40FB7-C10C-45AC-B819-48551A5B5662}"/>
              </a:ext>
            </a:extLst>
          </p:cNvPr>
          <p:cNvSpPr txBox="1"/>
          <p:nvPr/>
        </p:nvSpPr>
        <p:spPr>
          <a:xfrm>
            <a:off x="1730323" y="731522"/>
            <a:ext cx="101428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 3.3 Look at the pictures. Complete the sentences with the correct preposition from the box below.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6546A-2FD0-4FB6-9042-7D1B909ED958}"/>
              </a:ext>
            </a:extLst>
          </p:cNvPr>
          <p:cNvSpPr/>
          <p:nvPr/>
        </p:nvSpPr>
        <p:spPr>
          <a:xfrm>
            <a:off x="1841050" y="3911741"/>
            <a:ext cx="1673529" cy="322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front of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0F8A1C-38C2-43AC-B99D-EE66FA2450FE}"/>
              </a:ext>
            </a:extLst>
          </p:cNvPr>
          <p:cNvSpPr/>
          <p:nvPr/>
        </p:nvSpPr>
        <p:spPr>
          <a:xfrm>
            <a:off x="2248486" y="4596372"/>
            <a:ext cx="1310640" cy="322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Opposite to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9F8313-2700-44DD-B9C6-0530FCA0D2C6}"/>
              </a:ext>
            </a:extLst>
          </p:cNvPr>
          <p:cNvSpPr/>
          <p:nvPr/>
        </p:nvSpPr>
        <p:spPr>
          <a:xfrm>
            <a:off x="2743196" y="6295046"/>
            <a:ext cx="1209821" cy="322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outside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D9E992-0F3F-414A-9A42-DBA56B404B72}"/>
              </a:ext>
            </a:extLst>
          </p:cNvPr>
          <p:cNvSpPr/>
          <p:nvPr/>
        </p:nvSpPr>
        <p:spPr>
          <a:xfrm>
            <a:off x="1840988" y="5679589"/>
            <a:ext cx="1209821" cy="322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behind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DE921B-B6C9-4BDB-8FF0-48614693DACE}"/>
              </a:ext>
            </a:extLst>
          </p:cNvPr>
          <p:cNvSpPr/>
          <p:nvPr/>
        </p:nvSpPr>
        <p:spPr>
          <a:xfrm>
            <a:off x="2023404" y="5036222"/>
            <a:ext cx="1069609" cy="350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 to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59320A-1271-45CB-98F1-8D3F820B6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53" y="1591729"/>
            <a:ext cx="1962750" cy="16166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C55EC5-5AD9-407D-82CA-88C0F24AC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568" y="1659592"/>
            <a:ext cx="2177319" cy="15759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5420BC9-0469-4191-B492-4D6D33B69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0797" y="1632064"/>
            <a:ext cx="2177319" cy="15610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CE350DA-D20C-43A6-92C6-D982C35F17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9681" y="1519747"/>
            <a:ext cx="2177319" cy="16552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DA2587-B97E-4DB6-BEFD-5E2063F1C6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8952" y="1314679"/>
            <a:ext cx="2311203" cy="32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0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96C3F0-17DA-43AF-9192-483BC10BA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4" y="1318440"/>
            <a:ext cx="11957538" cy="55395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B490F2-71C2-4D28-B531-D16B2DB6A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356" y="2349309"/>
            <a:ext cx="1221110" cy="9671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9694F9-6416-4D48-B264-1DDAF2F3A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977" y="4192172"/>
            <a:ext cx="864250" cy="721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88665-F560-4704-82EE-6A4B67FCC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6613" y="4262253"/>
            <a:ext cx="698336" cy="5843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868200-5A3D-4549-B1B6-667E679D4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8924" y="4262254"/>
            <a:ext cx="864250" cy="7231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F91970-5150-4A0F-865C-0019D67944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1169" y="5072575"/>
            <a:ext cx="769298" cy="73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3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0102" y="587606"/>
            <a:ext cx="10887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TEACHER’S  INFORMATION: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75967" y="1337744"/>
            <a:ext cx="10115931" cy="5126933"/>
            <a:chOff x="625105" y="1000582"/>
            <a:chExt cx="10972800" cy="5235295"/>
          </a:xfrm>
        </p:grpSpPr>
        <p:pic>
          <p:nvPicPr>
            <p:cNvPr id="3074" name="Picture 2" descr="vintage golden frames - 2321125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105" y="1000582"/>
              <a:ext cx="10972800" cy="5235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7046512" y="2206262"/>
              <a:ext cx="3838457" cy="3865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Nittananda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Shaha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ASSISTANT TEACHER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SABOIL GOVT. PRIMARY 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SCHOOL</a:t>
              </a:r>
            </a:p>
            <a:p>
              <a:pPr algn="ctr"/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MOHADEBPUR, NAOGAON</a:t>
              </a:r>
            </a:p>
            <a:p>
              <a:pPr algn="ctr"/>
              <a:endPara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0F30ADF-06EA-4567-AEC9-98A3E0148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10" y="1941342"/>
            <a:ext cx="3418343" cy="41165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5218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42CD25B-24B7-47EE-B48F-0EC5CCA0DE47}"/>
              </a:ext>
            </a:extLst>
          </p:cNvPr>
          <p:cNvSpPr/>
          <p:nvPr/>
        </p:nvSpPr>
        <p:spPr>
          <a:xfrm>
            <a:off x="323557" y="1201334"/>
            <a:ext cx="116902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NewRomanPS-BoldMT"/>
              </a:rPr>
              <a:t>4.1 In pairs, read the following situations and make requests with gestures. Use the expressions you have learnt in activity 3.1.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F52F18-F8C7-4C2B-AF0E-59CCA210AB91}"/>
              </a:ext>
            </a:extLst>
          </p:cNvPr>
          <p:cNvSpPr/>
          <p:nvPr/>
        </p:nvSpPr>
        <p:spPr>
          <a:xfrm>
            <a:off x="332932" y="1970706"/>
            <a:ext cx="116105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NewRomanPSMT"/>
              </a:rPr>
              <a:t>a) Your watch has stopped working. You ask a stranger on the street  for time.</a:t>
            </a:r>
          </a:p>
          <a:p>
            <a:r>
              <a:rPr lang="en-US" sz="2800" dirty="0">
                <a:latin typeface="TimesNewRomanPSMT"/>
              </a:rPr>
              <a:t>You: Excuse me. Could you ________________________?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5FE004-AF5C-4657-86A3-4F9FD273F791}"/>
              </a:ext>
            </a:extLst>
          </p:cNvPr>
          <p:cNvSpPr/>
          <p:nvPr/>
        </p:nvSpPr>
        <p:spPr>
          <a:xfrm>
            <a:off x="332933" y="2840725"/>
            <a:ext cx="115542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b) You've come to the pharmacy with a prescription to buy some</a:t>
            </a:r>
          </a:p>
          <a:p>
            <a:r>
              <a:rPr lang="en-US" sz="2800" dirty="0"/>
              <a:t>medicines. Ask for these politely.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33BD2F-FB52-4781-ACB8-3CEAB5975873}"/>
              </a:ext>
            </a:extLst>
          </p:cNvPr>
          <p:cNvSpPr/>
          <p:nvPr/>
        </p:nvSpPr>
        <p:spPr>
          <a:xfrm>
            <a:off x="347000" y="3612273"/>
            <a:ext cx="115120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NewRomanPSMT"/>
              </a:rPr>
              <a:t>c) You're having lunch. You want your brother to pass the jug </a:t>
            </a:r>
            <a:r>
              <a:rPr lang="en-US" sz="2800" dirty="0" err="1">
                <a:latin typeface="TimesNewRomanPSMT"/>
              </a:rPr>
              <a:t>toyou</a:t>
            </a:r>
            <a:r>
              <a:rPr lang="en-US" sz="2800" dirty="0">
                <a:latin typeface="TimesNewRomanPSMT"/>
              </a:rPr>
              <a:t>.</a:t>
            </a:r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73F2C-1F37-4A1B-8149-CBD7A4316CC8}"/>
              </a:ext>
            </a:extLst>
          </p:cNvPr>
          <p:cNvSpPr/>
          <p:nvPr/>
        </p:nvSpPr>
        <p:spPr>
          <a:xfrm>
            <a:off x="304797" y="3966140"/>
            <a:ext cx="118637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d) You’ve missed your train to Sylhet. You want to know from the station master when the next train is.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945846-FFAC-4162-B786-7F4AB0A7C852}"/>
              </a:ext>
            </a:extLst>
          </p:cNvPr>
          <p:cNvSpPr/>
          <p:nvPr/>
        </p:nvSpPr>
        <p:spPr>
          <a:xfrm>
            <a:off x="318865" y="4808023"/>
            <a:ext cx="113713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e) It is raining outside. You want your friend to lend you an umbrella.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3708DC-97D0-4A48-A43E-7249A35C0A2A}"/>
              </a:ext>
            </a:extLst>
          </p:cNvPr>
          <p:cNvSpPr txBox="1"/>
          <p:nvPr/>
        </p:nvSpPr>
        <p:spPr>
          <a:xfrm>
            <a:off x="4529798" y="2433712"/>
            <a:ext cx="384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tell </a:t>
            </a:r>
            <a:r>
              <a:rPr lang="en-US" sz="2800" dirty="0" err="1"/>
              <a:t>me.What</a:t>
            </a:r>
            <a:r>
              <a:rPr lang="en-US" sz="2800" dirty="0"/>
              <a:t> time is it</a:t>
            </a:r>
          </a:p>
        </p:txBody>
      </p:sp>
    </p:spTree>
    <p:extLst>
      <p:ext uri="{BB962C8B-B14F-4D97-AF65-F5344CB8AC3E}">
        <p14:creationId xmlns:p14="http://schemas.microsoft.com/office/powerpoint/2010/main" val="264725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999269-F8A4-49E8-94C1-C925AEA7B308}"/>
              </a:ext>
            </a:extLst>
          </p:cNvPr>
          <p:cNvSpPr/>
          <p:nvPr/>
        </p:nvSpPr>
        <p:spPr>
          <a:xfrm>
            <a:off x="1139483" y="1253251"/>
            <a:ext cx="108180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NewRomanPS-BoldMT"/>
              </a:rPr>
              <a:t>4.3 Jenny wants to go to the English Language Club. Tell her how to get there. Jenny is now at the spot shown with ‘Start journey’.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62DF8F-338A-4D49-B0F5-4E3A9A019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8" y="2475914"/>
            <a:ext cx="11521441" cy="385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1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ADB05-5D00-4FBC-06F6-1B9E7E081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222310" cy="68580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8CA4D3-C2B3-7F1A-CD11-AD8D8EE29E70}"/>
              </a:ext>
            </a:extLst>
          </p:cNvPr>
          <p:cNvSpPr txBox="1"/>
          <p:nvPr/>
        </p:nvSpPr>
        <p:spPr>
          <a:xfrm>
            <a:off x="787791" y="793787"/>
            <a:ext cx="97489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Good Bye Students</a:t>
            </a:r>
            <a:endParaRPr lang="en-US" sz="7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0558" y="3825307"/>
            <a:ext cx="2563614" cy="14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9349" y="3552392"/>
            <a:ext cx="2563614" cy="14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7091" y="4196204"/>
            <a:ext cx="2563614" cy="14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3703" y="2838560"/>
            <a:ext cx="2563614" cy="14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04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E5445F-E69A-4105-B9A3-D454B5060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66" y="1764648"/>
            <a:ext cx="2962913" cy="33287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B2EA2C5-C660-41D1-9D38-CAA1AE46DE27}"/>
              </a:ext>
            </a:extLst>
          </p:cNvPr>
          <p:cNvSpPr/>
          <p:nvPr/>
        </p:nvSpPr>
        <p:spPr>
          <a:xfrm>
            <a:off x="1371600" y="725934"/>
            <a:ext cx="93440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Lessons Identity: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64C98-6BA2-4FF6-8AD6-702760EC75BB}"/>
              </a:ext>
            </a:extLst>
          </p:cNvPr>
          <p:cNvSpPr/>
          <p:nvPr/>
        </p:nvSpPr>
        <p:spPr>
          <a:xfrm>
            <a:off x="5645945" y="2909559"/>
            <a:ext cx="49482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CLASS	: FIVE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SUBJECT	: ENGLISH </a:t>
            </a:r>
          </a:p>
          <a:p>
            <a:pPr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UNIT	 	: 11</a:t>
            </a:r>
          </a:p>
          <a:p>
            <a:pPr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LESSON        : All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TIME             : 60 MINUTES.</a:t>
            </a:r>
          </a:p>
        </p:txBody>
      </p:sp>
    </p:spTree>
    <p:extLst>
      <p:ext uri="{BB962C8B-B14F-4D97-AF65-F5344CB8AC3E}">
        <p14:creationId xmlns:p14="http://schemas.microsoft.com/office/powerpoint/2010/main" val="408295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628D1-EE9A-4F7E-B2A7-2D90EA44A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151" y="1181686"/>
            <a:ext cx="3492355" cy="47337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92631C2-F1E0-4CCA-980D-69ECCFAA3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442" y="1181686"/>
            <a:ext cx="5995327" cy="473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9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5793AD-A9A0-4DA3-87A1-E87E486ABA73}"/>
              </a:ext>
            </a:extLst>
          </p:cNvPr>
          <p:cNvSpPr/>
          <p:nvPr/>
        </p:nvSpPr>
        <p:spPr>
          <a:xfrm>
            <a:off x="2269699" y="1490008"/>
            <a:ext cx="57066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Can you guess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What’s our Todays class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8F1689-64C1-4532-B4D8-4BB0D4619EC9}"/>
              </a:ext>
            </a:extLst>
          </p:cNvPr>
          <p:cNvSpPr/>
          <p:nvPr/>
        </p:nvSpPr>
        <p:spPr>
          <a:xfrm>
            <a:off x="3997681" y="3567499"/>
            <a:ext cx="57066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‘Making Request’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53831D-49B3-4641-A8F4-F4A95919B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998" y="779969"/>
            <a:ext cx="2159303" cy="292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5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A2E591-2751-8359-404B-B761EB520B84}"/>
              </a:ext>
            </a:extLst>
          </p:cNvPr>
          <p:cNvSpPr/>
          <p:nvPr/>
        </p:nvSpPr>
        <p:spPr>
          <a:xfrm>
            <a:off x="136634" y="173265"/>
            <a:ext cx="11918731" cy="6511470"/>
          </a:xfrm>
          <a:prstGeom prst="rect">
            <a:avLst/>
          </a:prstGeom>
          <a:noFill/>
          <a:ln w="307975" cap="flat" cmpd="thickThin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10D4159-2F1B-4986-843C-C4A388971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189" y="5182988"/>
            <a:ext cx="2647950" cy="17240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856F07-A655-45B3-94B3-4945B3E7AE94}"/>
              </a:ext>
            </a:extLst>
          </p:cNvPr>
          <p:cNvSpPr txBox="1"/>
          <p:nvPr/>
        </p:nvSpPr>
        <p:spPr>
          <a:xfrm>
            <a:off x="572733" y="211851"/>
            <a:ext cx="12208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 .Answer the question.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4AFF1B-2A81-4B95-B6B2-ED509E6CB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742" y="1112389"/>
            <a:ext cx="4260212" cy="40010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58B3AF-A582-48D6-9796-EAA1CFBB53D3}"/>
              </a:ext>
            </a:extLst>
          </p:cNvPr>
          <p:cNvSpPr txBox="1"/>
          <p:nvPr/>
        </p:nvSpPr>
        <p:spPr>
          <a:xfrm>
            <a:off x="333583" y="1429934"/>
            <a:ext cx="73192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     What do you see in the picture?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Ans: In the picture, a girl is giving a note book to a boy.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     What do you think they are talking about?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Ans: They are talking about the note book.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c)How do you request some one to get something?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Ans: I request  someone politely.</a:t>
            </a:r>
          </a:p>
        </p:txBody>
      </p:sp>
    </p:spTree>
    <p:extLst>
      <p:ext uri="{BB962C8B-B14F-4D97-AF65-F5344CB8AC3E}">
        <p14:creationId xmlns:p14="http://schemas.microsoft.com/office/powerpoint/2010/main" val="681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F0E0E4-5C2A-4A14-917F-04DA1A144E5C}"/>
              </a:ext>
            </a:extLst>
          </p:cNvPr>
          <p:cNvSpPr txBox="1"/>
          <p:nvPr/>
        </p:nvSpPr>
        <p:spPr>
          <a:xfrm>
            <a:off x="2077976" y="874455"/>
            <a:ext cx="923244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-an act of asking politely for something.</a:t>
            </a:r>
          </a:p>
          <a:p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Conversation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talk between two or more people.</a:t>
            </a:r>
          </a:p>
          <a:p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Excuse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seek to lessen the blame attaching to fault</a:t>
            </a:r>
          </a:p>
          <a:p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Necessary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-need to be done</a:t>
            </a:r>
          </a:p>
          <a:p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Sharpener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 device that’s make sharp.</a:t>
            </a:r>
          </a:p>
          <a:p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Write a number of item.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D179E9-B057-4D52-BE74-EBFCC7EDE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189" y="518298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3F490E-C81A-4B6B-AA3C-ED5784E57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606" y="1247471"/>
            <a:ext cx="9976038" cy="32682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BB448D-963F-46CE-91A3-59BB23904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189" y="518298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73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7B1964-C509-44E9-9B55-7C568B6EA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863" y="756864"/>
            <a:ext cx="7850906" cy="56102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32D868-11A6-4BD0-9588-A05F6A800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189" y="518298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99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966</Words>
  <Application>Microsoft Office PowerPoint</Application>
  <PresentationFormat>Widescreen</PresentationFormat>
  <Paragraphs>136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TimesNewRomanPS-BoldMT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A.H Abid</dc:creator>
  <cp:lastModifiedBy>Saboil GPS</cp:lastModifiedBy>
  <cp:revision>50</cp:revision>
  <dcterms:created xsi:type="dcterms:W3CDTF">2026-06-15T02:51:43Z</dcterms:created>
  <dcterms:modified xsi:type="dcterms:W3CDTF">2026-07-14T05:47:50Z</dcterms:modified>
</cp:coreProperties>
</file>