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74" r:id="rId2"/>
    <p:sldId id="275" r:id="rId3"/>
    <p:sldId id="280" r:id="rId4"/>
    <p:sldId id="281" r:id="rId5"/>
    <p:sldId id="256" r:id="rId6"/>
    <p:sldId id="276" r:id="rId7"/>
    <p:sldId id="277" r:id="rId8"/>
    <p:sldId id="278" r:id="rId9"/>
    <p:sldId id="279" r:id="rId10"/>
    <p:sldId id="282" r:id="rId11"/>
    <p:sldId id="267" r:id="rId12"/>
    <p:sldId id="268" r:id="rId13"/>
    <p:sldId id="270" r:id="rId14"/>
    <p:sldId id="27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7D6496-2865-4D44-976A-BE0B68105C6B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EA12B8-13AE-439A-8595-A70C655F8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8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CC82A7-2EB6-45D6-B7C2-B3F4B2D8BB7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3448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61CCA6C-F6DE-4F5B-8876-CE7B5A49FD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259113DB-F97C-442E-9F87-B0E52AD3EA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3EF916D-2346-4ECC-AC2F-706154844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5AB5894-61EA-42FC-AA69-870BD19A6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8D72F86-8199-4514-9925-07C5022F0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186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F090129-8CED-45BB-A019-2E98B0DAD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5E7301A9-6E90-4DEE-804A-EA3FF64E4E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A19D826-A7A3-4C5A-BC57-A426CE9FB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6DC4B81-8C40-4F87-81D3-65A224647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792DD97-2136-4035-9D88-33B39BF96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366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02F98BA0-9A1A-41EF-9AA5-F4FD74A4DE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C42BE221-3808-4C50-AE93-A541F64A4E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7C4D11B-39AD-44B0-AA33-ED0B2E8CE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9E0B984-85A7-44F8-912F-6924BA7B0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6696035-2EDC-45CC-959B-7494DB4B1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205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ED351E8-23D8-41B9-A709-C3E3F682C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226FE4A-F688-407F-91BE-B880468D52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8F67F6F-775D-4519-9302-506883D68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802ECF5-7DA7-4A6D-9727-33034042B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C61CF7E-FDAE-4B53-8054-8EDBD6C11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575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D2004C3-5CAA-407F-9118-D04084CCE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A3B98D1-96F9-4298-85FB-34A33DC93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D176C17-53A7-4243-82F2-94E290AD3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E140404-1E4E-4532-B63F-C34C86FEF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9F9A72C-A5AF-45A3-A1B9-88295DBD4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3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EB51EA1-E657-4960-B6A7-466ED022E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AFF627B-8E16-4004-9A60-0F2F17FFB6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6D47242B-C39D-45FF-98B2-F48D677955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E91C39B-A0DB-4566-8832-1337BE7DD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8E1DE21-132F-4DCF-B491-0C25791D7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DECB8F9-49E7-451C-96B8-2ADB853E7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90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F50EABB-DA01-4F08-9C10-F2CD7D220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1BA400E-0041-4AB4-B307-53E3986A36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B35BFCF0-0AE1-47E7-9AE8-8460E19A89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5FCAC76A-4B78-4702-8F8A-FC6C5B0535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BAA4BC71-43D8-4561-8813-69092F05DF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D4979A22-8887-424E-904C-F8246C73D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2A527B94-3027-4656-A329-FACC40273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40FF3700-787D-40E9-A554-CF3E73A6D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569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D57369F-AD9B-453D-9F85-B5FEE929B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C13C579B-C151-40B6-9594-09C1096A0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F8E15092-2E10-438B-98B1-1748F3632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38FBA190-33E7-44D3-808C-B939218F4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84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51B18B44-5A83-4D4D-9759-82A6CDD73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8F3E8322-0265-4360-A110-C4D6F9474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97D651C7-8B0C-4ABB-89D9-03B9099A1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180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CE9C6A7-3D39-4180-843F-052706704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867340D-D15E-4938-A941-8D423C7BA4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A62889D-B1E2-4B88-8851-6A21CBDC3F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808CAD1-23ED-4473-AF66-959DF320C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9475FDA-08C5-4C71-90A0-46DC056A4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02C0B1B8-5F4B-4498-831E-92CD2B8C2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230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97F8DD6-23E1-438B-8BA9-4C22F1EC0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EF5FB1C2-8841-4783-8B64-8D018D48B2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34EA8F6-1B37-4F19-AF4A-AE5E53BD84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77632862-0CE3-40B9-A2F9-2A53CE077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659C770-F8D0-40BA-83B7-64FF8FC23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19AA702-487E-4717-9782-1C654D580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576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4E9ADB19-F59B-4692-9654-D0E850237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E7EB071-7896-4167-A8CB-6DAEDA0508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76B3633-1A7A-4CC9-83B6-5E45C1F12F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9E155-7052-46B0-BD93-55B58A9ECBF0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C5DDAEC-06BE-4966-8095-E41552AD5F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98677BD-A734-4218-AE43-74B6121DA8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126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>
            <a:extLst>
              <a:ext uri="{FF2B5EF4-FFF2-40B4-BE49-F238E27FC236}">
                <a16:creationId xmlns="" xmlns:a16="http://schemas.microsoft.com/office/drawing/2014/main" id="{A6787EB4-A96F-4345-9F33-A618069F211B}"/>
              </a:ext>
            </a:extLst>
          </p:cNvPr>
          <p:cNvPicPr>
            <a:picLocks noGrp="1"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11279" y="1953491"/>
            <a:ext cx="6915252" cy="388982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2854035" y="192067"/>
            <a:ext cx="6072495" cy="156966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9600" b="1" dirty="0" err="1">
                <a:solidFill>
                  <a:srgbClr val="002060"/>
                </a:solidFill>
              </a:rPr>
              <a:t>স্বাগতম</a:t>
            </a:r>
            <a:endParaRPr lang="en-US" sz="9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-110836"/>
            <a:ext cx="12192000" cy="133003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মুক্তমূলক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সক্রিয়তাঃ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 </a:t>
            </a:r>
            <a:endParaRPr lang="en-US" sz="8000" baseline="30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9200"/>
            <a:ext cx="12192000" cy="5638799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sz="43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সমযোজী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বন্ধনের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সুষম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বিভাজনের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ফলে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অযুগ্ন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ইলেক্ট্রনযুক্ত</a:t>
            </a:r>
            <a:endParaRPr lang="en-US" sz="5100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চার্জবিহীন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পরমানু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মূলকের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সৃষ্টি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51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মুক্তমূলক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5100" dirty="0" smtClean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সক্রিয়তাঃ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মূক্তমূলক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ইলেক্ট্রন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ঘাটতি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যুক্ত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যৌগ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হওয়ায়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সাথে</a:t>
            </a:r>
            <a:endParaRPr lang="en-US" sz="5100" dirty="0" smtClean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ইলেক্ট্রন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দানকারী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মূলক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যেমন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অ্যালকাইল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মূলক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যুক্ত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হলে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সক্রিয়তা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হ্রাস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 marL="0" indent="0">
              <a:buNone/>
            </a:pP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পায়।</a:t>
            </a:r>
            <a:r>
              <a:rPr lang="en-US" sz="5100" dirty="0" err="1">
                <a:latin typeface="NikoshBAN" pitchFamily="2" charset="0"/>
                <a:cs typeface="NikoshBAN" pitchFamily="2" charset="0"/>
              </a:rPr>
              <a:t>টারশিয়ারী</a:t>
            </a:r>
            <a:r>
              <a:rPr lang="en-US" sz="51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(3</a:t>
            </a:r>
            <a:r>
              <a:rPr lang="en-US" sz="5100" baseline="30000" dirty="0" smtClean="0">
                <a:latin typeface="NikoshBAN" pitchFamily="2" charset="0"/>
                <a:cs typeface="NikoshBAN" pitchFamily="2" charset="0"/>
              </a:rPr>
              <a:t>0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)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অ্যালকাইল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মুক্তমূলক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সক্রিয়তা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সবচেয়ে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কম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।</a:t>
            </a:r>
          </a:p>
          <a:p>
            <a:pPr marL="0" indent="0">
              <a:buNone/>
            </a:pP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মূক্তমূলক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sz="51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ইলেক্ট্রন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গ্রহণকারী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en-US" sz="5100" dirty="0" err="1">
                <a:latin typeface="NikoshBAN" pitchFamily="2" charset="0"/>
                <a:cs typeface="NikoshBAN" pitchFamily="2" charset="0"/>
              </a:rPr>
              <a:t>মূলক</a:t>
            </a:r>
            <a:r>
              <a:rPr lang="en-US" sz="51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যুক্ত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>
                <a:latin typeface="NikoshBAN" pitchFamily="2" charset="0"/>
                <a:cs typeface="NikoshBAN" pitchFamily="2" charset="0"/>
              </a:rPr>
              <a:t>হলে</a:t>
            </a:r>
            <a:r>
              <a:rPr lang="en-US" sz="51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51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সক্রিয়তা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 marL="0" indent="0">
              <a:buNone/>
            </a:pP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বৃদ্ধি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পায়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মুক্তমূলকের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সক্রিয়তার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ক্রম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ঃ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5100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dirty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>
              <a:buNone/>
            </a:pPr>
            <a:endParaRPr lang="en-US" sz="4300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4300" b="1" dirty="0" smtClean="0">
                <a:latin typeface="NikoshBAN" pitchFamily="2" charset="0"/>
                <a:cs typeface="NikoshBAN" pitchFamily="2" charset="0"/>
              </a:rPr>
              <a:t>(CH</a:t>
            </a:r>
            <a:r>
              <a:rPr lang="en-US" sz="4300" b="1" baseline="-25000" dirty="0" smtClean="0">
                <a:latin typeface="NikoshBAN" pitchFamily="2" charset="0"/>
                <a:cs typeface="NikoshBAN" pitchFamily="2" charset="0"/>
              </a:rPr>
              <a:t>3</a:t>
            </a:r>
            <a:r>
              <a:rPr lang="en-US" sz="4300" b="1" dirty="0" smtClean="0">
                <a:latin typeface="NikoshBAN" pitchFamily="2" charset="0"/>
                <a:cs typeface="NikoshBAN" pitchFamily="2" charset="0"/>
              </a:rPr>
              <a:t>)</a:t>
            </a:r>
            <a:r>
              <a:rPr lang="en-US" sz="4300" b="1" baseline="-25000" dirty="0" smtClean="0">
                <a:latin typeface="NikoshBAN" pitchFamily="2" charset="0"/>
                <a:cs typeface="NikoshBAN" pitchFamily="2" charset="0"/>
              </a:rPr>
              <a:t>3</a:t>
            </a:r>
            <a:r>
              <a:rPr lang="en-US" sz="4300" b="1" dirty="0" smtClean="0">
                <a:latin typeface="NikoshBAN" pitchFamily="2" charset="0"/>
                <a:cs typeface="NikoshBAN" pitchFamily="2" charset="0"/>
              </a:rPr>
              <a:t>C</a:t>
            </a:r>
            <a:r>
              <a:rPr lang="en-US" sz="11400" b="1" baseline="30000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en-US" sz="43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b="1" dirty="0" smtClean="0">
                <a:latin typeface="Times New Roman"/>
                <a:cs typeface="Times New Roman"/>
              </a:rPr>
              <a:t>&lt; </a:t>
            </a:r>
            <a:r>
              <a:rPr lang="en-US" sz="4300" b="1" dirty="0" smtClean="0">
                <a:latin typeface="NikoshBAN" pitchFamily="2" charset="0"/>
                <a:cs typeface="NikoshBAN" pitchFamily="2" charset="0"/>
              </a:rPr>
              <a:t>(CH</a:t>
            </a:r>
            <a:r>
              <a:rPr lang="en-US" sz="4300" b="1" baseline="-25000" dirty="0" smtClean="0">
                <a:latin typeface="NikoshBAN" pitchFamily="2" charset="0"/>
                <a:cs typeface="NikoshBAN" pitchFamily="2" charset="0"/>
              </a:rPr>
              <a:t>3</a:t>
            </a:r>
            <a:r>
              <a:rPr lang="en-US" sz="4300" b="1" dirty="0" smtClean="0">
                <a:latin typeface="NikoshBAN" pitchFamily="2" charset="0"/>
                <a:cs typeface="NikoshBAN" pitchFamily="2" charset="0"/>
              </a:rPr>
              <a:t>)</a:t>
            </a:r>
            <a:r>
              <a:rPr lang="en-US" sz="4300" b="1" baseline="-25000" dirty="0" smtClean="0">
                <a:latin typeface="NikoshBAN" pitchFamily="2" charset="0"/>
                <a:cs typeface="NikoshBAN" pitchFamily="2" charset="0"/>
              </a:rPr>
              <a:t>2</a:t>
            </a:r>
            <a:r>
              <a:rPr lang="en-US" sz="4300" b="1" dirty="0" smtClean="0">
                <a:latin typeface="NikoshBAN" pitchFamily="2" charset="0"/>
                <a:cs typeface="NikoshBAN" pitchFamily="2" charset="0"/>
              </a:rPr>
              <a:t>C</a:t>
            </a:r>
            <a:r>
              <a:rPr lang="en-US" sz="11400" b="1" baseline="30000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en-US" sz="4300" b="1" dirty="0" smtClean="0">
                <a:latin typeface="NikoshBAN" pitchFamily="2" charset="0"/>
                <a:cs typeface="NikoshBAN" pitchFamily="2" charset="0"/>
              </a:rPr>
              <a:t>H</a:t>
            </a:r>
            <a:r>
              <a:rPr lang="en-US" sz="4300" b="1" dirty="0" smtClean="0">
                <a:latin typeface="Times New Roman"/>
                <a:cs typeface="Times New Roman"/>
              </a:rPr>
              <a:t>&lt; </a:t>
            </a:r>
            <a:r>
              <a:rPr lang="en-US" sz="43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b="1" dirty="0" smtClean="0">
                <a:latin typeface="NikoshBAN" pitchFamily="2" charset="0"/>
                <a:cs typeface="NikoshBAN" pitchFamily="2" charset="0"/>
              </a:rPr>
              <a:t>CH</a:t>
            </a:r>
            <a:r>
              <a:rPr lang="en-US" sz="4300" b="1" baseline="-25000" dirty="0" smtClean="0">
                <a:latin typeface="NikoshBAN" pitchFamily="2" charset="0"/>
                <a:cs typeface="NikoshBAN" pitchFamily="2" charset="0"/>
              </a:rPr>
              <a:t>3</a:t>
            </a:r>
            <a:r>
              <a:rPr lang="en-US" sz="4300" b="1" dirty="0" smtClean="0">
                <a:latin typeface="NikoshBAN" pitchFamily="2" charset="0"/>
                <a:cs typeface="NikoshBAN" pitchFamily="2" charset="0"/>
              </a:rPr>
              <a:t>C</a:t>
            </a:r>
            <a:r>
              <a:rPr lang="en-US" sz="11400" b="1" baseline="30000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en-US" sz="4300" b="1" dirty="0" smtClean="0">
                <a:latin typeface="NikoshBAN" pitchFamily="2" charset="0"/>
                <a:cs typeface="NikoshBAN" pitchFamily="2" charset="0"/>
              </a:rPr>
              <a:t>H</a:t>
            </a:r>
            <a:r>
              <a:rPr lang="en-US" sz="4300" b="1" baseline="-25000" dirty="0" smtClean="0">
                <a:latin typeface="NikoshBAN" pitchFamily="2" charset="0"/>
                <a:cs typeface="NikoshBAN" pitchFamily="2" charset="0"/>
              </a:rPr>
              <a:t>2</a:t>
            </a:r>
            <a:r>
              <a:rPr lang="en-US" sz="43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b="1" dirty="0" smtClean="0">
                <a:latin typeface="Times New Roman"/>
                <a:cs typeface="Times New Roman"/>
              </a:rPr>
              <a:t>&lt; </a:t>
            </a:r>
            <a:r>
              <a:rPr lang="en-US" sz="4300" b="1" dirty="0" smtClean="0">
                <a:latin typeface="Times New Roman"/>
                <a:cs typeface="Times New Roman"/>
              </a:rPr>
              <a:t> </a:t>
            </a:r>
            <a:r>
              <a:rPr lang="en-US" sz="4300" b="1" dirty="0" smtClean="0">
                <a:latin typeface="NikoshBAN" pitchFamily="2" charset="0"/>
                <a:cs typeface="NikoshBAN" pitchFamily="2" charset="0"/>
              </a:rPr>
              <a:t>C</a:t>
            </a:r>
            <a:r>
              <a:rPr lang="en-US" sz="9600" b="1" baseline="30000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en-US" sz="4300" b="1" dirty="0" smtClean="0">
                <a:latin typeface="NikoshBAN" pitchFamily="2" charset="0"/>
                <a:cs typeface="NikoshBAN" pitchFamily="2" charset="0"/>
              </a:rPr>
              <a:t>H</a:t>
            </a:r>
            <a:r>
              <a:rPr lang="en-US" sz="4300" b="1" baseline="-25000" dirty="0" smtClean="0">
                <a:latin typeface="NikoshBAN" pitchFamily="2" charset="0"/>
                <a:cs typeface="NikoshBAN" pitchFamily="2" charset="0"/>
              </a:rPr>
              <a:t>3 </a:t>
            </a:r>
            <a:r>
              <a:rPr lang="en-US" sz="43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300" b="1" baseline="30000" dirty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4300" b="1" dirty="0" smtClean="0">
                <a:latin typeface="NikoshBAN" pitchFamily="2" charset="0"/>
                <a:cs typeface="NikoshBAN" pitchFamily="2" charset="0"/>
              </a:rPr>
              <a:t>  3</a:t>
            </a:r>
            <a:r>
              <a:rPr lang="en-US" sz="4300" b="1" baseline="30000" dirty="0" smtClean="0">
                <a:latin typeface="NikoshBAN" pitchFamily="2" charset="0"/>
                <a:cs typeface="NikoshBAN" pitchFamily="2" charset="0"/>
              </a:rPr>
              <a:t>0</a:t>
            </a:r>
            <a:r>
              <a:rPr lang="en-US" sz="4300" b="1" dirty="0" smtClean="0">
                <a:latin typeface="NikoshBAN" pitchFamily="2" charset="0"/>
                <a:cs typeface="NikoshBAN" pitchFamily="2" charset="0"/>
              </a:rPr>
              <a:t>			2</a:t>
            </a:r>
            <a:r>
              <a:rPr lang="en-US" sz="4300" b="1" baseline="30000" dirty="0" smtClean="0">
                <a:latin typeface="NikoshBAN" pitchFamily="2" charset="0"/>
                <a:cs typeface="NikoshBAN" pitchFamily="2" charset="0"/>
              </a:rPr>
              <a:t>0</a:t>
            </a:r>
            <a:r>
              <a:rPr lang="en-US" sz="4300" b="1" dirty="0" smtClean="0">
                <a:latin typeface="NikoshBAN" pitchFamily="2" charset="0"/>
                <a:cs typeface="NikoshBAN" pitchFamily="2" charset="0"/>
              </a:rPr>
              <a:t>		</a:t>
            </a:r>
            <a:r>
              <a:rPr lang="en-US" sz="4300" b="1" dirty="0" smtClean="0">
                <a:latin typeface="NikoshBAN" pitchFamily="2" charset="0"/>
                <a:cs typeface="NikoshBAN" pitchFamily="2" charset="0"/>
              </a:rPr>
              <a:t>      1</a:t>
            </a:r>
            <a:r>
              <a:rPr lang="en-US" sz="4300" b="1" baseline="30000" dirty="0" smtClean="0">
                <a:latin typeface="NikoshBAN" pitchFamily="2" charset="0"/>
                <a:cs typeface="NikoshBAN" pitchFamily="2" charset="0"/>
              </a:rPr>
              <a:t>0</a:t>
            </a:r>
            <a:endParaRPr lang="en-US" sz="4300" b="1" baseline="30000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43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3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43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3200" baseline="30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918146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B403809-0854-4ED0-AE96-B5765A97AF28}"/>
              </a:ext>
            </a:extLst>
          </p:cNvPr>
          <p:cNvSpPr txBox="1">
            <a:spLocks/>
          </p:cNvSpPr>
          <p:nvPr/>
        </p:nvSpPr>
        <p:spPr>
          <a:xfrm>
            <a:off x="2514600" y="324853"/>
            <a:ext cx="8241632" cy="203333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anose="02000000000000000000" pitchFamily="2" charset="0"/>
              <a:ea typeface="+mj-ea"/>
              <a:cs typeface="NikoshBAN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একক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কাজ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4600" y="2923710"/>
            <a:ext cx="8241631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4000" dirty="0" err="1" smtClean="0"/>
              <a:t>সুষম</a:t>
            </a:r>
            <a:r>
              <a:rPr lang="en-US" sz="4000" dirty="0" smtClean="0"/>
              <a:t>  </a:t>
            </a:r>
            <a:r>
              <a:rPr lang="en-US" sz="4000" dirty="0" err="1" smtClean="0"/>
              <a:t>বিভাজন</a:t>
            </a:r>
            <a:r>
              <a:rPr lang="en-US" sz="4000" dirty="0" smtClean="0"/>
              <a:t> </a:t>
            </a:r>
            <a:r>
              <a:rPr lang="en-US" sz="4000" dirty="0" err="1" smtClean="0"/>
              <a:t>কি</a:t>
            </a:r>
            <a:r>
              <a:rPr lang="en-US" sz="4000" dirty="0"/>
              <a:t>?</a:t>
            </a:r>
          </a:p>
          <a:p>
            <a:pPr>
              <a:buFont typeface="Wingdings" pitchFamily="2" charset="2"/>
              <a:buChar char="Ø"/>
            </a:pPr>
            <a:r>
              <a:rPr lang="en-US" sz="4000" dirty="0" err="1" smtClean="0"/>
              <a:t>ফ্রি</a:t>
            </a:r>
            <a:r>
              <a:rPr lang="en-US" sz="4000" dirty="0" smtClean="0"/>
              <a:t> </a:t>
            </a:r>
            <a:r>
              <a:rPr lang="en-US" sz="4000" dirty="0" err="1" smtClean="0"/>
              <a:t>রেডিক্যাল</a:t>
            </a:r>
            <a:r>
              <a:rPr lang="en-US" sz="4000" dirty="0" smtClean="0"/>
              <a:t>  </a:t>
            </a:r>
            <a:r>
              <a:rPr lang="en-US" sz="4000" dirty="0" err="1"/>
              <a:t>কি</a:t>
            </a:r>
            <a:r>
              <a:rPr lang="en-US" sz="4000" dirty="0"/>
              <a:t>?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40013DD-89B9-4EBC-97D7-1BFC0C6BB165}"/>
              </a:ext>
            </a:extLst>
          </p:cNvPr>
          <p:cNvSpPr txBox="1">
            <a:spLocks/>
          </p:cNvSpPr>
          <p:nvPr/>
        </p:nvSpPr>
        <p:spPr>
          <a:xfrm>
            <a:off x="1995055" y="1070811"/>
            <a:ext cx="7647709" cy="146785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anose="02000000000000000000" pitchFamily="2" charset="0"/>
              <a:ea typeface="+mj-ea"/>
              <a:cs typeface="NikoshBAN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7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দলীয় কাজ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52863" y="3167390"/>
            <a:ext cx="8061158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dirty="0" smtClean="0"/>
              <a:t>  2</a:t>
            </a:r>
            <a:r>
              <a:rPr lang="en-US" sz="2800" baseline="30000" dirty="0" smtClean="0"/>
              <a:t>0</a:t>
            </a:r>
            <a:r>
              <a:rPr lang="en-US" sz="2800" dirty="0" smtClean="0"/>
              <a:t>অপেক্ষা 1</a:t>
            </a:r>
            <a:r>
              <a:rPr lang="en-US" sz="2800" baseline="30000" dirty="0" smtClean="0"/>
              <a:t>0</a:t>
            </a:r>
            <a:r>
              <a:rPr lang="en-US" sz="2800" dirty="0" smtClean="0"/>
              <a:t> </a:t>
            </a:r>
            <a:r>
              <a:rPr lang="en-US" sz="2800" dirty="0" err="1" smtClean="0"/>
              <a:t>মুক্তমূলক</a:t>
            </a:r>
            <a:r>
              <a:rPr lang="en-US" sz="2800" dirty="0" smtClean="0"/>
              <a:t>  </a:t>
            </a:r>
            <a:r>
              <a:rPr lang="en-US" sz="2800" dirty="0" err="1"/>
              <a:t>স্বল্পস্থায়ী</a:t>
            </a:r>
            <a:r>
              <a:rPr lang="en-US" sz="2800" dirty="0"/>
              <a:t> </a:t>
            </a:r>
            <a:r>
              <a:rPr lang="en-US" sz="2800" dirty="0" err="1"/>
              <a:t>কেন-ব্যাখ্যা</a:t>
            </a:r>
            <a:r>
              <a:rPr lang="en-US" sz="2800" dirty="0"/>
              <a:t> </a:t>
            </a:r>
            <a:r>
              <a:rPr lang="en-US" sz="2800" dirty="0" err="1"/>
              <a:t>কর</a:t>
            </a:r>
            <a:r>
              <a:rPr lang="en-US" sz="2800" dirty="0"/>
              <a:t>।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FC1656A-740F-495B-994A-E02CDEA5DBCB}"/>
              </a:ext>
            </a:extLst>
          </p:cNvPr>
          <p:cNvSpPr txBox="1">
            <a:spLocks/>
          </p:cNvSpPr>
          <p:nvPr/>
        </p:nvSpPr>
        <p:spPr>
          <a:xfrm>
            <a:off x="3537284" y="938463"/>
            <a:ext cx="5510463" cy="98659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anose="02000000000000000000" pitchFamily="2" charset="0"/>
              <a:ea typeface="+mj-ea"/>
              <a:cs typeface="NikoshBAN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বাড়ীর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কাজ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07695" y="2673021"/>
            <a:ext cx="10046368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3200" dirty="0" err="1" smtClean="0"/>
              <a:t>মুক্তমূলকের</a:t>
            </a:r>
            <a:r>
              <a:rPr lang="en-US" sz="3200" dirty="0" smtClean="0"/>
              <a:t> </a:t>
            </a:r>
            <a:r>
              <a:rPr lang="en-US" sz="3200" dirty="0" err="1" smtClean="0"/>
              <a:t>সক্রিয়তা</a:t>
            </a:r>
            <a:r>
              <a:rPr lang="en-US" sz="3200" dirty="0" smtClean="0"/>
              <a:t> </a:t>
            </a:r>
            <a:r>
              <a:rPr lang="en-US" sz="3200" dirty="0" err="1" smtClean="0"/>
              <a:t>ব্যাখ্যা</a:t>
            </a:r>
            <a:r>
              <a:rPr lang="en-US" sz="3200" dirty="0" smtClean="0"/>
              <a:t> </a:t>
            </a:r>
            <a:r>
              <a:rPr lang="en-US" sz="3200" dirty="0" err="1" smtClean="0"/>
              <a:t>কর</a:t>
            </a:r>
            <a:r>
              <a:rPr lang="en-US" sz="3200" dirty="0" smtClean="0"/>
              <a:t>। </a:t>
            </a:r>
            <a:endParaRPr lang="en-US" sz="3200" dirty="0"/>
          </a:p>
        </p:txBody>
      </p:sp>
    </p:spTree>
  </p:cSld>
  <p:clrMapOvr>
    <a:masterClrMapping/>
  </p:clrMapOvr>
  <p:transition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B4F6955C-7715-48E2-A186-A3F2114294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" name="TextBox 2"/>
          <p:cNvSpPr txBox="1"/>
          <p:nvPr/>
        </p:nvSpPr>
        <p:spPr>
          <a:xfrm>
            <a:off x="1461436" y="2828835"/>
            <a:ext cx="35918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/>
              <a:t>ধন্যবাদ</a:t>
            </a:r>
            <a:endParaRPr lang="en-US" sz="7200" b="1" dirty="0"/>
          </a:p>
        </p:txBody>
      </p:sp>
    </p:spTree>
  </p:cSld>
  <p:clrMapOvr>
    <a:masterClrMapping/>
  </p:clrMapOvr>
  <p:transition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544621" y="228601"/>
            <a:ext cx="2760365" cy="86177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lIns="76197" tIns="38098" rIns="76197" bIns="38098">
            <a:spAutoFit/>
          </a:bodyPr>
          <a:lstStyle/>
          <a:p>
            <a:r>
              <a:rPr lang="bn-BD" sz="5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</a:t>
            </a:r>
            <a:r>
              <a:rPr lang="bn-IN" sz="5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চিতি</a:t>
            </a:r>
            <a:endParaRPr lang="en-US" sz="5100" dirty="0"/>
          </a:p>
        </p:txBody>
      </p:sp>
      <p:sp>
        <p:nvSpPr>
          <p:cNvPr id="10" name="Rounded Rectangle 9"/>
          <p:cNvSpPr/>
          <p:nvPr/>
        </p:nvSpPr>
        <p:spPr>
          <a:xfrm>
            <a:off x="1468581" y="1494693"/>
            <a:ext cx="8631383" cy="4044462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76197" tIns="38098" rIns="76197" bIns="38098" rtlCol="0" anchor="ctr"/>
          <a:lstStyle/>
          <a:p>
            <a:pPr>
              <a:buNone/>
            </a:pP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মোঃ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ু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সলাম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মোল্লা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                                   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প্রভাষক,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বিভাগীয়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প্রধান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রসায়ন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বদিউল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আল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ডি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্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কলেজ        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      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ু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নগ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র,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কু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্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BD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মোবাইলঃ 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endParaRPr lang="bn-BD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ই-মেইলঃ</a:t>
            </a:r>
            <a:r>
              <a:rPr lang="bn-BD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nazrulcvc@gmail.com</a:t>
            </a:r>
          </a:p>
        </p:txBody>
      </p:sp>
    </p:spTree>
    <p:extLst>
      <p:ext uri="{BB962C8B-B14F-4D97-AF65-F5344CB8AC3E}">
        <p14:creationId xmlns:p14="http://schemas.microsoft.com/office/powerpoint/2010/main" val="85813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0" y="0"/>
            <a:ext cx="4695536" cy="106189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3"/>
            <a:ext cx="10709564" cy="148936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অধ্যায়ের নামঃ জৈব রসায়ন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মুক্তমূলক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ও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স্থিতিশিলতা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 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68300" y="4667947"/>
            <a:ext cx="5588000" cy="156966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রসায়ন ২য় পত্র</a:t>
            </a:r>
          </a:p>
          <a:p>
            <a:pPr marL="342900" indent="-342900"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ড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সরোজ কান্তি সিংহ হাজারী</a:t>
            </a:r>
          </a:p>
          <a:p>
            <a:pPr marL="342900" indent="-342900"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ও</a:t>
            </a:r>
          </a:p>
          <a:p>
            <a:pPr marL="342900" indent="-342900"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অধ্যাপক হারাধন নাগ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23708" y="4650053"/>
            <a:ext cx="5624945" cy="193899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রসায়ন ২য় পত্র</a:t>
            </a:r>
          </a:p>
          <a:p>
            <a:pPr marL="342900" indent="-342900"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প্রফেসর ড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.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মো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.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জয়নাল আবেদীন</a:t>
            </a:r>
          </a:p>
          <a:p>
            <a:pPr marL="342900" indent="-342900"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প্রফেসর ড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এস এম ওয়াহিদুজ্জামান</a:t>
            </a:r>
          </a:p>
          <a:p>
            <a:pPr marL="342900" indent="-342900"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প্রফেসর সায়েন উদ্দিন আহমেদ</a:t>
            </a:r>
          </a:p>
          <a:p>
            <a:pPr marL="342900" indent="-342900"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মো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আব্দুল মান্নান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162300" y="3219162"/>
            <a:ext cx="4429991" cy="106189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বই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রেফারেন্স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35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b="1" dirty="0" err="1" smtClean="0"/>
              <a:t>শিখনফল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31818"/>
            <a:ext cx="12192000" cy="512618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en-US" dirty="0" err="1" smtClean="0"/>
              <a:t>এই</a:t>
            </a:r>
            <a:r>
              <a:rPr lang="en-US" dirty="0" smtClean="0"/>
              <a:t> </a:t>
            </a:r>
            <a:r>
              <a:rPr lang="en-US" dirty="0" err="1" smtClean="0"/>
              <a:t>পাঠ</a:t>
            </a:r>
            <a:r>
              <a:rPr lang="en-US" dirty="0" smtClean="0"/>
              <a:t> </a:t>
            </a:r>
            <a:r>
              <a:rPr lang="en-US" dirty="0" err="1" smtClean="0"/>
              <a:t>শেষে</a:t>
            </a:r>
            <a:r>
              <a:rPr lang="en-US" dirty="0" smtClean="0"/>
              <a:t> …</a:t>
            </a:r>
          </a:p>
          <a:p>
            <a:pPr marL="514350" indent="-514350">
              <a:buAutoNum type="arabicParenR"/>
            </a:pPr>
            <a:r>
              <a:rPr lang="en-US" dirty="0" err="1" smtClean="0"/>
              <a:t>বন্ধন</a:t>
            </a:r>
            <a:r>
              <a:rPr lang="en-US" dirty="0" smtClean="0"/>
              <a:t> </a:t>
            </a:r>
            <a:r>
              <a:rPr lang="en-US" dirty="0" err="1" smtClean="0"/>
              <a:t>বিভাজন</a:t>
            </a:r>
            <a:r>
              <a:rPr lang="en-US" dirty="0" smtClean="0"/>
              <a:t> </a:t>
            </a:r>
            <a:r>
              <a:rPr lang="en-US" dirty="0" err="1" smtClean="0"/>
              <a:t>কি</a:t>
            </a:r>
            <a:r>
              <a:rPr lang="en-US" dirty="0" smtClean="0"/>
              <a:t> </a:t>
            </a:r>
            <a:r>
              <a:rPr lang="en-US" dirty="0" err="1" smtClean="0"/>
              <a:t>বলতে</a:t>
            </a:r>
            <a:r>
              <a:rPr lang="en-US" dirty="0" smtClean="0"/>
              <a:t> </a:t>
            </a:r>
            <a:r>
              <a:rPr lang="en-US" dirty="0" err="1" smtClean="0"/>
              <a:t>পারবে</a:t>
            </a:r>
            <a:r>
              <a:rPr lang="en-US" dirty="0" smtClean="0"/>
              <a:t>।</a:t>
            </a:r>
          </a:p>
          <a:p>
            <a:pPr marL="514350" indent="-514350">
              <a:buAutoNum type="arabicParenR"/>
            </a:pPr>
            <a:r>
              <a:rPr lang="en-US" dirty="0" err="1" smtClean="0"/>
              <a:t>ফ্রি</a:t>
            </a:r>
            <a:r>
              <a:rPr lang="en-US" dirty="0" smtClean="0"/>
              <a:t> </a:t>
            </a:r>
            <a:r>
              <a:rPr lang="en-US" dirty="0" err="1" smtClean="0"/>
              <a:t>রেডিক্যাল</a:t>
            </a:r>
            <a:r>
              <a:rPr lang="en-US" dirty="0" smtClean="0"/>
              <a:t> </a:t>
            </a:r>
            <a:r>
              <a:rPr lang="en-US" dirty="0" err="1" smtClean="0"/>
              <a:t>কি</a:t>
            </a:r>
            <a:r>
              <a:rPr lang="en-US" dirty="0" smtClean="0"/>
              <a:t> </a:t>
            </a:r>
            <a:r>
              <a:rPr lang="en-US" dirty="0" err="1" smtClean="0"/>
              <a:t>বলতে</a:t>
            </a:r>
            <a:r>
              <a:rPr lang="en-US" dirty="0" smtClean="0"/>
              <a:t> </a:t>
            </a:r>
            <a:r>
              <a:rPr lang="en-US" dirty="0" err="1" smtClean="0"/>
              <a:t>পারবে</a:t>
            </a:r>
            <a:r>
              <a:rPr lang="en-US" dirty="0" smtClean="0"/>
              <a:t>।</a:t>
            </a:r>
          </a:p>
          <a:p>
            <a:pPr marL="514350" indent="-514350">
              <a:buAutoNum type="arabicParenR"/>
            </a:pPr>
            <a:r>
              <a:rPr lang="en-US" dirty="0" err="1" smtClean="0"/>
              <a:t>মুক্ত</a:t>
            </a:r>
            <a:r>
              <a:rPr lang="en-US" dirty="0" smtClean="0"/>
              <a:t> </a:t>
            </a:r>
            <a:r>
              <a:rPr lang="en-US" dirty="0" err="1" smtClean="0"/>
              <a:t>মূলকের</a:t>
            </a:r>
            <a:r>
              <a:rPr lang="en-US" dirty="0" smtClean="0"/>
              <a:t> </a:t>
            </a:r>
            <a:r>
              <a:rPr lang="en-US" dirty="0" err="1" smtClean="0"/>
              <a:t>স্থিতিশীলতা</a:t>
            </a:r>
            <a:r>
              <a:rPr lang="en-US" dirty="0" smtClean="0"/>
              <a:t> </a:t>
            </a:r>
            <a:r>
              <a:rPr lang="en-US" dirty="0" err="1" smtClean="0"/>
              <a:t>ব্যাখ্যা</a:t>
            </a:r>
            <a:r>
              <a:rPr lang="en-US" dirty="0" smtClean="0"/>
              <a:t> </a:t>
            </a:r>
            <a:r>
              <a:rPr lang="en-US" dirty="0" err="1" smtClean="0"/>
              <a:t>করতে</a:t>
            </a:r>
            <a:r>
              <a:rPr lang="en-US" dirty="0" smtClean="0"/>
              <a:t> </a:t>
            </a:r>
            <a:r>
              <a:rPr lang="en-US" dirty="0" err="1" smtClean="0"/>
              <a:t>পারবে</a:t>
            </a:r>
            <a:r>
              <a:rPr lang="en-US" dirty="0" smtClean="0"/>
              <a:t>।</a:t>
            </a:r>
          </a:p>
          <a:p>
            <a:pPr marL="514350" indent="-514350">
              <a:buAutoNum type="arabicParenR"/>
            </a:pPr>
            <a:r>
              <a:rPr lang="en-US" dirty="0" err="1"/>
              <a:t>মুক্ত</a:t>
            </a:r>
            <a:r>
              <a:rPr lang="en-US" dirty="0"/>
              <a:t> </a:t>
            </a:r>
            <a:r>
              <a:rPr lang="en-US" dirty="0" err="1"/>
              <a:t>মূলকের</a:t>
            </a:r>
            <a:r>
              <a:rPr lang="en-US" dirty="0"/>
              <a:t> </a:t>
            </a:r>
            <a:r>
              <a:rPr lang="en-US" dirty="0" err="1" smtClean="0"/>
              <a:t>সক্রিয়তা</a:t>
            </a:r>
            <a:r>
              <a:rPr lang="en-US" dirty="0" smtClean="0"/>
              <a:t> </a:t>
            </a:r>
            <a:r>
              <a:rPr lang="en-US" dirty="0" err="1" smtClean="0"/>
              <a:t>বর্ননা</a:t>
            </a:r>
            <a:r>
              <a:rPr lang="en-US" dirty="0" smtClean="0"/>
              <a:t> </a:t>
            </a:r>
            <a:r>
              <a:rPr lang="en-US" dirty="0" err="1" smtClean="0"/>
              <a:t>করতে</a:t>
            </a:r>
            <a:r>
              <a:rPr lang="en-US" dirty="0" smtClean="0"/>
              <a:t> </a:t>
            </a:r>
            <a:r>
              <a:rPr lang="en-US" dirty="0" err="1" smtClean="0"/>
              <a:t>পারবে</a:t>
            </a:r>
            <a:r>
              <a:rPr lang="en-US" dirty="0" smtClean="0"/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873696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884916" y="461341"/>
            <a:ext cx="10280135" cy="3713281"/>
            <a:chOff x="884916" y="461341"/>
            <a:chExt cx="10280135" cy="3713281"/>
          </a:xfrm>
        </p:grpSpPr>
        <p:sp>
          <p:nvSpPr>
            <p:cNvPr id="3" name="Freeform 2"/>
            <p:cNvSpPr/>
            <p:nvPr/>
          </p:nvSpPr>
          <p:spPr>
            <a:xfrm>
              <a:off x="9604967" y="2378496"/>
              <a:ext cx="91440" cy="46891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5720" y="0"/>
                  </a:moveTo>
                  <a:lnTo>
                    <a:pt x="45720" y="468915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" name="Freeform 4"/>
            <p:cNvSpPr/>
            <p:nvPr/>
          </p:nvSpPr>
          <p:spPr>
            <a:xfrm>
              <a:off x="5652102" y="1298143"/>
              <a:ext cx="3998585" cy="39577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15196"/>
                  </a:lnTo>
                  <a:lnTo>
                    <a:pt x="3998585" y="115196"/>
                  </a:lnTo>
                  <a:lnTo>
                    <a:pt x="3998585" y="395774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" name="Freeform 5"/>
            <p:cNvSpPr/>
            <p:nvPr/>
          </p:nvSpPr>
          <p:spPr>
            <a:xfrm>
              <a:off x="2500727" y="2427712"/>
              <a:ext cx="3595285" cy="432201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51623"/>
                  </a:lnTo>
                  <a:lnTo>
                    <a:pt x="3595285" y="151623"/>
                  </a:lnTo>
                  <a:lnTo>
                    <a:pt x="3595285" y="432201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Freeform 6"/>
            <p:cNvSpPr/>
            <p:nvPr/>
          </p:nvSpPr>
          <p:spPr>
            <a:xfrm>
              <a:off x="2455007" y="2427712"/>
              <a:ext cx="91440" cy="83235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5720" y="0"/>
                  </a:moveTo>
                  <a:lnTo>
                    <a:pt x="45720" y="551772"/>
                  </a:lnTo>
                  <a:lnTo>
                    <a:pt x="63676" y="551772"/>
                  </a:lnTo>
                  <a:lnTo>
                    <a:pt x="63676" y="832350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Freeform 7"/>
            <p:cNvSpPr/>
            <p:nvPr/>
          </p:nvSpPr>
          <p:spPr>
            <a:xfrm>
              <a:off x="2500727" y="1298143"/>
              <a:ext cx="3151374" cy="502341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3151374" y="0"/>
                  </a:moveTo>
                  <a:lnTo>
                    <a:pt x="3151374" y="221763"/>
                  </a:lnTo>
                  <a:lnTo>
                    <a:pt x="0" y="221763"/>
                  </a:lnTo>
                  <a:lnTo>
                    <a:pt x="0" y="50234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Rounded Rectangle 8"/>
            <p:cNvSpPr/>
            <p:nvPr/>
          </p:nvSpPr>
          <p:spPr>
            <a:xfrm>
              <a:off x="3986089" y="481323"/>
              <a:ext cx="3332025" cy="816820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3998212" y="461341"/>
              <a:ext cx="3319902" cy="836802"/>
            </a:xfrm>
            <a:custGeom>
              <a:avLst/>
              <a:gdLst>
                <a:gd name="connsiteX0" fmla="*/ 0 w 3332025"/>
                <a:gd name="connsiteY0" fmla="*/ 81682 h 816820"/>
                <a:gd name="connsiteX1" fmla="*/ 81682 w 3332025"/>
                <a:gd name="connsiteY1" fmla="*/ 0 h 816820"/>
                <a:gd name="connsiteX2" fmla="*/ 3250343 w 3332025"/>
                <a:gd name="connsiteY2" fmla="*/ 0 h 816820"/>
                <a:gd name="connsiteX3" fmla="*/ 3332025 w 3332025"/>
                <a:gd name="connsiteY3" fmla="*/ 81682 h 816820"/>
                <a:gd name="connsiteX4" fmla="*/ 3332025 w 3332025"/>
                <a:gd name="connsiteY4" fmla="*/ 735138 h 816820"/>
                <a:gd name="connsiteX5" fmla="*/ 3250343 w 3332025"/>
                <a:gd name="connsiteY5" fmla="*/ 816820 h 816820"/>
                <a:gd name="connsiteX6" fmla="*/ 81682 w 3332025"/>
                <a:gd name="connsiteY6" fmla="*/ 816820 h 816820"/>
                <a:gd name="connsiteX7" fmla="*/ 0 w 3332025"/>
                <a:gd name="connsiteY7" fmla="*/ 735138 h 816820"/>
                <a:gd name="connsiteX8" fmla="*/ 0 w 3332025"/>
                <a:gd name="connsiteY8" fmla="*/ 81682 h 816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32025" h="816820">
                  <a:moveTo>
                    <a:pt x="0" y="81682"/>
                  </a:moveTo>
                  <a:cubicBezTo>
                    <a:pt x="0" y="36570"/>
                    <a:pt x="36570" y="0"/>
                    <a:pt x="81682" y="0"/>
                  </a:cubicBezTo>
                  <a:lnTo>
                    <a:pt x="3250343" y="0"/>
                  </a:lnTo>
                  <a:cubicBezTo>
                    <a:pt x="3295455" y="0"/>
                    <a:pt x="3332025" y="36570"/>
                    <a:pt x="3332025" y="81682"/>
                  </a:cubicBezTo>
                  <a:lnTo>
                    <a:pt x="3332025" y="735138"/>
                  </a:lnTo>
                  <a:cubicBezTo>
                    <a:pt x="3332025" y="780250"/>
                    <a:pt x="3295455" y="816820"/>
                    <a:pt x="3250343" y="816820"/>
                  </a:cubicBezTo>
                  <a:lnTo>
                    <a:pt x="81682" y="816820"/>
                  </a:lnTo>
                  <a:cubicBezTo>
                    <a:pt x="36570" y="816820"/>
                    <a:pt x="0" y="780250"/>
                    <a:pt x="0" y="735138"/>
                  </a:cubicBezTo>
                  <a:lnTo>
                    <a:pt x="0" y="81682"/>
                  </a:lnTo>
                  <a:close/>
                </a:path>
              </a:pathLst>
            </a:cu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spcFirstLastPara="0" vert="horz" wrap="square" lIns="130604" tIns="130604" rIns="130604" bIns="130604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বন্ধন</a:t>
              </a:r>
              <a:r>
                <a:rPr lang="en-US" sz="2800" kern="1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বিভাজন</a:t>
              </a:r>
              <a:endParaRPr lang="en-US" sz="2800" kern="1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884916" y="1800485"/>
              <a:ext cx="3231622" cy="627227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884916" y="1806570"/>
              <a:ext cx="3231622" cy="627227"/>
            </a:xfrm>
            <a:custGeom>
              <a:avLst/>
              <a:gdLst>
                <a:gd name="connsiteX0" fmla="*/ 0 w 3231622"/>
                <a:gd name="connsiteY0" fmla="*/ 62723 h 627227"/>
                <a:gd name="connsiteX1" fmla="*/ 62723 w 3231622"/>
                <a:gd name="connsiteY1" fmla="*/ 0 h 627227"/>
                <a:gd name="connsiteX2" fmla="*/ 3168899 w 3231622"/>
                <a:gd name="connsiteY2" fmla="*/ 0 h 627227"/>
                <a:gd name="connsiteX3" fmla="*/ 3231622 w 3231622"/>
                <a:gd name="connsiteY3" fmla="*/ 62723 h 627227"/>
                <a:gd name="connsiteX4" fmla="*/ 3231622 w 3231622"/>
                <a:gd name="connsiteY4" fmla="*/ 564504 h 627227"/>
                <a:gd name="connsiteX5" fmla="*/ 3168899 w 3231622"/>
                <a:gd name="connsiteY5" fmla="*/ 627227 h 627227"/>
                <a:gd name="connsiteX6" fmla="*/ 62723 w 3231622"/>
                <a:gd name="connsiteY6" fmla="*/ 627227 h 627227"/>
                <a:gd name="connsiteX7" fmla="*/ 0 w 3231622"/>
                <a:gd name="connsiteY7" fmla="*/ 564504 h 627227"/>
                <a:gd name="connsiteX8" fmla="*/ 0 w 3231622"/>
                <a:gd name="connsiteY8" fmla="*/ 62723 h 627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31622" h="627227">
                  <a:moveTo>
                    <a:pt x="0" y="62723"/>
                  </a:moveTo>
                  <a:cubicBezTo>
                    <a:pt x="0" y="28082"/>
                    <a:pt x="28082" y="0"/>
                    <a:pt x="62723" y="0"/>
                  </a:cubicBezTo>
                  <a:lnTo>
                    <a:pt x="3168899" y="0"/>
                  </a:lnTo>
                  <a:cubicBezTo>
                    <a:pt x="3203540" y="0"/>
                    <a:pt x="3231622" y="28082"/>
                    <a:pt x="3231622" y="62723"/>
                  </a:cubicBezTo>
                  <a:lnTo>
                    <a:pt x="3231622" y="564504"/>
                  </a:lnTo>
                  <a:cubicBezTo>
                    <a:pt x="3231622" y="599145"/>
                    <a:pt x="3203540" y="627227"/>
                    <a:pt x="3168899" y="627227"/>
                  </a:cubicBezTo>
                  <a:lnTo>
                    <a:pt x="62723" y="627227"/>
                  </a:lnTo>
                  <a:cubicBezTo>
                    <a:pt x="28082" y="627227"/>
                    <a:pt x="0" y="599145"/>
                    <a:pt x="0" y="564504"/>
                  </a:cubicBezTo>
                  <a:lnTo>
                    <a:pt x="0" y="62723"/>
                  </a:lnTo>
                  <a:close/>
                </a:path>
              </a:pathLst>
            </a:cu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spcFirstLastPara="0" vert="horz" wrap="square" lIns="125051" tIns="125051" rIns="125051" bIns="125051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বিষম</a:t>
              </a:r>
              <a:r>
                <a:rPr lang="en-US" sz="2800" kern="1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বিভাজন</a:t>
              </a:r>
              <a:endParaRPr lang="en-US" sz="2800" kern="1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983150" y="3260063"/>
              <a:ext cx="3071069" cy="91455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Freeform 16"/>
            <p:cNvSpPr/>
            <p:nvPr/>
          </p:nvSpPr>
          <p:spPr>
            <a:xfrm>
              <a:off x="965192" y="3260063"/>
              <a:ext cx="3071069" cy="914559"/>
            </a:xfrm>
            <a:custGeom>
              <a:avLst/>
              <a:gdLst>
                <a:gd name="connsiteX0" fmla="*/ 0 w 3071069"/>
                <a:gd name="connsiteY0" fmla="*/ 91456 h 914559"/>
                <a:gd name="connsiteX1" fmla="*/ 91456 w 3071069"/>
                <a:gd name="connsiteY1" fmla="*/ 0 h 914559"/>
                <a:gd name="connsiteX2" fmla="*/ 2979613 w 3071069"/>
                <a:gd name="connsiteY2" fmla="*/ 0 h 914559"/>
                <a:gd name="connsiteX3" fmla="*/ 3071069 w 3071069"/>
                <a:gd name="connsiteY3" fmla="*/ 91456 h 914559"/>
                <a:gd name="connsiteX4" fmla="*/ 3071069 w 3071069"/>
                <a:gd name="connsiteY4" fmla="*/ 823103 h 914559"/>
                <a:gd name="connsiteX5" fmla="*/ 2979613 w 3071069"/>
                <a:gd name="connsiteY5" fmla="*/ 914559 h 914559"/>
                <a:gd name="connsiteX6" fmla="*/ 91456 w 3071069"/>
                <a:gd name="connsiteY6" fmla="*/ 914559 h 914559"/>
                <a:gd name="connsiteX7" fmla="*/ 0 w 3071069"/>
                <a:gd name="connsiteY7" fmla="*/ 823103 h 914559"/>
                <a:gd name="connsiteX8" fmla="*/ 0 w 3071069"/>
                <a:gd name="connsiteY8" fmla="*/ 91456 h 914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71069" h="914559">
                  <a:moveTo>
                    <a:pt x="0" y="91456"/>
                  </a:moveTo>
                  <a:cubicBezTo>
                    <a:pt x="0" y="40946"/>
                    <a:pt x="40946" y="0"/>
                    <a:pt x="91456" y="0"/>
                  </a:cubicBezTo>
                  <a:lnTo>
                    <a:pt x="2979613" y="0"/>
                  </a:lnTo>
                  <a:cubicBezTo>
                    <a:pt x="3030123" y="0"/>
                    <a:pt x="3071069" y="40946"/>
                    <a:pt x="3071069" y="91456"/>
                  </a:cubicBezTo>
                  <a:lnTo>
                    <a:pt x="3071069" y="823103"/>
                  </a:lnTo>
                  <a:cubicBezTo>
                    <a:pt x="3071069" y="873613"/>
                    <a:pt x="3030123" y="914559"/>
                    <a:pt x="2979613" y="914559"/>
                  </a:cubicBezTo>
                  <a:lnTo>
                    <a:pt x="91456" y="914559"/>
                  </a:lnTo>
                  <a:cubicBezTo>
                    <a:pt x="40946" y="914559"/>
                    <a:pt x="0" y="873613"/>
                    <a:pt x="0" y="823103"/>
                  </a:cubicBezTo>
                  <a:lnTo>
                    <a:pt x="0" y="91456"/>
                  </a:lnTo>
                  <a:close/>
                </a:path>
              </a:pathLst>
            </a:cu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spcFirstLastPara="0" vert="horz" wrap="square" lIns="133467" tIns="133467" rIns="133467" bIns="133467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কার্বোনিয়াম</a:t>
              </a:r>
              <a:r>
                <a:rPr lang="en-US" sz="2800" kern="1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আয়ন</a:t>
              </a:r>
              <a:endParaRPr lang="en-US" sz="2800" kern="1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4581649" y="2859913"/>
              <a:ext cx="3028728" cy="719850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Freeform 18"/>
            <p:cNvSpPr/>
            <p:nvPr/>
          </p:nvSpPr>
          <p:spPr>
            <a:xfrm>
              <a:off x="4581649" y="2859913"/>
              <a:ext cx="3069745" cy="719850"/>
            </a:xfrm>
            <a:custGeom>
              <a:avLst/>
              <a:gdLst>
                <a:gd name="connsiteX0" fmla="*/ 0 w 3028728"/>
                <a:gd name="connsiteY0" fmla="*/ 71985 h 719850"/>
                <a:gd name="connsiteX1" fmla="*/ 71985 w 3028728"/>
                <a:gd name="connsiteY1" fmla="*/ 0 h 719850"/>
                <a:gd name="connsiteX2" fmla="*/ 2956743 w 3028728"/>
                <a:gd name="connsiteY2" fmla="*/ 0 h 719850"/>
                <a:gd name="connsiteX3" fmla="*/ 3028728 w 3028728"/>
                <a:gd name="connsiteY3" fmla="*/ 71985 h 719850"/>
                <a:gd name="connsiteX4" fmla="*/ 3028728 w 3028728"/>
                <a:gd name="connsiteY4" fmla="*/ 647865 h 719850"/>
                <a:gd name="connsiteX5" fmla="*/ 2956743 w 3028728"/>
                <a:gd name="connsiteY5" fmla="*/ 719850 h 719850"/>
                <a:gd name="connsiteX6" fmla="*/ 71985 w 3028728"/>
                <a:gd name="connsiteY6" fmla="*/ 719850 h 719850"/>
                <a:gd name="connsiteX7" fmla="*/ 0 w 3028728"/>
                <a:gd name="connsiteY7" fmla="*/ 647865 h 719850"/>
                <a:gd name="connsiteX8" fmla="*/ 0 w 3028728"/>
                <a:gd name="connsiteY8" fmla="*/ 71985 h 719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28728" h="719850">
                  <a:moveTo>
                    <a:pt x="0" y="71985"/>
                  </a:moveTo>
                  <a:cubicBezTo>
                    <a:pt x="0" y="32229"/>
                    <a:pt x="32229" y="0"/>
                    <a:pt x="71985" y="0"/>
                  </a:cubicBezTo>
                  <a:lnTo>
                    <a:pt x="2956743" y="0"/>
                  </a:lnTo>
                  <a:cubicBezTo>
                    <a:pt x="2996499" y="0"/>
                    <a:pt x="3028728" y="32229"/>
                    <a:pt x="3028728" y="71985"/>
                  </a:cubicBezTo>
                  <a:lnTo>
                    <a:pt x="3028728" y="647865"/>
                  </a:lnTo>
                  <a:cubicBezTo>
                    <a:pt x="3028728" y="687621"/>
                    <a:pt x="2996499" y="719850"/>
                    <a:pt x="2956743" y="719850"/>
                  </a:cubicBezTo>
                  <a:lnTo>
                    <a:pt x="71985" y="719850"/>
                  </a:lnTo>
                  <a:cubicBezTo>
                    <a:pt x="32229" y="719850"/>
                    <a:pt x="0" y="687621"/>
                    <a:pt x="0" y="647865"/>
                  </a:cubicBezTo>
                  <a:lnTo>
                    <a:pt x="0" y="71985"/>
                  </a:lnTo>
                  <a:close/>
                </a:path>
              </a:pathLst>
            </a:cu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spcFirstLastPara="0" vert="horz" wrap="square" lIns="127764" tIns="127764" rIns="127764" bIns="127764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কার্বানায়ন</a:t>
              </a:r>
              <a:endParaRPr lang="en-US" sz="2800" kern="1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8136322" y="1693918"/>
              <a:ext cx="3028728" cy="68457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8136323" y="1693918"/>
              <a:ext cx="3028728" cy="684578"/>
            </a:xfrm>
            <a:custGeom>
              <a:avLst/>
              <a:gdLst>
                <a:gd name="connsiteX0" fmla="*/ 0 w 3028728"/>
                <a:gd name="connsiteY0" fmla="*/ 68458 h 684578"/>
                <a:gd name="connsiteX1" fmla="*/ 68458 w 3028728"/>
                <a:gd name="connsiteY1" fmla="*/ 0 h 684578"/>
                <a:gd name="connsiteX2" fmla="*/ 2960270 w 3028728"/>
                <a:gd name="connsiteY2" fmla="*/ 0 h 684578"/>
                <a:gd name="connsiteX3" fmla="*/ 3028728 w 3028728"/>
                <a:gd name="connsiteY3" fmla="*/ 68458 h 684578"/>
                <a:gd name="connsiteX4" fmla="*/ 3028728 w 3028728"/>
                <a:gd name="connsiteY4" fmla="*/ 616120 h 684578"/>
                <a:gd name="connsiteX5" fmla="*/ 2960270 w 3028728"/>
                <a:gd name="connsiteY5" fmla="*/ 684578 h 684578"/>
                <a:gd name="connsiteX6" fmla="*/ 68458 w 3028728"/>
                <a:gd name="connsiteY6" fmla="*/ 684578 h 684578"/>
                <a:gd name="connsiteX7" fmla="*/ 0 w 3028728"/>
                <a:gd name="connsiteY7" fmla="*/ 616120 h 684578"/>
                <a:gd name="connsiteX8" fmla="*/ 0 w 3028728"/>
                <a:gd name="connsiteY8" fmla="*/ 68458 h 684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28728" h="684578">
                  <a:moveTo>
                    <a:pt x="0" y="68458"/>
                  </a:moveTo>
                  <a:cubicBezTo>
                    <a:pt x="0" y="30650"/>
                    <a:pt x="30650" y="0"/>
                    <a:pt x="68458" y="0"/>
                  </a:cubicBezTo>
                  <a:lnTo>
                    <a:pt x="2960270" y="0"/>
                  </a:lnTo>
                  <a:cubicBezTo>
                    <a:pt x="2998078" y="0"/>
                    <a:pt x="3028728" y="30650"/>
                    <a:pt x="3028728" y="68458"/>
                  </a:cubicBezTo>
                  <a:lnTo>
                    <a:pt x="3028728" y="616120"/>
                  </a:lnTo>
                  <a:cubicBezTo>
                    <a:pt x="3028728" y="653928"/>
                    <a:pt x="2998078" y="684578"/>
                    <a:pt x="2960270" y="684578"/>
                  </a:cubicBezTo>
                  <a:lnTo>
                    <a:pt x="68458" y="684578"/>
                  </a:lnTo>
                  <a:cubicBezTo>
                    <a:pt x="30650" y="684578"/>
                    <a:pt x="0" y="653928"/>
                    <a:pt x="0" y="616120"/>
                  </a:cubicBezTo>
                  <a:lnTo>
                    <a:pt x="0" y="68458"/>
                  </a:lnTo>
                  <a:close/>
                </a:path>
              </a:pathLst>
            </a:cu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spcFirstLastPara="0" vert="horz" wrap="square" lIns="126731" tIns="126731" rIns="126731" bIns="126731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সুষম</a:t>
              </a:r>
              <a:r>
                <a:rPr lang="en-US" sz="2800" kern="1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বিভাজন</a:t>
              </a:r>
              <a:endParaRPr lang="en-US" sz="2800" kern="1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8136322" y="2847412"/>
              <a:ext cx="3028728" cy="116838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136323" y="2859913"/>
              <a:ext cx="3028728" cy="1168389"/>
            </a:xfrm>
            <a:custGeom>
              <a:avLst/>
              <a:gdLst>
                <a:gd name="connsiteX0" fmla="*/ 0 w 3028728"/>
                <a:gd name="connsiteY0" fmla="*/ 116839 h 1168389"/>
                <a:gd name="connsiteX1" fmla="*/ 116839 w 3028728"/>
                <a:gd name="connsiteY1" fmla="*/ 0 h 1168389"/>
                <a:gd name="connsiteX2" fmla="*/ 2911889 w 3028728"/>
                <a:gd name="connsiteY2" fmla="*/ 0 h 1168389"/>
                <a:gd name="connsiteX3" fmla="*/ 3028728 w 3028728"/>
                <a:gd name="connsiteY3" fmla="*/ 116839 h 1168389"/>
                <a:gd name="connsiteX4" fmla="*/ 3028728 w 3028728"/>
                <a:gd name="connsiteY4" fmla="*/ 1051550 h 1168389"/>
                <a:gd name="connsiteX5" fmla="*/ 2911889 w 3028728"/>
                <a:gd name="connsiteY5" fmla="*/ 1168389 h 1168389"/>
                <a:gd name="connsiteX6" fmla="*/ 116839 w 3028728"/>
                <a:gd name="connsiteY6" fmla="*/ 1168389 h 1168389"/>
                <a:gd name="connsiteX7" fmla="*/ 0 w 3028728"/>
                <a:gd name="connsiteY7" fmla="*/ 1051550 h 1168389"/>
                <a:gd name="connsiteX8" fmla="*/ 0 w 3028728"/>
                <a:gd name="connsiteY8" fmla="*/ 116839 h 1168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28728" h="1168389">
                  <a:moveTo>
                    <a:pt x="0" y="116839"/>
                  </a:moveTo>
                  <a:cubicBezTo>
                    <a:pt x="0" y="52311"/>
                    <a:pt x="52311" y="0"/>
                    <a:pt x="116839" y="0"/>
                  </a:cubicBezTo>
                  <a:lnTo>
                    <a:pt x="2911889" y="0"/>
                  </a:lnTo>
                  <a:cubicBezTo>
                    <a:pt x="2976417" y="0"/>
                    <a:pt x="3028728" y="52311"/>
                    <a:pt x="3028728" y="116839"/>
                  </a:cubicBezTo>
                  <a:lnTo>
                    <a:pt x="3028728" y="1051550"/>
                  </a:lnTo>
                  <a:cubicBezTo>
                    <a:pt x="3028728" y="1116078"/>
                    <a:pt x="2976417" y="1168389"/>
                    <a:pt x="2911889" y="1168389"/>
                  </a:cubicBezTo>
                  <a:lnTo>
                    <a:pt x="116839" y="1168389"/>
                  </a:lnTo>
                  <a:cubicBezTo>
                    <a:pt x="52311" y="1168389"/>
                    <a:pt x="0" y="1116078"/>
                    <a:pt x="0" y="1051550"/>
                  </a:cubicBezTo>
                  <a:lnTo>
                    <a:pt x="0" y="116839"/>
                  </a:lnTo>
                  <a:close/>
                </a:path>
              </a:pathLst>
            </a:cu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spcFirstLastPara="0" vert="horz" wrap="square" lIns="140901" tIns="140901" rIns="140901" bIns="140901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ফ্রি-রেডিক্যাল</a:t>
              </a:r>
              <a:r>
                <a:rPr lang="en-US" sz="2800" kern="1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বা</a:t>
              </a:r>
              <a:r>
                <a:rPr lang="en-US" sz="2800" kern="1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মুক্ত</a:t>
              </a:r>
              <a:r>
                <a:rPr lang="en-US" sz="2800" kern="1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মুলক</a:t>
              </a:r>
              <a:endParaRPr lang="en-US" sz="2800" kern="1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3AEB76ED-87D9-44C8-8775-C28BBAA4764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334" y="4632226"/>
            <a:ext cx="2481644" cy="139099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8BB72D3C-BE81-4A67-8AA4-6263B0B9F9B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6771" y="4380611"/>
            <a:ext cx="2481646" cy="152057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D278D889-6CAD-411A-81C0-1C0399D60DBC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5868" y="4062075"/>
            <a:ext cx="2481645" cy="1520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798160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192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সুষম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বন্ধন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বিভাজন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8000" baseline="30000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0" y="1205345"/>
                <a:ext cx="12192000" cy="5652655"/>
              </a:xfr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>
                <a:normAutofit/>
              </a:bodyPr>
              <a:lstStyle/>
              <a:p>
                <a:pPr>
                  <a:buNone/>
                </a:pPr>
                <a:r>
                  <a:rPr lang="en-US" sz="4300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সমযোজী</a:t>
                </a:r>
                <a:r>
                  <a:rPr lang="en-US" sz="43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বন্ধনের</a:t>
                </a:r>
                <a:r>
                  <a:rPr lang="en-US" sz="43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শেয়ারকৃত</a:t>
                </a:r>
                <a:r>
                  <a:rPr lang="en-US" sz="43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ইলেক্ট্রন</a:t>
                </a:r>
                <a:r>
                  <a:rPr lang="en-US" sz="43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যুগল</a:t>
                </a:r>
                <a:r>
                  <a:rPr lang="en-US" sz="43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দুটি</a:t>
                </a:r>
                <a:r>
                  <a:rPr lang="en-US" sz="43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পরমানুর</a:t>
                </a:r>
                <a:r>
                  <a:rPr lang="en-US" sz="43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মধ্যে</a:t>
                </a:r>
                <a:r>
                  <a:rPr lang="en-US" sz="43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সমানভাবে</a:t>
                </a:r>
                <a:r>
                  <a:rPr lang="en-US" sz="43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বন্টিত</a:t>
                </a:r>
                <a:r>
                  <a:rPr lang="en-US" sz="43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হলে</a:t>
                </a:r>
                <a:r>
                  <a:rPr lang="en-US" sz="43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তাকে</a:t>
                </a:r>
                <a:r>
                  <a:rPr lang="en-US" sz="43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সুষম</a:t>
                </a:r>
                <a:r>
                  <a:rPr lang="en-US" sz="43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বন্ধন</a:t>
                </a:r>
                <a:r>
                  <a:rPr lang="en-US" sz="43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বিভাজন</a:t>
                </a:r>
                <a:r>
                  <a:rPr lang="en-US" sz="43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বলে।এই</a:t>
                </a:r>
                <a:r>
                  <a:rPr lang="en-US" sz="43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বিভাজনের</a:t>
                </a:r>
                <a:r>
                  <a:rPr lang="en-US" sz="43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ফলে</a:t>
                </a:r>
                <a:r>
                  <a:rPr lang="en-US" sz="43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মুক্তমূলক</a:t>
                </a:r>
                <a:r>
                  <a:rPr lang="en-US" sz="43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সৃষ্টি</a:t>
                </a:r>
                <a:r>
                  <a:rPr lang="en-US" sz="43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হয়</a:t>
                </a:r>
                <a:r>
                  <a:rPr lang="en-US" sz="43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। </a:t>
                </a:r>
              </a:p>
              <a:p>
                <a:pPr>
                  <a:buNone/>
                </a:pPr>
                <a:r>
                  <a:rPr lang="en-US" sz="43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R-X </a:t>
                </a:r>
                <a14:m>
                  <m:oMath xmlns:m="http://schemas.openxmlformats.org/officeDocument/2006/math">
                    <m:r>
                      <a:rPr lang="en-US" sz="430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</m:oMath>
                </a14:m>
                <a:r>
                  <a:rPr lang="en-US" sz="43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R</a:t>
                </a:r>
                <a:r>
                  <a:rPr lang="en-US" sz="8800" baseline="30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en-US" sz="43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+  X</a:t>
                </a:r>
                <a:r>
                  <a:rPr lang="en-US" sz="8800" baseline="30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endParaRPr lang="en-US" sz="4300" baseline="300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4300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pPr>
                  <a:buNone/>
                </a:pPr>
                <a:r>
                  <a:rPr lang="en-US" sz="4300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4300" dirty="0"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endParaRPr lang="en-US" sz="4300" dirty="0"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endParaRPr lang="en-US" sz="3200" baseline="30000" dirty="0">
                  <a:solidFill>
                    <a:srgbClr val="0000FF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205345"/>
                <a:ext cx="12192000" cy="5652655"/>
              </a:xfrm>
              <a:blipFill rotWithShape="1">
                <a:blip r:embed="rId3"/>
                <a:stretch>
                  <a:fillRect l="-1949" t="-3341" r="-2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247660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1496291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বিষম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বন্ধন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বিভাজন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 </a:t>
            </a:r>
            <a:endParaRPr lang="en-US" sz="8000" baseline="30000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0" y="1468582"/>
                <a:ext cx="12192000" cy="5389417"/>
              </a:xfr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>
                <a:normAutofit/>
              </a:bodyPr>
              <a:lstStyle/>
              <a:p>
                <a:pPr>
                  <a:buNone/>
                </a:pPr>
                <a:r>
                  <a:rPr lang="en-US" sz="4300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সমযোজী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বন্ধনের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শেয়ারকৃত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ইলেক্ট্রন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যুগল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দুটি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পরমানুর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মধ্যে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সমানভাবে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বন্টিত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না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হলে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তাকে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বিষম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বন্ধন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বিভাজন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বলে।এই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বিভাজনের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ফলে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কার্বোনিয়াম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আয়ন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এবং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কার্বানায়ন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সৃষ্টি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হয়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। </a:t>
                </a:r>
              </a:p>
              <a:p>
                <a:pPr>
                  <a:buNone/>
                </a:pP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R-X  </a:t>
                </a:r>
                <a14:m>
                  <m:oMath xmlns:m="http://schemas.openxmlformats.org/officeDocument/2006/math">
                    <m:r>
                      <a:rPr lang="en-US" sz="4300" i="1" smtClean="0"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</m:oMath>
                </a14:m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  R</a:t>
                </a:r>
                <a:r>
                  <a:rPr lang="en-US" sz="6600" baseline="30000" dirty="0" smtClean="0">
                    <a:latin typeface="NikoshBAN" pitchFamily="2" charset="0"/>
                    <a:cs typeface="NikoshBAN" pitchFamily="2" charset="0"/>
                  </a:rPr>
                  <a:t>+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+  X</a:t>
                </a:r>
                <a:r>
                  <a:rPr lang="en-US" sz="6600" baseline="30000" dirty="0" smtClean="0">
                    <a:latin typeface="NikoshBAN" pitchFamily="2" charset="0"/>
                    <a:cs typeface="NikoshBAN" pitchFamily="2" charset="0"/>
                  </a:rPr>
                  <a:t>-</a:t>
                </a:r>
                <a:r>
                  <a:rPr lang="en-US" sz="6600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endParaRPr lang="en-US" sz="4300" baseline="30000" dirty="0"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pPr>
                  <a:buNone/>
                </a:pPr>
                <a:r>
                  <a:rPr lang="en-US" sz="4300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4300" dirty="0"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endParaRPr lang="en-US" sz="4300" dirty="0"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endParaRPr lang="en-US" sz="3200" baseline="30000" dirty="0">
                  <a:solidFill>
                    <a:srgbClr val="0000FF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468582"/>
                <a:ext cx="12192000" cy="5389417"/>
              </a:xfrm>
              <a:blipFill rotWithShape="1">
                <a:blip r:embed="rId3"/>
                <a:stretch>
                  <a:fillRect l="-1949" t="-35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644928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3003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মুক্তমূলক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ফ্রি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রেডিক্যাল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8000" baseline="30000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0" y="1274618"/>
                <a:ext cx="12192000" cy="5583382"/>
              </a:xfr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>
                <a:normAutofit/>
              </a:bodyPr>
              <a:lstStyle/>
              <a:p>
                <a:pPr>
                  <a:buNone/>
                </a:pPr>
                <a:r>
                  <a:rPr lang="en-US" sz="4300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সমযোজী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বন্ধনের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সুষম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বিভাজনের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ফলে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যে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অযুগ্ন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ইলেক্ট্রনযুক্ত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চার্জবিহীন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পরমানু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বা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মূলকের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সৃষ্টি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হয়</a:t>
                </a:r>
                <a:r>
                  <a:rPr lang="en-US" sz="43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তাকে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মুক্তমূলক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বলে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।</a:t>
                </a:r>
              </a:p>
              <a:p>
                <a:pPr>
                  <a:buNone/>
                </a:pPr>
                <a:endParaRPr lang="en-US" sz="4300" dirty="0" smtClean="0"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CH</a:t>
                </a:r>
                <a:r>
                  <a:rPr lang="en-US" sz="4300" baseline="-25000" dirty="0" smtClean="0"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-Br   </a:t>
                </a:r>
                <a14:m>
                  <m:oMath xmlns:m="http://schemas.openxmlformats.org/officeDocument/2006/math">
                    <m:r>
                      <a:rPr lang="en-US" sz="4300" i="1" smtClean="0"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</m:oMath>
                </a14:m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C</a:t>
                </a:r>
                <a:r>
                  <a:rPr lang="en-US" sz="9600" baseline="30000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H</a:t>
                </a:r>
                <a:r>
                  <a:rPr lang="en-US" sz="4300" baseline="-25000" dirty="0" smtClean="0"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+  Br</a:t>
                </a:r>
                <a:r>
                  <a:rPr lang="en-US" sz="8800" baseline="30000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endParaRPr lang="en-US" sz="4300" baseline="30000" dirty="0"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4300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pPr>
                  <a:buNone/>
                </a:pPr>
                <a:r>
                  <a:rPr lang="en-US" sz="4300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4300" dirty="0"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endParaRPr lang="en-US" sz="4300" dirty="0"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endParaRPr lang="en-US" sz="3200" baseline="30000" dirty="0">
                  <a:solidFill>
                    <a:srgbClr val="0000FF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274618"/>
                <a:ext cx="12192000" cy="5583382"/>
              </a:xfrm>
              <a:blipFill rotWithShape="1">
                <a:blip r:embed="rId3"/>
                <a:stretch>
                  <a:fillRect l="-1949" t="-3381" r="-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1774230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-110836"/>
            <a:ext cx="12192000" cy="133003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মুক্তমূলক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স্থিতিশীলতাঃ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 </a:t>
            </a:r>
            <a:endParaRPr lang="en-US" sz="8000" baseline="30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9200"/>
            <a:ext cx="12192000" cy="5638799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sz="43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সমযোজী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বন্ধনের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সুষম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বিভাজনের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ফলে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অযুগ্ন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ইলেক্ট্রনযুক্ত</a:t>
            </a:r>
            <a:endParaRPr lang="en-US" sz="5100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চার্জবিহীন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পরমানু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মূলকের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সৃষ্টি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51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মুক্তমূলক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5100" dirty="0" smtClean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স্থিতিশীলতাঃ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মূক্তমূলক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ইলেক্ট্রন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ঘাটতি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যুক্ত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যৌগ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হওয়ায়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সাথে</a:t>
            </a:r>
            <a:endParaRPr lang="en-US" sz="5100" dirty="0" smtClean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ইলেক্ট্রন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দানকারী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মূলক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যেমন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অ্যালকাইল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মূলক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যুক্ত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হলে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স্থিতিশীলতা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বৃদ্ধি</a:t>
            </a:r>
            <a:endParaRPr lang="en-US" sz="5100" dirty="0" smtClean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পায়।</a:t>
            </a:r>
            <a:r>
              <a:rPr lang="en-US" sz="5100" dirty="0" err="1">
                <a:latin typeface="NikoshBAN" pitchFamily="2" charset="0"/>
                <a:cs typeface="NikoshBAN" pitchFamily="2" charset="0"/>
              </a:rPr>
              <a:t>টারশিয়ারী</a:t>
            </a:r>
            <a:r>
              <a:rPr lang="en-US" sz="51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(3</a:t>
            </a:r>
            <a:r>
              <a:rPr lang="en-US" sz="5100" baseline="30000" dirty="0" smtClean="0">
                <a:latin typeface="NikoshBAN" pitchFamily="2" charset="0"/>
                <a:cs typeface="NikoshBAN" pitchFamily="2" charset="0"/>
              </a:rPr>
              <a:t>0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)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অ্যালকাইল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মুক্তমূলক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স্থিতিশীলতা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সবচেয়ে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বেশি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0" indent="0">
              <a:buNone/>
            </a:pP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মূক্তমূলক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sz="51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ইলেক্ট্রন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গ্রহণকারী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en-US" sz="5100" dirty="0" err="1">
                <a:latin typeface="NikoshBAN" pitchFamily="2" charset="0"/>
                <a:cs typeface="NikoshBAN" pitchFamily="2" charset="0"/>
              </a:rPr>
              <a:t>মূলক</a:t>
            </a:r>
            <a:r>
              <a:rPr lang="en-US" sz="51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যুক্ত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>
                <a:latin typeface="NikoshBAN" pitchFamily="2" charset="0"/>
                <a:cs typeface="NikoshBAN" pitchFamily="2" charset="0"/>
              </a:rPr>
              <a:t>হলে</a:t>
            </a:r>
            <a:r>
              <a:rPr lang="en-US" sz="51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51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>
                <a:latin typeface="NikoshBAN" pitchFamily="2" charset="0"/>
                <a:cs typeface="NikoshBAN" pitchFamily="2" charset="0"/>
              </a:rPr>
              <a:t>স্থিতিশীলতা</a:t>
            </a:r>
            <a:r>
              <a:rPr lang="en-US" sz="5100" dirty="0">
                <a:latin typeface="NikoshBAN" pitchFamily="2" charset="0"/>
                <a:cs typeface="NikoshBAN" pitchFamily="2" charset="0"/>
              </a:rPr>
              <a:t> </a:t>
            </a:r>
            <a:endParaRPr lang="en-US" sz="5100" dirty="0" smtClean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হ্রাস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পায়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মুক্তমূলকের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স্থিতিশীলতার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ক্রম</a:t>
            </a:r>
            <a:r>
              <a:rPr lang="en-US" sz="5100" dirty="0" err="1" smtClean="0">
                <a:latin typeface="NikoshBAN" pitchFamily="2" charset="0"/>
                <a:cs typeface="NikoshBAN" pitchFamily="2" charset="0"/>
              </a:rPr>
              <a:t>ঃ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1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5100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dirty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>
              <a:buNone/>
            </a:pPr>
            <a:endParaRPr lang="en-US" sz="4300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4300" b="1" dirty="0" smtClean="0">
                <a:latin typeface="NikoshBAN" pitchFamily="2" charset="0"/>
                <a:cs typeface="NikoshBAN" pitchFamily="2" charset="0"/>
              </a:rPr>
              <a:t>(CH</a:t>
            </a:r>
            <a:r>
              <a:rPr lang="en-US" sz="4300" b="1" baseline="-25000" dirty="0" smtClean="0">
                <a:latin typeface="NikoshBAN" pitchFamily="2" charset="0"/>
                <a:cs typeface="NikoshBAN" pitchFamily="2" charset="0"/>
              </a:rPr>
              <a:t>3</a:t>
            </a:r>
            <a:r>
              <a:rPr lang="en-US" sz="4300" b="1" dirty="0" smtClean="0">
                <a:latin typeface="NikoshBAN" pitchFamily="2" charset="0"/>
                <a:cs typeface="NikoshBAN" pitchFamily="2" charset="0"/>
              </a:rPr>
              <a:t>)</a:t>
            </a:r>
            <a:r>
              <a:rPr lang="en-US" sz="4300" b="1" baseline="-25000" dirty="0" smtClean="0">
                <a:latin typeface="NikoshBAN" pitchFamily="2" charset="0"/>
                <a:cs typeface="NikoshBAN" pitchFamily="2" charset="0"/>
              </a:rPr>
              <a:t>3</a:t>
            </a:r>
            <a:r>
              <a:rPr lang="en-US" sz="4300" b="1" dirty="0" smtClean="0">
                <a:latin typeface="NikoshBAN" pitchFamily="2" charset="0"/>
                <a:cs typeface="NikoshBAN" pitchFamily="2" charset="0"/>
              </a:rPr>
              <a:t>C</a:t>
            </a:r>
            <a:r>
              <a:rPr lang="en-US" sz="11400" b="1" baseline="30000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en-US" sz="43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b="1" dirty="0" smtClean="0">
                <a:latin typeface="Times New Roman"/>
                <a:cs typeface="Times New Roman"/>
              </a:rPr>
              <a:t>&gt;</a:t>
            </a:r>
            <a:r>
              <a:rPr lang="en-US" sz="43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b="1" dirty="0">
                <a:latin typeface="NikoshBAN" pitchFamily="2" charset="0"/>
                <a:cs typeface="NikoshBAN" pitchFamily="2" charset="0"/>
              </a:rPr>
              <a:t>(</a:t>
            </a:r>
            <a:r>
              <a:rPr lang="en-US" sz="4300" b="1" dirty="0" smtClean="0">
                <a:latin typeface="NikoshBAN" pitchFamily="2" charset="0"/>
                <a:cs typeface="NikoshBAN" pitchFamily="2" charset="0"/>
              </a:rPr>
              <a:t>CH</a:t>
            </a:r>
            <a:r>
              <a:rPr lang="en-US" sz="4300" b="1" baseline="-25000" dirty="0" smtClean="0">
                <a:latin typeface="NikoshBAN" pitchFamily="2" charset="0"/>
                <a:cs typeface="NikoshBAN" pitchFamily="2" charset="0"/>
              </a:rPr>
              <a:t>3</a:t>
            </a:r>
            <a:r>
              <a:rPr lang="en-US" sz="4300" b="1" dirty="0" smtClean="0">
                <a:latin typeface="NikoshBAN" pitchFamily="2" charset="0"/>
                <a:cs typeface="NikoshBAN" pitchFamily="2" charset="0"/>
              </a:rPr>
              <a:t>)</a:t>
            </a:r>
            <a:r>
              <a:rPr lang="en-US" sz="4300" b="1" baseline="-25000" dirty="0" smtClean="0">
                <a:latin typeface="NikoshBAN" pitchFamily="2" charset="0"/>
                <a:cs typeface="NikoshBAN" pitchFamily="2" charset="0"/>
              </a:rPr>
              <a:t>2</a:t>
            </a:r>
            <a:r>
              <a:rPr lang="en-US" sz="4300" b="1" dirty="0" smtClean="0">
                <a:latin typeface="NikoshBAN" pitchFamily="2" charset="0"/>
                <a:cs typeface="NikoshBAN" pitchFamily="2" charset="0"/>
              </a:rPr>
              <a:t>C</a:t>
            </a:r>
            <a:r>
              <a:rPr lang="en-US" sz="11400" b="1" baseline="30000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en-US" sz="4300" b="1" dirty="0" smtClean="0">
                <a:latin typeface="NikoshBAN" pitchFamily="2" charset="0"/>
                <a:cs typeface="NikoshBAN" pitchFamily="2" charset="0"/>
              </a:rPr>
              <a:t>H</a:t>
            </a:r>
            <a:r>
              <a:rPr lang="en-US" sz="4300" b="1" dirty="0" smtClean="0">
                <a:latin typeface="Times New Roman"/>
                <a:cs typeface="Times New Roman"/>
              </a:rPr>
              <a:t>&gt;</a:t>
            </a:r>
            <a:r>
              <a:rPr lang="en-US" sz="4300" b="1" dirty="0" smtClean="0">
                <a:latin typeface="NikoshBAN" pitchFamily="2" charset="0"/>
                <a:cs typeface="NikoshBAN" pitchFamily="2" charset="0"/>
              </a:rPr>
              <a:t> CH</a:t>
            </a:r>
            <a:r>
              <a:rPr lang="en-US" sz="4300" b="1" baseline="-25000" dirty="0" smtClean="0">
                <a:latin typeface="NikoshBAN" pitchFamily="2" charset="0"/>
                <a:cs typeface="NikoshBAN" pitchFamily="2" charset="0"/>
              </a:rPr>
              <a:t>3</a:t>
            </a:r>
            <a:r>
              <a:rPr lang="en-US" sz="4300" b="1" dirty="0" smtClean="0">
                <a:latin typeface="NikoshBAN" pitchFamily="2" charset="0"/>
                <a:cs typeface="NikoshBAN" pitchFamily="2" charset="0"/>
              </a:rPr>
              <a:t>C</a:t>
            </a:r>
            <a:r>
              <a:rPr lang="en-US" sz="11400" b="1" baseline="30000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en-US" sz="4300" b="1" dirty="0" smtClean="0">
                <a:latin typeface="NikoshBAN" pitchFamily="2" charset="0"/>
                <a:cs typeface="NikoshBAN" pitchFamily="2" charset="0"/>
              </a:rPr>
              <a:t>H</a:t>
            </a:r>
            <a:r>
              <a:rPr lang="en-US" sz="4300" b="1" baseline="-25000" dirty="0" smtClean="0">
                <a:latin typeface="NikoshBAN" pitchFamily="2" charset="0"/>
                <a:cs typeface="NikoshBAN" pitchFamily="2" charset="0"/>
              </a:rPr>
              <a:t>2</a:t>
            </a:r>
            <a:r>
              <a:rPr lang="en-US" sz="43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b="1" dirty="0">
                <a:latin typeface="Times New Roman"/>
                <a:cs typeface="Times New Roman"/>
              </a:rPr>
              <a:t>&gt; </a:t>
            </a:r>
            <a:r>
              <a:rPr lang="en-US" sz="4300" b="1" dirty="0" smtClean="0">
                <a:latin typeface="NikoshBAN" pitchFamily="2" charset="0"/>
                <a:cs typeface="NikoshBAN" pitchFamily="2" charset="0"/>
              </a:rPr>
              <a:t>C</a:t>
            </a:r>
            <a:r>
              <a:rPr lang="en-US" sz="9600" b="1" baseline="30000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en-US" sz="4300" b="1" dirty="0" smtClean="0">
                <a:latin typeface="NikoshBAN" pitchFamily="2" charset="0"/>
                <a:cs typeface="NikoshBAN" pitchFamily="2" charset="0"/>
              </a:rPr>
              <a:t>H</a:t>
            </a:r>
            <a:r>
              <a:rPr lang="en-US" sz="4300" b="1" baseline="-25000" dirty="0" smtClean="0">
                <a:latin typeface="NikoshBAN" pitchFamily="2" charset="0"/>
                <a:cs typeface="NikoshBAN" pitchFamily="2" charset="0"/>
              </a:rPr>
              <a:t>3 </a:t>
            </a:r>
            <a:r>
              <a:rPr lang="en-US" sz="43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300" b="1" baseline="30000" dirty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4300" b="1" dirty="0" smtClean="0">
                <a:latin typeface="NikoshBAN" pitchFamily="2" charset="0"/>
                <a:cs typeface="NikoshBAN" pitchFamily="2" charset="0"/>
              </a:rPr>
              <a:t>  3</a:t>
            </a:r>
            <a:r>
              <a:rPr lang="en-US" sz="4300" b="1" baseline="30000" dirty="0" smtClean="0">
                <a:latin typeface="NikoshBAN" pitchFamily="2" charset="0"/>
                <a:cs typeface="NikoshBAN" pitchFamily="2" charset="0"/>
              </a:rPr>
              <a:t>0</a:t>
            </a:r>
            <a:r>
              <a:rPr lang="en-US" sz="4300" b="1" dirty="0" smtClean="0">
                <a:latin typeface="NikoshBAN" pitchFamily="2" charset="0"/>
                <a:cs typeface="NikoshBAN" pitchFamily="2" charset="0"/>
              </a:rPr>
              <a:t>			2</a:t>
            </a:r>
            <a:r>
              <a:rPr lang="en-US" sz="4300" b="1" baseline="30000" dirty="0" smtClean="0">
                <a:latin typeface="NikoshBAN" pitchFamily="2" charset="0"/>
                <a:cs typeface="NikoshBAN" pitchFamily="2" charset="0"/>
              </a:rPr>
              <a:t>0</a:t>
            </a:r>
            <a:r>
              <a:rPr lang="en-US" sz="4300" b="1" dirty="0" smtClean="0">
                <a:latin typeface="NikoshBAN" pitchFamily="2" charset="0"/>
                <a:cs typeface="NikoshBAN" pitchFamily="2" charset="0"/>
              </a:rPr>
              <a:t>		1</a:t>
            </a:r>
            <a:r>
              <a:rPr lang="en-US" sz="4300" b="1" baseline="30000" dirty="0" smtClean="0">
                <a:latin typeface="NikoshBAN" pitchFamily="2" charset="0"/>
                <a:cs typeface="NikoshBAN" pitchFamily="2" charset="0"/>
              </a:rPr>
              <a:t>0</a:t>
            </a:r>
          </a:p>
          <a:p>
            <a:pPr>
              <a:buNone/>
            </a:pPr>
            <a:r>
              <a:rPr lang="en-US" sz="43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3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43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3200" baseline="30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22076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567</TotalTime>
  <Words>473</Words>
  <Application>Microsoft Office PowerPoint</Application>
  <PresentationFormat>Custom</PresentationFormat>
  <Paragraphs>92</Paragraphs>
  <Slides>14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PowerPoint Presentation</vt:lpstr>
      <vt:lpstr>পাঠ পরিচিতি </vt:lpstr>
      <vt:lpstr>শিখনফল </vt:lpstr>
      <vt:lpstr>PowerPoint Presentation</vt:lpstr>
      <vt:lpstr>সুষম বন্ধন বিভাজন </vt:lpstr>
      <vt:lpstr>বিষম বন্ধন বিভাজন  </vt:lpstr>
      <vt:lpstr>মুক্তমূলক বা  ফ্রি রেডিক্যাল </vt:lpstr>
      <vt:lpstr>মুক্তমূলক এর স্থিতিশীলতাঃ  </vt:lpstr>
      <vt:lpstr>মুক্তমূলক এর সক্রিয়তাঃ 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HP</cp:lastModifiedBy>
  <cp:revision>97</cp:revision>
  <dcterms:created xsi:type="dcterms:W3CDTF">2020-09-24T12:45:01Z</dcterms:created>
  <dcterms:modified xsi:type="dcterms:W3CDTF">2026-07-15T01:29:52Z</dcterms:modified>
</cp:coreProperties>
</file>