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76" r:id="rId3"/>
    <p:sldId id="257" r:id="rId4"/>
    <p:sldId id="277" r:id="rId5"/>
    <p:sldId id="279" r:id="rId6"/>
    <p:sldId id="263" r:id="rId7"/>
    <p:sldId id="282" r:id="rId8"/>
    <p:sldId id="270" r:id="rId9"/>
    <p:sldId id="267" r:id="rId10"/>
    <p:sldId id="269" r:id="rId11"/>
    <p:sldId id="283" r:id="rId12"/>
    <p:sldId id="284" r:id="rId13"/>
    <p:sldId id="280" r:id="rId14"/>
    <p:sldId id="273" r:id="rId15"/>
    <p:sldId id="285" r:id="rId16"/>
    <p:sldId id="27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07AC45-DA9B-409E-A04D-4DDB4134BD4A}">
          <p14:sldIdLst/>
        </p14:section>
        <p14:section name="Untitled Section" id="{87479CA1-F79F-4DED-92A9-11F9B64325F6}">
          <p14:sldIdLst>
            <p14:sldId id="281"/>
            <p14:sldId id="276"/>
            <p14:sldId id="257"/>
            <p14:sldId id="277"/>
            <p14:sldId id="279"/>
            <p14:sldId id="263"/>
            <p14:sldId id="282"/>
            <p14:sldId id="270"/>
            <p14:sldId id="267"/>
            <p14:sldId id="269"/>
            <p14:sldId id="283"/>
            <p14:sldId id="284"/>
            <p14:sldId id="280"/>
            <p14:sldId id="273"/>
            <p14:sldId id="285"/>
            <p14:sldId id="274"/>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62" autoAdjust="0"/>
  </p:normalViewPr>
  <p:slideViewPr>
    <p:cSldViewPr>
      <p:cViewPr>
        <p:scale>
          <a:sx n="78" d="100"/>
          <a:sy n="78" d="100"/>
        </p:scale>
        <p:origin x="-276" y="20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9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Title 15"/>
          <p:cNvSpPr>
            <a:spLocks noGrp="1"/>
          </p:cNvSpPr>
          <p:nvPr>
            <p:ph type="title"/>
          </p:nvPr>
        </p:nvSpPr>
        <p:spPr>
          <a:xfrm>
            <a:off x="2438400" y="1447800"/>
            <a:ext cx="3962400" cy="2133600"/>
          </a:xfrm>
        </p:spPr>
        <p:txBody>
          <a:bodyPr anchor="b"/>
          <a:lstStyle/>
          <a:p>
            <a:r>
              <a:rPr lang="en-US" smtClean="0"/>
              <a:t>Click to edit Master title style</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1D8BD707-D9CF-40AE-B4C6-C98DA3205C09}" type="datetimeFigureOut">
              <a:rPr lang="en-US" smtClean="0"/>
              <a:pPr/>
              <a:t>7/11/2026</a:t>
            </a:fld>
            <a:endParaRPr lang="en-US"/>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a:xfrm>
            <a:off x="3581400" y="6296248"/>
            <a:ext cx="2820987" cy="152400"/>
          </a:xfrm>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fld id="{1D8BD707-D9CF-40AE-B4C6-C98DA3205C09}" type="datetimeFigureOut">
              <a:rPr lang="en-US" smtClean="0"/>
              <a:pPr/>
              <a:t>7/11/2026</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fld id="{1D8BD707-D9CF-40AE-B4C6-C98DA3205C09}" type="datetimeFigureOut">
              <a:rPr lang="en-US" smtClean="0"/>
              <a:pPr/>
              <a:t>7/11/2026</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itle 15"/>
          <p:cNvSpPr>
            <a:spLocks noGrp="1"/>
          </p:cNvSpPr>
          <p:nvPr>
            <p:ph type="title"/>
          </p:nvPr>
        </p:nvSpPr>
        <p:spPr/>
        <p:txBody>
          <a:bodyPr/>
          <a:lstStyle/>
          <a:p>
            <a:r>
              <a:rPr lang="en-US" smtClean="0"/>
              <a:t>Click to edit Master title style</a:t>
            </a:r>
            <a:endParaRPr lang="en-US"/>
          </a:p>
        </p:txBody>
      </p:sp>
      <p:sp>
        <p:nvSpPr>
          <p:cNvPr id="10" name="Date Placeholder 9"/>
          <p:cNvSpPr>
            <a:spLocks noGrp="1"/>
          </p:cNvSpPr>
          <p:nvPr>
            <p:ph type="dt" sz="half" idx="10"/>
          </p:nvPr>
        </p:nvSpPr>
        <p:spPr/>
        <p:txBody>
          <a:bodyPr/>
          <a:lstStyle/>
          <a:p>
            <a:fld id="{1D8BD707-D9CF-40AE-B4C6-C98DA3205C09}" type="datetimeFigureOut">
              <a:rPr lang="en-US" smtClean="0"/>
              <a:pPr/>
              <a:t>7/11/2026</a:t>
            </a:fld>
            <a:endParaRPr lang="en-US"/>
          </a:p>
        </p:txBody>
      </p:sp>
      <p:sp>
        <p:nvSpPr>
          <p:cNvPr id="11" name="Slide Number Placeholder 10"/>
          <p:cNvSpPr>
            <a:spLocks noGrp="1"/>
          </p:cNvSpPr>
          <p:nvPr>
            <p:ph type="sldNum" sz="quarter" idx="11"/>
          </p:nvPr>
        </p:nvSpPr>
        <p:spPr/>
        <p:txBody>
          <a:bodyPr/>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1D8BD707-D9CF-40AE-B4C6-C98DA3205C09}" type="datetimeFigureOut">
              <a:rPr lang="en-US" smtClean="0"/>
              <a:pPr/>
              <a:t>7/11/2026</a:t>
            </a:fld>
            <a:endParaRPr lang="en-US"/>
          </a:p>
        </p:txBody>
      </p:sp>
      <p:sp>
        <p:nvSpPr>
          <p:cNvPr id="13" name="Slide Number Placeholder 12"/>
          <p:cNvSpPr>
            <a:spLocks noGrp="1"/>
          </p:cNvSpPr>
          <p:nvPr>
            <p:ph type="sldNum" sz="quarter" idx="11"/>
          </p:nvPr>
        </p:nvSpPr>
        <p:spPr>
          <a:xfrm>
            <a:off x="4116388" y="6400800"/>
            <a:ext cx="533400" cy="152400"/>
          </a:xfrm>
        </p:spPr>
        <p:txBody>
          <a:body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838200" y="6296248"/>
            <a:ext cx="2820987" cy="152400"/>
          </a:xfrm>
        </p:spPr>
        <p:txBody>
          <a:bodyPr/>
          <a:lstStyle/>
          <a:p>
            <a:endParaRPr lang="en-US"/>
          </a:p>
        </p:txBody>
      </p:sp>
      <p:sp>
        <p:nvSpPr>
          <p:cNvPr id="15" name="Title 14"/>
          <p:cNvSpPr>
            <a:spLocks noGrp="1"/>
          </p:cNvSpPr>
          <p:nvPr>
            <p:ph type="title"/>
          </p:nvPr>
        </p:nvSpPr>
        <p:spPr>
          <a:xfrm>
            <a:off x="457200" y="1828800"/>
            <a:ext cx="3200400" cy="1752600"/>
          </a:xfrm>
        </p:spPr>
        <p:txBody>
          <a:bodyPr anchor="b"/>
          <a:lstStyle/>
          <a:p>
            <a:r>
              <a:rPr lang="en-US" smtClean="0"/>
              <a:t>Click to edit Master title style</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9" name="Date Placeholder 8"/>
          <p:cNvSpPr>
            <a:spLocks noGrp="1"/>
          </p:cNvSpPr>
          <p:nvPr>
            <p:ph type="dt" sz="half" idx="10"/>
          </p:nvPr>
        </p:nvSpPr>
        <p:spPr/>
        <p:txBody>
          <a:bodyPr/>
          <a:lstStyle/>
          <a:p>
            <a:fld id="{1D8BD707-D9CF-40AE-B4C6-C98DA3205C09}" type="datetimeFigureOut">
              <a:rPr lang="en-US" smtClean="0"/>
              <a:pPr/>
              <a:t>7/11/2026</a:t>
            </a:fld>
            <a:endParaRPr lang="en-US"/>
          </a:p>
        </p:txBody>
      </p:sp>
      <p:sp>
        <p:nvSpPr>
          <p:cNvPr id="13" name="Slide Number Placeholder 12"/>
          <p:cNvSpPr>
            <a:spLocks noGrp="1"/>
          </p:cNvSpPr>
          <p:nvPr>
            <p:ph type="sldNum" sz="quarter" idx="11"/>
          </p:nvPr>
        </p:nvSpPr>
        <p:spPr/>
        <p:txBody>
          <a:body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12" name="Date Placeholder 11"/>
          <p:cNvSpPr>
            <a:spLocks noGrp="1"/>
          </p:cNvSpPr>
          <p:nvPr>
            <p:ph type="dt" sz="half" idx="10"/>
          </p:nvPr>
        </p:nvSpPr>
        <p:spPr/>
        <p:txBody>
          <a:bodyPr/>
          <a:lstStyle/>
          <a:p>
            <a:fld id="{1D8BD707-D9CF-40AE-B4C6-C98DA3205C09}" type="datetimeFigureOut">
              <a:rPr lang="en-US" smtClean="0"/>
              <a:pPr/>
              <a:t>7/11/2026</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en-US" smtClean="0"/>
              <a:t>Click to edit Master title style</a:t>
            </a:r>
            <a:endParaRPr lang="en-US" dirty="0"/>
          </a:p>
        </p:txBody>
      </p:sp>
      <p:sp>
        <p:nvSpPr>
          <p:cNvPr id="9" name="Date Placeholder 8"/>
          <p:cNvSpPr>
            <a:spLocks noGrp="1"/>
          </p:cNvSpPr>
          <p:nvPr>
            <p:ph type="dt" sz="half" idx="10"/>
          </p:nvPr>
        </p:nvSpPr>
        <p:spPr/>
        <p:txBody>
          <a:bodyPr/>
          <a:lstStyle/>
          <a:p>
            <a:fld id="{1D8BD707-D9CF-40AE-B4C6-C98DA3205C09}" type="datetimeFigureOut">
              <a:rPr lang="en-US" smtClean="0"/>
              <a:pPr/>
              <a:t>7/11/2026</a:t>
            </a:fld>
            <a:endParaRPr lang="en-US"/>
          </a:p>
        </p:txBody>
      </p:sp>
      <p:sp>
        <p:nvSpPr>
          <p:cNvPr id="10" name="Slide Number Placeholder 9"/>
          <p:cNvSpPr>
            <a:spLocks noGrp="1"/>
          </p:cNvSpPr>
          <p:nvPr>
            <p:ph type="sldNum" sz="quarter" idx="11"/>
          </p:nvPr>
        </p:nvSpPr>
        <p:spPr/>
        <p:txBody>
          <a:bodyPr/>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1D8BD707-D9CF-40AE-B4C6-C98DA3205C09}" type="datetimeFigureOut">
              <a:rPr lang="en-US" smtClean="0"/>
              <a:pPr/>
              <a:t>7/11/2026</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1D8BD707-D9CF-40AE-B4C6-C98DA3205C09}" type="datetimeFigureOut">
              <a:rPr lang="en-US" smtClean="0"/>
              <a:pPr/>
              <a:t>7/11/2026</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en-US" smtClean="0"/>
              <a:t>Click to edit Master title style</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Date Placeholder 15"/>
          <p:cNvSpPr>
            <a:spLocks noGrp="1"/>
          </p:cNvSpPr>
          <p:nvPr>
            <p:ph type="dt" sz="half" idx="10"/>
          </p:nvPr>
        </p:nvSpPr>
        <p:spPr/>
        <p:txBody>
          <a:bodyPr/>
          <a:lstStyle/>
          <a:p>
            <a:fld id="{1D8BD707-D9CF-40AE-B4C6-C98DA3205C09}" type="datetimeFigureOut">
              <a:rPr lang="en-US" smtClean="0"/>
              <a:pPr/>
              <a:t>7/11/2026</a:t>
            </a:fld>
            <a:endParaRPr lang="en-US"/>
          </a:p>
        </p:txBody>
      </p:sp>
      <p:sp>
        <p:nvSpPr>
          <p:cNvPr id="17" name="Slide Number Placeholder 16"/>
          <p:cNvSpPr>
            <a:spLocks noGrp="1"/>
          </p:cNvSpPr>
          <p:nvPr>
            <p:ph type="sldNum" sz="quarter" idx="11"/>
          </p:nvPr>
        </p:nvSpPr>
        <p:spPr/>
        <p:txBody>
          <a:bodyPr/>
          <a:lstStyle/>
          <a:p>
            <a:fld id="{B6F15528-21DE-4FAA-801E-634DDDAF4B2B}" type="slidenum">
              <a:rPr lang="en-US" smtClean="0"/>
              <a:pPr/>
              <a:t>‹#›</a:t>
            </a:fld>
            <a:endParaRPr lang="en-US"/>
          </a:p>
        </p:txBody>
      </p:sp>
      <p:sp>
        <p:nvSpPr>
          <p:cNvPr id="18" name="Footer Placeholder 17"/>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B6F15528-21DE-4FAA-801E-634DDDAF4B2B}" type="slidenum">
              <a:rPr lang="en-US" smtClean="0"/>
              <a:pPr/>
              <a:t>‹#›</a:t>
            </a:fld>
            <a:endParaRPr lang="en-US"/>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1D8BD707-D9CF-40AE-B4C6-C98DA3205C09}" type="datetimeFigureOut">
              <a:rPr lang="en-US" smtClean="0"/>
              <a:pPr/>
              <a:t>7/11/2026</a:t>
            </a:fld>
            <a:endParaRPr lang="en-US"/>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72768" y="2286000"/>
            <a:ext cx="5943600" cy="1200329"/>
          </a:xfrm>
          <a:prstGeom prst="rect">
            <a:avLst/>
          </a:prstGeom>
          <a:noFill/>
        </p:spPr>
        <p:txBody>
          <a:bodyPr wrap="square" rtlCol="0">
            <a:spAutoFit/>
          </a:bodyPr>
          <a:lstStyle/>
          <a:p>
            <a:r>
              <a:rPr lang="en-US" sz="7200" b="1" dirty="0" smtClean="0">
                <a:solidFill>
                  <a:srgbClr val="00B050"/>
                </a:solidFill>
                <a:latin typeface="Snap ITC" pitchFamily="82" charset="0"/>
                <a:cs typeface="Aharoni" pitchFamily="2" charset="-79"/>
              </a:rPr>
              <a:t>WELCOME</a:t>
            </a:r>
            <a:endParaRPr lang="en-US" sz="7200" b="1" dirty="0">
              <a:solidFill>
                <a:srgbClr val="00B050"/>
              </a:solidFill>
              <a:latin typeface="Snap ITC" pitchFamily="82" charset="0"/>
              <a:cs typeface="Aharoni" pitchFamily="2" charset="-79"/>
            </a:endParaRPr>
          </a:p>
        </p:txBody>
      </p:sp>
    </p:spTree>
    <p:extLst>
      <p:ext uri="{BB962C8B-B14F-4D97-AF65-F5344CB8AC3E}">
        <p14:creationId xmlns:p14="http://schemas.microsoft.com/office/powerpoint/2010/main" val="27721726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1000" y="3276600"/>
            <a:ext cx="8485495" cy="2677656"/>
          </a:xfrm>
          <a:prstGeom prst="rect">
            <a:avLst/>
          </a:prstGeom>
          <a:solidFill>
            <a:srgbClr val="00B050"/>
          </a:solidFill>
        </p:spPr>
        <p:txBody>
          <a:bodyPr wrap="square" rtlCol="0">
            <a:spAutoFit/>
          </a:bodyPr>
          <a:lstStyle/>
          <a:p>
            <a:endParaRPr lang="en-US" sz="2400" dirty="0">
              <a:latin typeface="Times New Roman" pitchFamily="18" charset="0"/>
              <a:cs typeface="Times New Roman" pitchFamily="18" charset="0"/>
            </a:endParaRPr>
          </a:p>
          <a:p>
            <a:pPr algn="just"/>
            <a:r>
              <a:rPr lang="en-US" sz="2400" dirty="0" smtClean="0">
                <a:solidFill>
                  <a:schemeClr val="accent6">
                    <a:lumMod val="20000"/>
                    <a:lumOff val="80000"/>
                  </a:schemeClr>
                </a:solidFill>
                <a:latin typeface="Times New Roman" pitchFamily="18" charset="0"/>
                <a:cs typeface="Times New Roman" pitchFamily="18" charset="0"/>
              </a:rPr>
              <a:t>The history of pearls is very long. When human beings were looking for (a)…</a:t>
            </a:r>
            <a:r>
              <a:rPr lang="en-US" sz="2400" dirty="0" smtClean="0">
                <a:solidFill>
                  <a:srgbClr val="FFFF00"/>
                </a:solidFill>
                <a:latin typeface="Times New Roman" pitchFamily="18" charset="0"/>
                <a:cs typeface="Times New Roman" pitchFamily="18" charset="0"/>
              </a:rPr>
              <a:t>……</a:t>
            </a:r>
            <a:r>
              <a:rPr lang="en-US" sz="2400" dirty="0" smtClean="0">
                <a:solidFill>
                  <a:schemeClr val="accent6">
                    <a:lumMod val="20000"/>
                    <a:lumOff val="80000"/>
                  </a:schemeClr>
                </a:solidFill>
                <a:latin typeface="Times New Roman" pitchFamily="18" charset="0"/>
                <a:cs typeface="Times New Roman" pitchFamily="18" charset="0"/>
              </a:rPr>
              <a:t>….., they first saw pearl at the sea shore. Pearl is actually a highly (b)……… gem. We also (c) ………the name of pearls in different religious books and in (d) ……… mythologies. It was greatly (e) ……...……. with love, marriage, wealth and social status.  </a:t>
            </a:r>
            <a:r>
              <a:rPr lang="en-US" sz="2400" b="1" dirty="0" smtClean="0">
                <a:solidFill>
                  <a:schemeClr val="accent6">
                    <a:lumMod val="20000"/>
                    <a:lumOff val="80000"/>
                  </a:schemeClr>
                </a:solidFill>
              </a:rPr>
              <a:t> </a:t>
            </a:r>
          </a:p>
        </p:txBody>
      </p:sp>
      <p:sp>
        <p:nvSpPr>
          <p:cNvPr id="7" name="TextBox 6"/>
          <p:cNvSpPr txBox="1"/>
          <p:nvPr/>
        </p:nvSpPr>
        <p:spPr>
          <a:xfrm>
            <a:off x="2667000" y="3962400"/>
            <a:ext cx="838200" cy="461665"/>
          </a:xfrm>
          <a:prstGeom prst="rect">
            <a:avLst/>
          </a:prstGeom>
          <a:noFill/>
        </p:spPr>
        <p:txBody>
          <a:bodyPr wrap="square" rtlCol="0">
            <a:spAutoFit/>
          </a:bodyPr>
          <a:lstStyle/>
          <a:p>
            <a:r>
              <a:rPr lang="en-US" sz="2400" b="1" dirty="0" smtClean="0">
                <a:solidFill>
                  <a:srgbClr val="FFFF00"/>
                </a:solidFill>
                <a:latin typeface="Times New Roman" pitchFamily="18" charset="0"/>
                <a:cs typeface="Times New Roman" pitchFamily="18" charset="0"/>
              </a:rPr>
              <a:t>food</a:t>
            </a:r>
            <a:endParaRPr lang="en-US" sz="2400" b="1" dirty="0">
              <a:solidFill>
                <a:srgbClr val="FFFF00"/>
              </a:solidFill>
              <a:latin typeface="Times New Roman" pitchFamily="18" charset="0"/>
              <a:cs typeface="Times New Roman" pitchFamily="18" charset="0"/>
            </a:endParaRPr>
          </a:p>
        </p:txBody>
      </p:sp>
      <p:sp>
        <p:nvSpPr>
          <p:cNvPr id="11" name="TextBox 10"/>
          <p:cNvSpPr txBox="1"/>
          <p:nvPr/>
        </p:nvSpPr>
        <p:spPr>
          <a:xfrm>
            <a:off x="4114800" y="4267200"/>
            <a:ext cx="1066800" cy="461665"/>
          </a:xfrm>
          <a:prstGeom prst="rect">
            <a:avLst/>
          </a:prstGeom>
          <a:noFill/>
        </p:spPr>
        <p:txBody>
          <a:bodyPr wrap="square" rtlCol="0">
            <a:spAutoFit/>
          </a:bodyPr>
          <a:lstStyle/>
          <a:p>
            <a:r>
              <a:rPr lang="en-US" sz="2400" b="1" dirty="0" smtClean="0">
                <a:solidFill>
                  <a:srgbClr val="FFFF00"/>
                </a:solidFill>
                <a:latin typeface="Times New Roman" pitchFamily="18" charset="0"/>
                <a:cs typeface="Times New Roman" pitchFamily="18" charset="0"/>
              </a:rPr>
              <a:t>valued</a:t>
            </a:r>
            <a:endParaRPr lang="en-US" sz="2400" b="1" dirty="0">
              <a:solidFill>
                <a:srgbClr val="FFFF00"/>
              </a:solidFill>
              <a:latin typeface="Times New Roman" pitchFamily="18" charset="0"/>
              <a:cs typeface="Times New Roman" pitchFamily="18" charset="0"/>
            </a:endParaRPr>
          </a:p>
        </p:txBody>
      </p:sp>
      <p:sp>
        <p:nvSpPr>
          <p:cNvPr id="12" name="TextBox 11"/>
          <p:cNvSpPr txBox="1"/>
          <p:nvPr/>
        </p:nvSpPr>
        <p:spPr>
          <a:xfrm>
            <a:off x="7467600" y="4267200"/>
            <a:ext cx="838200" cy="461665"/>
          </a:xfrm>
          <a:prstGeom prst="rect">
            <a:avLst/>
          </a:prstGeom>
          <a:noFill/>
        </p:spPr>
        <p:txBody>
          <a:bodyPr wrap="square" rtlCol="0">
            <a:spAutoFit/>
          </a:bodyPr>
          <a:lstStyle/>
          <a:p>
            <a:r>
              <a:rPr lang="en-US" sz="2400" b="1" dirty="0" smtClean="0">
                <a:solidFill>
                  <a:srgbClr val="FFFF00"/>
                </a:solidFill>
                <a:latin typeface="Times New Roman" pitchFamily="18" charset="0"/>
                <a:cs typeface="Times New Roman" pitchFamily="18" charset="0"/>
              </a:rPr>
              <a:t>find</a:t>
            </a:r>
            <a:endParaRPr lang="en-US" sz="2400" b="1" dirty="0">
              <a:solidFill>
                <a:srgbClr val="FFFF00"/>
              </a:solidFill>
              <a:latin typeface="Times New Roman" pitchFamily="18" charset="0"/>
              <a:cs typeface="Times New Roman" pitchFamily="18" charset="0"/>
            </a:endParaRPr>
          </a:p>
        </p:txBody>
      </p:sp>
      <p:sp>
        <p:nvSpPr>
          <p:cNvPr id="13" name="TextBox 12"/>
          <p:cNvSpPr txBox="1"/>
          <p:nvPr/>
        </p:nvSpPr>
        <p:spPr>
          <a:xfrm>
            <a:off x="4495800" y="5105400"/>
            <a:ext cx="1524000" cy="461665"/>
          </a:xfrm>
          <a:prstGeom prst="rect">
            <a:avLst/>
          </a:prstGeom>
          <a:noFill/>
        </p:spPr>
        <p:txBody>
          <a:bodyPr wrap="square" rtlCol="0">
            <a:spAutoFit/>
          </a:bodyPr>
          <a:lstStyle/>
          <a:p>
            <a:r>
              <a:rPr lang="en-US" sz="2400" b="1" dirty="0" smtClean="0">
                <a:solidFill>
                  <a:srgbClr val="FFFF00"/>
                </a:solidFill>
                <a:latin typeface="Times New Roman" pitchFamily="18" charset="0"/>
                <a:cs typeface="Times New Roman" pitchFamily="18" charset="0"/>
              </a:rPr>
              <a:t>associated</a:t>
            </a:r>
            <a:r>
              <a:rPr lang="en-US" sz="2400" b="1" dirty="0" smtClean="0">
                <a:solidFill>
                  <a:srgbClr val="C00000"/>
                </a:solidFill>
                <a:latin typeface="Times New Roman" pitchFamily="18" charset="0"/>
                <a:cs typeface="Times New Roman" pitchFamily="18" charset="0"/>
              </a:rPr>
              <a:t>  </a:t>
            </a:r>
            <a:endParaRPr lang="en-US" sz="2400" b="1" dirty="0">
              <a:solidFill>
                <a:srgbClr val="C00000"/>
              </a:solidFill>
              <a:latin typeface="Times New Roman" pitchFamily="18" charset="0"/>
              <a:cs typeface="Times New Roman" pitchFamily="18" charset="0"/>
            </a:endParaRPr>
          </a:p>
        </p:txBody>
      </p:sp>
      <p:sp>
        <p:nvSpPr>
          <p:cNvPr id="16" name="TextBox 15"/>
          <p:cNvSpPr txBox="1"/>
          <p:nvPr/>
        </p:nvSpPr>
        <p:spPr>
          <a:xfrm>
            <a:off x="7696200" y="4648200"/>
            <a:ext cx="1219200" cy="461665"/>
          </a:xfrm>
          <a:prstGeom prst="rect">
            <a:avLst/>
          </a:prstGeom>
          <a:noFill/>
        </p:spPr>
        <p:txBody>
          <a:bodyPr wrap="square" rtlCol="0">
            <a:spAutoFit/>
          </a:bodyPr>
          <a:lstStyle/>
          <a:p>
            <a:r>
              <a:rPr lang="en-US" sz="2400" b="1" dirty="0" smtClean="0">
                <a:solidFill>
                  <a:srgbClr val="FFFF00"/>
                </a:solidFill>
                <a:latin typeface="Times New Roman" pitchFamily="18" charset="0"/>
                <a:cs typeface="Times New Roman" pitchFamily="18" charset="0"/>
              </a:rPr>
              <a:t>ancient</a:t>
            </a:r>
            <a:endParaRPr lang="en-US" sz="2400" b="1" dirty="0">
              <a:solidFill>
                <a:srgbClr val="FFFF00"/>
              </a:solidFill>
              <a:latin typeface="Times New Roman" pitchFamily="18" charset="0"/>
              <a:cs typeface="Times New Roman" pitchFamily="18" charset="0"/>
            </a:endParaRPr>
          </a:p>
        </p:txBody>
      </p:sp>
      <p:sp>
        <p:nvSpPr>
          <p:cNvPr id="19" name="TextBox 18"/>
          <p:cNvSpPr txBox="1"/>
          <p:nvPr/>
        </p:nvSpPr>
        <p:spPr>
          <a:xfrm>
            <a:off x="3276600" y="1447800"/>
            <a:ext cx="5638800" cy="1077218"/>
          </a:xfrm>
          <a:prstGeom prst="rect">
            <a:avLst/>
          </a:prstGeom>
          <a:solidFill>
            <a:srgbClr val="00B05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smtClean="0">
                <a:solidFill>
                  <a:schemeClr val="accent6">
                    <a:lumMod val="20000"/>
                    <a:lumOff val="80000"/>
                  </a:schemeClr>
                </a:solidFill>
                <a:latin typeface="Times New Roman" pitchFamily="18" charset="0"/>
                <a:cs typeface="Times New Roman" pitchFamily="18" charset="0"/>
              </a:rPr>
              <a:t>Fill in the gaps with appropriate words from the text in a group. </a:t>
            </a:r>
            <a:endParaRPr lang="en-US" sz="3200" dirty="0">
              <a:solidFill>
                <a:schemeClr val="accent6">
                  <a:lumMod val="20000"/>
                  <a:lumOff val="80000"/>
                </a:schemeClr>
              </a:solidFill>
              <a:latin typeface="Times New Roman" pitchFamily="18" charset="0"/>
              <a:cs typeface="Times New Roman" pitchFamily="18" charset="0"/>
            </a:endParaRPr>
          </a:p>
        </p:txBody>
      </p:sp>
      <p:sp>
        <p:nvSpPr>
          <p:cNvPr id="10" name="Rounded Rectangular Callout 9"/>
          <p:cNvSpPr/>
          <p:nvPr/>
        </p:nvSpPr>
        <p:spPr>
          <a:xfrm>
            <a:off x="-990600" y="457200"/>
            <a:ext cx="3810000" cy="1905000"/>
          </a:xfrm>
          <a:prstGeom prst="wedgeRoundRectCallout">
            <a:avLst>
              <a:gd name="adj1" fmla="val 60251"/>
              <a:gd name="adj2" fmla="val 27473"/>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0" y="990600"/>
            <a:ext cx="2971800" cy="769441"/>
          </a:xfrm>
          <a:prstGeom prst="rect">
            <a:avLst/>
          </a:prstGeom>
          <a:noFill/>
        </p:spPr>
        <p:txBody>
          <a:bodyPr wrap="square" rtlCol="0">
            <a:spAutoFit/>
          </a:bodyPr>
          <a:lstStyle/>
          <a:p>
            <a:r>
              <a:rPr lang="en-US" sz="4400" dirty="0" smtClean="0">
                <a:latin typeface="Times New Roman" pitchFamily="18" charset="0"/>
                <a:cs typeface="Times New Roman" pitchFamily="18" charset="0"/>
              </a:rPr>
              <a:t>Group work</a:t>
            </a:r>
          </a:p>
        </p:txBody>
      </p:sp>
    </p:spTree>
    <p:extLst>
      <p:ext uri="{BB962C8B-B14F-4D97-AF65-F5344CB8AC3E}">
        <p14:creationId xmlns:p14="http://schemas.microsoft.com/office/powerpoint/2010/main" val="34678588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heckerboard(across)">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heckerboard(across)">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ppt_x"/>
                                          </p:val>
                                        </p:tav>
                                        <p:tav tm="100000">
                                          <p:val>
                                            <p:strVal val="#ppt_x"/>
                                          </p:val>
                                        </p:tav>
                                      </p:tavLst>
                                    </p:anim>
                                    <p:anim calcmode="lin" valueType="num">
                                      <p:cBhvr additive="base">
                                        <p:cTn id="5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11" grpId="0"/>
      <p:bldP spid="12" grpId="0"/>
      <p:bldP spid="13" grpId="0"/>
      <p:bldP spid="16" grpId="0"/>
      <p:bldP spid="19" grpId="0" animBg="1"/>
      <p:bldP spid="10" grpId="0" animBg="1"/>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76600" y="1447800"/>
            <a:ext cx="5867400" cy="1077218"/>
          </a:xfrm>
          <a:prstGeom prst="rect">
            <a:avLst/>
          </a:prstGeom>
          <a:solidFill>
            <a:srgbClr val="00B05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smtClean="0">
                <a:solidFill>
                  <a:schemeClr val="accent6">
                    <a:lumMod val="20000"/>
                    <a:lumOff val="80000"/>
                  </a:schemeClr>
                </a:solidFill>
                <a:latin typeface="Times New Roman" pitchFamily="18" charset="0"/>
                <a:cs typeface="Times New Roman" pitchFamily="18" charset="0"/>
              </a:rPr>
              <a:t>Read the text in B again and write the information in the table.  </a:t>
            </a:r>
            <a:endParaRPr lang="en-US" sz="3200" dirty="0">
              <a:solidFill>
                <a:schemeClr val="accent6">
                  <a:lumMod val="20000"/>
                  <a:lumOff val="80000"/>
                </a:schemeClr>
              </a:solidFill>
              <a:latin typeface="Times New Roman" pitchFamily="18" charset="0"/>
              <a:cs typeface="Times New Roman" pitchFamily="18" charset="0"/>
            </a:endParaRPr>
          </a:p>
        </p:txBody>
      </p:sp>
      <p:sp>
        <p:nvSpPr>
          <p:cNvPr id="5" name="Rounded Rectangular Callout 4"/>
          <p:cNvSpPr/>
          <p:nvPr/>
        </p:nvSpPr>
        <p:spPr>
          <a:xfrm>
            <a:off x="-1066800" y="457200"/>
            <a:ext cx="3886200" cy="1905000"/>
          </a:xfrm>
          <a:prstGeom prst="wedgeRoundRectCallout">
            <a:avLst>
              <a:gd name="adj1" fmla="val 58825"/>
              <a:gd name="adj2" fmla="val 27473"/>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0" y="990600"/>
            <a:ext cx="2971800" cy="769441"/>
          </a:xfrm>
          <a:prstGeom prst="rect">
            <a:avLst/>
          </a:prstGeom>
          <a:noFill/>
        </p:spPr>
        <p:txBody>
          <a:bodyPr wrap="square" rtlCol="0">
            <a:spAutoFit/>
          </a:bodyPr>
          <a:lstStyle/>
          <a:p>
            <a:r>
              <a:rPr lang="en-US" sz="4400" dirty="0" smtClean="0">
                <a:latin typeface="Times New Roman" pitchFamily="18" charset="0"/>
                <a:cs typeface="Times New Roman" pitchFamily="18" charset="0"/>
              </a:rPr>
              <a:t>Group work</a:t>
            </a:r>
          </a:p>
        </p:txBody>
      </p:sp>
      <p:graphicFrame>
        <p:nvGraphicFramePr>
          <p:cNvPr id="7" name="Table 6"/>
          <p:cNvGraphicFramePr>
            <a:graphicFrameLocks noGrp="1"/>
          </p:cNvGraphicFramePr>
          <p:nvPr/>
        </p:nvGraphicFramePr>
        <p:xfrm>
          <a:off x="381000" y="3200400"/>
          <a:ext cx="8305800" cy="2286000"/>
        </p:xfrm>
        <a:graphic>
          <a:graphicData uri="http://schemas.openxmlformats.org/drawingml/2006/table">
            <a:tbl>
              <a:tblPr firstRow="1" bandRow="1">
                <a:tableStyleId>{5940675A-B579-460E-94D1-54222C63F5DA}</a:tableStyleId>
              </a:tblPr>
              <a:tblGrid>
                <a:gridCol w="3276600"/>
                <a:gridCol w="876300"/>
                <a:gridCol w="2076450"/>
                <a:gridCol w="2076450"/>
              </a:tblGrid>
              <a:tr h="370840">
                <a:tc>
                  <a:txBody>
                    <a:bodyPr/>
                    <a:lstStyle/>
                    <a:p>
                      <a:r>
                        <a:rPr lang="en-US" sz="2400" dirty="0" smtClean="0">
                          <a:latin typeface="Times New Roman" pitchFamily="18" charset="0"/>
                          <a:cs typeface="Times New Roman" pitchFamily="18" charset="0"/>
                        </a:rPr>
                        <a:t>Who </a:t>
                      </a:r>
                      <a:endParaRPr lang="en-US" sz="2400" dirty="0">
                        <a:latin typeface="Times New Roman" pitchFamily="18" charset="0"/>
                        <a:cs typeface="Times New Roman" pitchFamily="18" charset="0"/>
                      </a:endParaRPr>
                    </a:p>
                  </a:txBody>
                  <a:tcPr/>
                </a:tc>
                <a:tc gridSpan="3">
                  <a:txBody>
                    <a:bodyPr/>
                    <a:lstStyle/>
                    <a:p>
                      <a:r>
                        <a:rPr lang="en-US" sz="2400" dirty="0" smtClean="0">
                          <a:latin typeface="Times New Roman" pitchFamily="18" charset="0"/>
                          <a:cs typeface="Times New Roman" pitchFamily="18" charset="0"/>
                        </a:rPr>
                        <a:t>                           When / where </a:t>
                      </a:r>
                      <a:endParaRPr lang="en-US" sz="2400" dirty="0">
                        <a:latin typeface="Times New Roman" pitchFamily="18" charset="0"/>
                        <a:cs typeface="Times New Roman" pitchFamily="18" charset="0"/>
                      </a:endParaRPr>
                    </a:p>
                  </a:txBody>
                  <a:tcPr/>
                </a:tc>
                <a:tc hMerge="1">
                  <a:txBody>
                    <a:bodyPr/>
                    <a:lstStyle/>
                    <a:p>
                      <a:endParaRPr lang="en-US" dirty="0"/>
                    </a:p>
                  </a:txBody>
                  <a:tcPr/>
                </a:tc>
                <a:tc hMerge="1">
                  <a:txBody>
                    <a:bodyPr/>
                    <a:lstStyle/>
                    <a:p>
                      <a:endParaRPr lang="en-US"/>
                    </a:p>
                  </a:txBody>
                  <a:tcPr/>
                </a:tc>
              </a:tr>
              <a:tr h="370840">
                <a:tc>
                  <a:txBody>
                    <a:bodyPr/>
                    <a:lstStyle/>
                    <a:p>
                      <a:r>
                        <a:rPr lang="en-US" sz="2400" dirty="0" smtClean="0">
                          <a:latin typeface="Times New Roman" pitchFamily="18" charset="0"/>
                          <a:cs typeface="Times New Roman" pitchFamily="18" charset="0"/>
                        </a:rPr>
                        <a:t>The ancient Egyptians </a:t>
                      </a:r>
                      <a:endParaRPr lang="en-US" sz="2400" dirty="0">
                        <a:latin typeface="Times New Roman" pitchFamily="18" charset="0"/>
                        <a:cs typeface="Times New Roman" pitchFamily="18" charset="0"/>
                      </a:endParaRPr>
                    </a:p>
                  </a:txBody>
                  <a:tcPr/>
                </a:tc>
                <a:tc rowSpan="4">
                  <a:txBody>
                    <a:bodyPr/>
                    <a:lstStyle/>
                    <a:p>
                      <a:r>
                        <a:rPr lang="en-US" sz="2400" dirty="0" smtClean="0">
                          <a:latin typeface="Times New Roman" pitchFamily="18" charset="0"/>
                          <a:cs typeface="Times New Roman" pitchFamily="18" charset="0"/>
                        </a:rPr>
                        <a:t>wore</a:t>
                      </a:r>
                      <a:endParaRPr lang="en-US" sz="2400" dirty="0">
                        <a:latin typeface="Times New Roman" pitchFamily="18" charset="0"/>
                        <a:cs typeface="Times New Roman" pitchFamily="18" charset="0"/>
                      </a:endParaRPr>
                    </a:p>
                  </a:txBody>
                  <a:tcPr/>
                </a:tc>
                <a:tc rowSpan="4">
                  <a:txBody>
                    <a:bodyPr/>
                    <a:lstStyle/>
                    <a:p>
                      <a:r>
                        <a:rPr lang="en-US" sz="2400" dirty="0" smtClean="0">
                          <a:latin typeface="Times New Roman" pitchFamily="18" charset="0"/>
                          <a:cs typeface="Times New Roman" pitchFamily="18" charset="0"/>
                        </a:rPr>
                        <a:t>pearls</a:t>
                      </a:r>
                      <a:endParaRPr lang="en-US" sz="2400" dirty="0">
                        <a:latin typeface="Times New Roman" pitchFamily="18" charset="0"/>
                        <a:cs typeface="Times New Roman" pitchFamily="18" charset="0"/>
                      </a:endParaRPr>
                    </a:p>
                  </a:txBody>
                  <a:tcPr/>
                </a:tc>
                <a:tc>
                  <a:txBody>
                    <a:bodyPr/>
                    <a:lstStyle/>
                    <a:p>
                      <a:endParaRPr lang="en-US" sz="2400">
                        <a:latin typeface="Times New Roman" pitchFamily="18" charset="0"/>
                        <a:cs typeface="Times New Roman" pitchFamily="18" charset="0"/>
                      </a:endParaRPr>
                    </a:p>
                  </a:txBody>
                  <a:tcPr/>
                </a:tc>
              </a:tr>
              <a:tr h="370840">
                <a:tc>
                  <a:txBody>
                    <a:bodyPr/>
                    <a:lstStyle/>
                    <a:p>
                      <a:r>
                        <a:rPr lang="en-US" sz="2400" dirty="0" smtClean="0">
                          <a:latin typeface="Times New Roman" pitchFamily="18" charset="0"/>
                          <a:cs typeface="Times New Roman" pitchFamily="18" charset="0"/>
                        </a:rPr>
                        <a:t>The Greeks</a:t>
                      </a:r>
                      <a:endParaRPr lang="en-US" sz="2400" dirty="0">
                        <a:latin typeface="Times New Roman" pitchFamily="18" charset="0"/>
                        <a:cs typeface="Times New Roman" pitchFamily="18" charset="0"/>
                      </a:endParaRPr>
                    </a:p>
                  </a:txBody>
                  <a:tcPr/>
                </a:tc>
                <a:tc vMerge="1">
                  <a:txBody>
                    <a:bodyPr/>
                    <a:lstStyle/>
                    <a:p>
                      <a:endParaRPr lang="en-US"/>
                    </a:p>
                  </a:txBody>
                  <a:tcPr/>
                </a:tc>
                <a:tc vMerge="1">
                  <a:txBody>
                    <a:bodyPr/>
                    <a:lstStyle/>
                    <a:p>
                      <a:endParaRPr lang="en-US"/>
                    </a:p>
                  </a:txBody>
                  <a:tcPr/>
                </a:tc>
                <a:tc>
                  <a:txBody>
                    <a:bodyPr/>
                    <a:lstStyle/>
                    <a:p>
                      <a:endParaRPr lang="en-US" sz="2400">
                        <a:latin typeface="Times New Roman" pitchFamily="18" charset="0"/>
                        <a:cs typeface="Times New Roman" pitchFamily="18" charset="0"/>
                      </a:endParaRPr>
                    </a:p>
                  </a:txBody>
                  <a:tcPr/>
                </a:tc>
              </a:tr>
              <a:tr h="370840">
                <a:tc>
                  <a:txBody>
                    <a:bodyPr/>
                    <a:lstStyle/>
                    <a:p>
                      <a:r>
                        <a:rPr lang="en-US" sz="2400" dirty="0" smtClean="0">
                          <a:latin typeface="Times New Roman" pitchFamily="18" charset="0"/>
                          <a:cs typeface="Times New Roman" pitchFamily="18" charset="0"/>
                        </a:rPr>
                        <a:t>The ancient </a:t>
                      </a:r>
                      <a:r>
                        <a:rPr lang="en-US" sz="2400" dirty="0" err="1" smtClean="0">
                          <a:latin typeface="Times New Roman" pitchFamily="18" charset="0"/>
                          <a:cs typeface="Times New Roman" pitchFamily="18" charset="0"/>
                        </a:rPr>
                        <a:t>Rumans</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a:txBody>
                  <a:tcPr/>
                </a:tc>
                <a:tc vMerge="1">
                  <a:txBody>
                    <a:bodyPr/>
                    <a:lstStyle/>
                    <a:p>
                      <a:endParaRPr lang="en-US"/>
                    </a:p>
                  </a:txBody>
                  <a:tcPr/>
                </a:tc>
                <a:tc vMerge="1">
                  <a:txBody>
                    <a:bodyPr/>
                    <a:lstStyle/>
                    <a:p>
                      <a:endParaRPr lang="en-US"/>
                    </a:p>
                  </a:txBody>
                  <a:tcPr/>
                </a:tc>
                <a:tc>
                  <a:txBody>
                    <a:bodyPr/>
                    <a:lstStyle/>
                    <a:p>
                      <a:endParaRPr lang="en-US" sz="2400" dirty="0">
                        <a:latin typeface="Times New Roman" pitchFamily="18" charset="0"/>
                        <a:cs typeface="Times New Roman" pitchFamily="18" charset="0"/>
                      </a:endParaRPr>
                    </a:p>
                  </a:txBody>
                  <a:tcPr/>
                </a:tc>
              </a:tr>
              <a:tr h="370840">
                <a:tc>
                  <a:txBody>
                    <a:bodyPr/>
                    <a:lstStyle/>
                    <a:p>
                      <a:r>
                        <a:rPr lang="en-US" sz="2400" dirty="0" smtClean="0">
                          <a:latin typeface="Times New Roman" pitchFamily="18" charset="0"/>
                          <a:cs typeface="Times New Roman" pitchFamily="18" charset="0"/>
                        </a:rPr>
                        <a:t>The brave knights </a:t>
                      </a:r>
                      <a:endParaRPr lang="en-US" sz="2400" dirty="0">
                        <a:latin typeface="Times New Roman" pitchFamily="18" charset="0"/>
                        <a:cs typeface="Times New Roman" pitchFamily="18" charset="0"/>
                      </a:endParaRPr>
                    </a:p>
                  </a:txBody>
                  <a:tcPr/>
                </a:tc>
                <a:tc vMerge="1">
                  <a:txBody>
                    <a:bodyPr/>
                    <a:lstStyle/>
                    <a:p>
                      <a:endParaRPr lang="en-US"/>
                    </a:p>
                  </a:txBody>
                  <a:tcPr/>
                </a:tc>
                <a:tc vMerge="1">
                  <a:txBody>
                    <a:bodyPr/>
                    <a:lstStyle/>
                    <a:p>
                      <a:endParaRPr lang="en-US"/>
                    </a:p>
                  </a:txBody>
                  <a:tcPr/>
                </a:tc>
                <a:tc>
                  <a:txBody>
                    <a:bodyPr/>
                    <a:lstStyle/>
                    <a:p>
                      <a:endParaRPr lang="en-US" sz="2400" dirty="0">
                        <a:latin typeface="Times New Roman" pitchFamily="18" charset="0"/>
                        <a:cs typeface="Times New Roman" pitchFamily="18" charset="0"/>
                      </a:endParaRPr>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1"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heckerboard(across)">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heckerboard(across)">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p:nvPr/>
        </p:nvSpPr>
        <p:spPr>
          <a:xfrm>
            <a:off x="2514600" y="838200"/>
            <a:ext cx="3962400" cy="1905000"/>
          </a:xfrm>
          <a:prstGeom prst="wedgeRoundRectCallout">
            <a:avLst>
              <a:gd name="adj1" fmla="val 60251"/>
              <a:gd name="adj2" fmla="val 27473"/>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857500" y="1219200"/>
            <a:ext cx="3276600"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Answer sheet </a:t>
            </a:r>
            <a:endParaRPr lang="en-US" sz="4000" dirty="0">
              <a:latin typeface="Times New Roman" pitchFamily="18" charset="0"/>
              <a:cs typeface="Times New Roman" pitchFamily="18" charset="0"/>
            </a:endParaRPr>
          </a:p>
        </p:txBody>
      </p:sp>
      <p:sp>
        <p:nvSpPr>
          <p:cNvPr id="5" name="TextBox 4"/>
          <p:cNvSpPr txBox="1"/>
          <p:nvPr/>
        </p:nvSpPr>
        <p:spPr>
          <a:xfrm>
            <a:off x="228600" y="3200400"/>
            <a:ext cx="8458200" cy="2677656"/>
          </a:xfrm>
          <a:prstGeom prst="rect">
            <a:avLst/>
          </a:prstGeom>
          <a:solidFill>
            <a:srgbClr val="00B050"/>
          </a:solidFill>
        </p:spPr>
        <p:txBody>
          <a:bodyPr wrap="square" rtlCol="0">
            <a:spAutoFit/>
          </a:bodyPr>
          <a:lstStyle/>
          <a:p>
            <a:pPr marL="514350" indent="-514350">
              <a:buFont typeface="+mj-lt"/>
              <a:buAutoNum type="arabicPeriod"/>
            </a:pPr>
            <a:r>
              <a:rPr lang="en-US" sz="2800" dirty="0" smtClean="0">
                <a:solidFill>
                  <a:schemeClr val="tx2">
                    <a:lumMod val="50000"/>
                  </a:schemeClr>
                </a:solidFill>
                <a:latin typeface="Times New Roman" pitchFamily="18" charset="0"/>
                <a:cs typeface="Times New Roman" pitchFamily="18" charset="0"/>
              </a:rPr>
              <a:t>The ancient Egyptians were worn pearls when they were buried. </a:t>
            </a:r>
          </a:p>
          <a:p>
            <a:pPr marL="514350" indent="-514350">
              <a:buFont typeface="+mj-lt"/>
              <a:buAutoNum type="arabicPeriod"/>
            </a:pPr>
            <a:r>
              <a:rPr lang="en-US" sz="2800" dirty="0" smtClean="0">
                <a:solidFill>
                  <a:schemeClr val="tx2">
                    <a:lumMod val="50000"/>
                  </a:schemeClr>
                </a:solidFill>
                <a:latin typeface="Times New Roman" pitchFamily="18" charset="0"/>
                <a:cs typeface="Times New Roman" pitchFamily="18" charset="0"/>
              </a:rPr>
              <a:t>The Greeks wore pearls in the time of love and marriage. </a:t>
            </a:r>
          </a:p>
          <a:p>
            <a:pPr marL="514350" indent="-514350">
              <a:buFont typeface="+mj-lt"/>
              <a:buAutoNum type="arabicPeriod"/>
            </a:pPr>
            <a:r>
              <a:rPr lang="en-US" sz="2800" dirty="0" smtClean="0">
                <a:solidFill>
                  <a:schemeClr val="tx2">
                    <a:lumMod val="50000"/>
                  </a:schemeClr>
                </a:solidFill>
                <a:latin typeface="Times New Roman" pitchFamily="18" charset="0"/>
                <a:cs typeface="Times New Roman" pitchFamily="18" charset="0"/>
              </a:rPr>
              <a:t>The ancient Romans wore pearls in social gathering.</a:t>
            </a:r>
          </a:p>
          <a:p>
            <a:pPr marL="514350" indent="-514350">
              <a:buFont typeface="+mj-lt"/>
              <a:buAutoNum type="arabicPeriod"/>
            </a:pPr>
            <a:r>
              <a:rPr lang="en-US" sz="2800" dirty="0" smtClean="0">
                <a:solidFill>
                  <a:schemeClr val="tx2">
                    <a:lumMod val="50000"/>
                  </a:schemeClr>
                </a:solidFill>
                <a:latin typeface="Times New Roman" pitchFamily="18" charset="0"/>
                <a:cs typeface="Times New Roman" pitchFamily="18" charset="0"/>
              </a:rPr>
              <a:t>The brave knights wore pearls in the battle fields</a:t>
            </a:r>
            <a:r>
              <a:rPr lang="en-US" sz="2800" dirty="0" smtClean="0">
                <a:solidFill>
                  <a:srgbClr val="FFFF00"/>
                </a:solidFill>
                <a:latin typeface="Times New Roman" pitchFamily="18" charset="0"/>
                <a:cs typeface="Times New Roman" pitchFamily="18" charset="0"/>
              </a:rPr>
              <a:t>. </a:t>
            </a:r>
            <a:endParaRPr lang="en-US" sz="2800" dirty="0">
              <a:solidFill>
                <a:srgbClr val="FFFF00"/>
              </a:solidFill>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heckerboard(across)">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295400"/>
            <a:ext cx="9144000" cy="5755422"/>
          </a:xfrm>
          <a:prstGeom prst="rect">
            <a:avLst/>
          </a:prstGeom>
          <a:solidFill>
            <a:schemeClr val="tx2">
              <a:lumMod val="20000"/>
              <a:lumOff val="80000"/>
            </a:schemeClr>
          </a:solidFill>
          <a:ln w="76200">
            <a:noFill/>
          </a:ln>
        </p:spPr>
        <p:txBody>
          <a:bodyPr wrap="square" rtlCol="0">
            <a:spAutoFit/>
          </a:bodyPr>
          <a:lstStyle/>
          <a:p>
            <a:r>
              <a:rPr lang="en-US" sz="3200" u="sng" dirty="0" smtClean="0">
                <a:solidFill>
                  <a:srgbClr val="002060"/>
                </a:solidFill>
                <a:latin typeface="Times New Roman" pitchFamily="18" charset="0"/>
                <a:cs typeface="Times New Roman" pitchFamily="18" charset="0"/>
              </a:rPr>
              <a:t>Tell the correct answer from the alternatives.</a:t>
            </a:r>
          </a:p>
          <a:p>
            <a:endParaRPr lang="en-US" sz="2000" dirty="0">
              <a:solidFill>
                <a:srgbClr val="002060"/>
              </a:solidFill>
            </a:endParaRPr>
          </a:p>
          <a:p>
            <a:pPr marL="285750" indent="-285750">
              <a:buFont typeface="Wingdings" panose="05000000000000000000" pitchFamily="2" charset="2"/>
              <a:buChar char="q"/>
            </a:pPr>
            <a:r>
              <a:rPr lang="en-US" sz="2400" dirty="0" smtClean="0">
                <a:solidFill>
                  <a:srgbClr val="002060"/>
                </a:solidFill>
                <a:latin typeface="Times New Roman" pitchFamily="18" charset="0"/>
                <a:cs typeface="Times New Roman" pitchFamily="18" charset="0"/>
              </a:rPr>
              <a:t> The word ‘mythology’ in the text means……..</a:t>
            </a:r>
          </a:p>
          <a:p>
            <a:r>
              <a:rPr lang="en-US" sz="2400" dirty="0">
                <a:solidFill>
                  <a:srgbClr val="002060"/>
                </a:solidFill>
                <a:latin typeface="Times New Roman" pitchFamily="18" charset="0"/>
                <a:cs typeface="Times New Roman" pitchFamily="18" charset="0"/>
              </a:rPr>
              <a:t> </a:t>
            </a:r>
            <a:r>
              <a:rPr lang="en-US" sz="2400" dirty="0" smtClean="0">
                <a:solidFill>
                  <a:srgbClr val="002060"/>
                </a:solidFill>
                <a:latin typeface="Times New Roman" pitchFamily="18" charset="0"/>
                <a:cs typeface="Times New Roman" pitchFamily="18" charset="0"/>
              </a:rPr>
              <a:t>    (a) love of God.          (b) superstition.         (c) science of logic. </a:t>
            </a:r>
          </a:p>
          <a:p>
            <a:r>
              <a:rPr lang="en-US" sz="2400" dirty="0" smtClean="0">
                <a:solidFill>
                  <a:srgbClr val="002060"/>
                </a:solidFill>
                <a:latin typeface="Times New Roman" pitchFamily="18" charset="0"/>
                <a:cs typeface="Times New Roman" pitchFamily="18" charset="0"/>
              </a:rPr>
              <a:t>     (d) a collection of traditional stories which contains a belief. </a:t>
            </a:r>
          </a:p>
          <a:p>
            <a:pPr marL="285750" indent="-285750"/>
            <a:endParaRPr lang="en-US" sz="2400" dirty="0" smtClean="0">
              <a:solidFill>
                <a:srgbClr val="002060"/>
              </a:solidFill>
              <a:latin typeface="Times New Roman" pitchFamily="18" charset="0"/>
              <a:cs typeface="Times New Roman" pitchFamily="18" charset="0"/>
            </a:endParaRPr>
          </a:p>
          <a:p>
            <a:pPr marL="285750" indent="-285750">
              <a:buFont typeface="Wingdings" panose="05000000000000000000" pitchFamily="2" charset="2"/>
              <a:buChar char="q"/>
            </a:pPr>
            <a:r>
              <a:rPr lang="en-US" sz="2400" dirty="0" smtClean="0">
                <a:solidFill>
                  <a:srgbClr val="002060"/>
                </a:solidFill>
                <a:latin typeface="Times New Roman" pitchFamily="18" charset="0"/>
                <a:cs typeface="Times New Roman" pitchFamily="18" charset="0"/>
              </a:rPr>
              <a:t> The word ‘dissolve’ stands for? </a:t>
            </a:r>
          </a:p>
          <a:p>
            <a:r>
              <a:rPr lang="en-US" sz="2800" dirty="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  (</a:t>
            </a:r>
            <a:r>
              <a:rPr lang="en-US" sz="2400" dirty="0" smtClean="0">
                <a:solidFill>
                  <a:srgbClr val="002060"/>
                </a:solidFill>
                <a:latin typeface="Times New Roman" pitchFamily="18" charset="0"/>
                <a:cs typeface="Times New Roman" pitchFamily="18" charset="0"/>
              </a:rPr>
              <a:t>a) mould (b) fasten (c) prepare (d) melt </a:t>
            </a:r>
          </a:p>
          <a:p>
            <a:endParaRPr lang="en-US" sz="2800" dirty="0">
              <a:solidFill>
                <a:srgbClr val="002060"/>
              </a:solidFill>
              <a:latin typeface="Times New Roman" pitchFamily="18" charset="0"/>
              <a:cs typeface="Times New Roman" pitchFamily="18" charset="0"/>
            </a:endParaRPr>
          </a:p>
          <a:p>
            <a:pPr marL="285750" indent="-285750">
              <a:buFont typeface="Wingdings" panose="05000000000000000000" pitchFamily="2" charset="2"/>
              <a:buChar char="q"/>
            </a:pPr>
            <a:r>
              <a:rPr lang="en-US" sz="2400" dirty="0" smtClean="0">
                <a:solidFill>
                  <a:srgbClr val="002060"/>
                </a:solidFill>
                <a:latin typeface="Times New Roman" pitchFamily="18" charset="0"/>
                <a:cs typeface="Times New Roman" pitchFamily="18" charset="0"/>
              </a:rPr>
              <a:t> Egypt has an …… history. </a:t>
            </a:r>
          </a:p>
          <a:p>
            <a:r>
              <a:rPr lang="en-US" sz="2400" dirty="0" smtClean="0">
                <a:solidFill>
                  <a:srgbClr val="002060"/>
                </a:solidFill>
                <a:latin typeface="Times New Roman" pitchFamily="18" charset="0"/>
                <a:cs typeface="Times New Roman" pitchFamily="18" charset="0"/>
              </a:rPr>
              <a:t>   (a) entire  (b) unparalleled  (c) ancient (d) associated </a:t>
            </a:r>
            <a:endParaRPr lang="en-US" sz="2400" dirty="0">
              <a:solidFill>
                <a:srgbClr val="002060"/>
              </a:solidFill>
              <a:latin typeface="Times New Roman" pitchFamily="18" charset="0"/>
              <a:cs typeface="Times New Roman" pitchFamily="18" charset="0"/>
            </a:endParaRPr>
          </a:p>
          <a:p>
            <a:pPr marL="285750" indent="-285750"/>
            <a:endParaRPr lang="en-US" sz="2000" dirty="0" smtClean="0">
              <a:solidFill>
                <a:srgbClr val="002060"/>
              </a:solidFill>
            </a:endParaRPr>
          </a:p>
          <a:p>
            <a:pPr>
              <a:buFont typeface="Wingdings" pitchFamily="2" charset="2"/>
              <a:buChar char="q"/>
            </a:pPr>
            <a:r>
              <a:rPr lang="en-US" sz="2400" dirty="0" smtClean="0">
                <a:solidFill>
                  <a:srgbClr val="002060"/>
                </a:solidFill>
                <a:latin typeface="Times New Roman" pitchFamily="18" charset="0"/>
                <a:cs typeface="Times New Roman" pitchFamily="18" charset="0"/>
              </a:rPr>
              <a:t>  Pearls have been …… many times in religious texts. </a:t>
            </a:r>
          </a:p>
          <a:p>
            <a:r>
              <a:rPr lang="en-US" sz="2400" dirty="0" smtClean="0">
                <a:solidFill>
                  <a:srgbClr val="002060"/>
                </a:solidFill>
                <a:latin typeface="Times New Roman" pitchFamily="18" charset="0"/>
                <a:cs typeface="Times New Roman" pitchFamily="18" charset="0"/>
              </a:rPr>
              <a:t>   (a) adorned     (b) cited     (c) excited     (d) remarked </a:t>
            </a:r>
          </a:p>
          <a:p>
            <a:endParaRPr lang="en-US" sz="2000" dirty="0"/>
          </a:p>
        </p:txBody>
      </p:sp>
      <p:sp>
        <p:nvSpPr>
          <p:cNvPr id="6" name="Oval 5"/>
          <p:cNvSpPr/>
          <p:nvPr/>
        </p:nvSpPr>
        <p:spPr>
          <a:xfrm>
            <a:off x="4191000" y="3962400"/>
            <a:ext cx="457200" cy="5334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581400" y="5105400"/>
            <a:ext cx="457200" cy="4572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81000" y="2895600"/>
            <a:ext cx="533400" cy="3810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0" name="Oval 9"/>
          <p:cNvSpPr/>
          <p:nvPr/>
        </p:nvSpPr>
        <p:spPr>
          <a:xfrm>
            <a:off x="1981200" y="6248400"/>
            <a:ext cx="457200" cy="3810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838200" y="228600"/>
            <a:ext cx="3657600" cy="990600"/>
          </a:xfrm>
          <a:prstGeom prst="wedgeRoundRectCallout">
            <a:avLst>
              <a:gd name="adj1" fmla="val 56819"/>
              <a:gd name="adj2" fmla="val 3897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152400" y="381000"/>
            <a:ext cx="2590800" cy="646331"/>
          </a:xfrm>
          <a:prstGeom prst="rect">
            <a:avLst/>
          </a:prstGeom>
          <a:noFill/>
        </p:spPr>
        <p:txBody>
          <a:bodyPr wrap="square" rtlCol="0">
            <a:spAutoFit/>
          </a:bodyPr>
          <a:lstStyle/>
          <a:p>
            <a:r>
              <a:rPr lang="en-US" sz="3600" dirty="0" smtClean="0">
                <a:latin typeface="Times New Roman" pitchFamily="18" charset="0"/>
                <a:cs typeface="Times New Roman" pitchFamily="18" charset="0"/>
              </a:rPr>
              <a:t>Evaluation</a:t>
            </a:r>
            <a:r>
              <a:rPr lang="en-US" dirty="0" smtClean="0"/>
              <a:t> </a:t>
            </a:r>
            <a:endParaRPr lang="en-US" dirty="0"/>
          </a:p>
        </p:txBody>
      </p:sp>
    </p:spTree>
    <p:extLst>
      <p:ext uri="{BB962C8B-B14F-4D97-AF65-F5344CB8AC3E}">
        <p14:creationId xmlns:p14="http://schemas.microsoft.com/office/powerpoint/2010/main" val="22002636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heckerboard(across)">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7264" y="2667000"/>
            <a:ext cx="8534400" cy="2677656"/>
          </a:xfrm>
          <a:prstGeom prst="rect">
            <a:avLst/>
          </a:prstGeom>
          <a:solidFill>
            <a:schemeClr val="bg2">
              <a:lumMod val="9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514350" indent="-514350" algn="just">
              <a:buAutoNum type="arabicPeriod"/>
            </a:pPr>
            <a:r>
              <a:rPr lang="en-US" sz="2800" dirty="0" smtClean="0">
                <a:solidFill>
                  <a:srgbClr val="00B050"/>
                </a:solidFill>
                <a:latin typeface="Times New Roman" pitchFamily="18" charset="0"/>
                <a:cs typeface="Times New Roman" pitchFamily="18" charset="0"/>
              </a:rPr>
              <a:t>Do you think ‘pearls’ were discovered by ancient ? Why?</a:t>
            </a:r>
          </a:p>
          <a:p>
            <a:pPr marL="514350" indent="-514350" algn="just">
              <a:buAutoNum type="arabicPeriod"/>
            </a:pPr>
            <a:r>
              <a:rPr lang="en-US" sz="2800" dirty="0" smtClean="0">
                <a:solidFill>
                  <a:srgbClr val="00B050"/>
                </a:solidFill>
                <a:latin typeface="Times New Roman" pitchFamily="18" charset="0"/>
                <a:cs typeface="Times New Roman" pitchFamily="18" charset="0"/>
              </a:rPr>
              <a:t>Why do you think pearls were valued so much in the past?  </a:t>
            </a:r>
          </a:p>
          <a:p>
            <a:pPr marL="514350" indent="-514350" algn="just">
              <a:buAutoNum type="arabicPeriod"/>
            </a:pPr>
            <a:r>
              <a:rPr lang="en-US" sz="2800" dirty="0" smtClean="0">
                <a:solidFill>
                  <a:srgbClr val="00B050"/>
                </a:solidFill>
                <a:latin typeface="Times New Roman" pitchFamily="18" charset="0"/>
                <a:cs typeface="Times New Roman" pitchFamily="18" charset="0"/>
              </a:rPr>
              <a:t>What good luck the knights thought would pearls bring them? </a:t>
            </a:r>
            <a:endParaRPr lang="en-US" sz="2800" dirty="0">
              <a:solidFill>
                <a:srgbClr val="00B050"/>
              </a:solidFill>
              <a:latin typeface="Times New Roman" pitchFamily="18" charset="0"/>
              <a:cs typeface="Times New Roman" pitchFamily="18" charset="0"/>
            </a:endParaRPr>
          </a:p>
        </p:txBody>
      </p:sp>
      <p:sp>
        <p:nvSpPr>
          <p:cNvPr id="4" name="Rounded Rectangular Callout 3"/>
          <p:cNvSpPr/>
          <p:nvPr/>
        </p:nvSpPr>
        <p:spPr>
          <a:xfrm>
            <a:off x="2819400" y="913031"/>
            <a:ext cx="3657600" cy="1295400"/>
          </a:xfrm>
          <a:prstGeom prst="wedgeRoundRectCallout">
            <a:avLst>
              <a:gd name="adj1" fmla="val 56819"/>
              <a:gd name="adj2" fmla="val 3897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3352800" y="1066800"/>
            <a:ext cx="2590800" cy="646331"/>
          </a:xfrm>
          <a:prstGeom prst="rect">
            <a:avLst/>
          </a:prstGeom>
          <a:noFill/>
        </p:spPr>
        <p:txBody>
          <a:bodyPr wrap="square" rtlCol="0">
            <a:spAutoFit/>
          </a:bodyPr>
          <a:lstStyle/>
          <a:p>
            <a:r>
              <a:rPr lang="en-US" sz="3600" dirty="0" smtClean="0">
                <a:latin typeface="Times New Roman" pitchFamily="18" charset="0"/>
                <a:cs typeface="Times New Roman" pitchFamily="18" charset="0"/>
              </a:rPr>
              <a:t>Evaluation</a:t>
            </a:r>
            <a:r>
              <a:rPr lang="en-US" dirty="0" smtClean="0"/>
              <a:t> </a:t>
            </a:r>
            <a:endParaRPr lang="en-US" dirty="0"/>
          </a:p>
        </p:txBody>
      </p:sp>
    </p:spTree>
    <p:extLst>
      <p:ext uri="{BB962C8B-B14F-4D97-AF65-F5344CB8AC3E}">
        <p14:creationId xmlns:p14="http://schemas.microsoft.com/office/powerpoint/2010/main" val="21435126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heckerboard(across)">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2590800" y="883146"/>
            <a:ext cx="3657600" cy="1295400"/>
          </a:xfrm>
          <a:prstGeom prst="wedgeRoundRectCallout">
            <a:avLst>
              <a:gd name="adj1" fmla="val 56819"/>
              <a:gd name="adj2" fmla="val 3897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2857500" y="822960"/>
            <a:ext cx="2819400"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 Home </a:t>
            </a:r>
            <a:r>
              <a:rPr lang="en-US" sz="4000" dirty="0" smtClean="0">
                <a:latin typeface="Times New Roman" pitchFamily="18" charset="0"/>
                <a:cs typeface="Times New Roman" pitchFamily="18" charset="0"/>
              </a:rPr>
              <a:t>work </a:t>
            </a:r>
            <a:endParaRPr lang="en-US" sz="4000" dirty="0">
              <a:latin typeface="Times New Roman" pitchFamily="18" charset="0"/>
              <a:cs typeface="Times New Roman" pitchFamily="18" charset="0"/>
            </a:endParaRPr>
          </a:p>
        </p:txBody>
      </p:sp>
      <p:sp>
        <p:nvSpPr>
          <p:cNvPr id="4" name="TextBox 3"/>
          <p:cNvSpPr txBox="1"/>
          <p:nvPr/>
        </p:nvSpPr>
        <p:spPr>
          <a:xfrm>
            <a:off x="457200" y="2310080"/>
            <a:ext cx="8229600" cy="707886"/>
          </a:xfrm>
          <a:prstGeom prst="rect">
            <a:avLst/>
          </a:prstGeom>
          <a:solidFill>
            <a:srgbClr val="00B050"/>
          </a:solidFill>
        </p:spPr>
        <p:txBody>
          <a:bodyPr wrap="square" rtlCol="0">
            <a:spAutoFit/>
          </a:bodyPr>
          <a:lstStyle/>
          <a:p>
            <a:r>
              <a:rPr lang="en-US" sz="4000" dirty="0" smtClean="0">
                <a:solidFill>
                  <a:srgbClr val="7030A0"/>
                </a:solidFill>
                <a:latin typeface="Times New Roman" pitchFamily="18" charset="0"/>
                <a:cs typeface="Times New Roman" pitchFamily="18" charset="0"/>
              </a:rPr>
              <a:t>Write a paragraph on “Shine </a:t>
            </a:r>
            <a:r>
              <a:rPr lang="en-US" sz="4000" dirty="0" smtClean="0">
                <a:solidFill>
                  <a:srgbClr val="7030A0"/>
                </a:solidFill>
                <a:latin typeface="Times New Roman" pitchFamily="18" charset="0"/>
                <a:cs typeface="Times New Roman" pitchFamily="18" charset="0"/>
              </a:rPr>
              <a:t>of pearls</a:t>
            </a:r>
            <a:r>
              <a:rPr lang="en-US" sz="4000" dirty="0" smtClean="0">
                <a:solidFill>
                  <a:srgbClr val="7030A0"/>
                </a:solidFill>
                <a:latin typeface="Times New Roman" pitchFamily="18" charset="0"/>
                <a:cs typeface="Times New Roman" pitchFamily="18" charset="0"/>
              </a:rPr>
              <a:t>”</a:t>
            </a:r>
            <a:endParaRPr lang="en-US" sz="4000" dirty="0">
              <a:solidFill>
                <a:srgbClr val="7030A0"/>
              </a:solidFill>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heckerboard(across)">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33600" y="2109954"/>
            <a:ext cx="5029200" cy="1107996"/>
          </a:xfrm>
          <a:prstGeom prst="rect">
            <a:avLst/>
          </a:prstGeom>
          <a:noFill/>
        </p:spPr>
        <p:txBody>
          <a:bodyPr wrap="square" rtlCol="0">
            <a:spAutoFit/>
          </a:bodyPr>
          <a:lstStyle/>
          <a:p>
            <a:r>
              <a:rPr lang="en-US" sz="6600" dirty="0" smtClean="0">
                <a:solidFill>
                  <a:srgbClr val="0070C0"/>
                </a:solidFill>
                <a:latin typeface="Algerian" pitchFamily="82" charset="0"/>
              </a:rPr>
              <a:t>Thank you</a:t>
            </a:r>
            <a:endParaRPr lang="en-US" sz="6600" dirty="0">
              <a:solidFill>
                <a:srgbClr val="0070C0"/>
              </a:solidFill>
              <a:latin typeface="Algerian" pitchFamily="82" charset="0"/>
            </a:endParaRPr>
          </a:p>
        </p:txBody>
      </p:sp>
    </p:spTree>
    <p:extLst>
      <p:ext uri="{BB962C8B-B14F-4D97-AF65-F5344CB8AC3E}">
        <p14:creationId xmlns:p14="http://schemas.microsoft.com/office/powerpoint/2010/main" val="14109344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3505200"/>
            <a:ext cx="7848600" cy="2123658"/>
          </a:xfrm>
          <a:prstGeom prst="rect">
            <a:avLst/>
          </a:prstGeom>
          <a:solidFill>
            <a:schemeClr val="accent3">
              <a:lumMod val="20000"/>
              <a:lumOff val="8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3600" b="1" dirty="0" smtClean="0">
                <a:solidFill>
                  <a:srgbClr val="7030A0"/>
                </a:solidFill>
                <a:latin typeface="Times New Roman" panose="02020603050405020304" pitchFamily="18" charset="0"/>
                <a:cs typeface="Times New Roman" panose="02020603050405020304" pitchFamily="18" charset="0"/>
              </a:rPr>
              <a:t>MD. GAUSUL HAQUE</a:t>
            </a:r>
            <a:endParaRPr lang="en-US" sz="3600" b="1" dirty="0" smtClean="0">
              <a:solidFill>
                <a:srgbClr val="7030A0"/>
              </a:solidFill>
              <a:latin typeface="Times New Roman" panose="02020603050405020304" pitchFamily="18" charset="0"/>
              <a:cs typeface="Times New Roman" panose="02020603050405020304" pitchFamily="18" charset="0"/>
            </a:endParaRPr>
          </a:p>
          <a:p>
            <a:pPr algn="ctr"/>
            <a:r>
              <a:rPr lang="en-US" sz="3200" dirty="0" smtClean="0">
                <a:solidFill>
                  <a:srgbClr val="7030A0"/>
                </a:solidFill>
                <a:latin typeface="Times New Roman" panose="02020603050405020304" pitchFamily="18" charset="0"/>
                <a:cs typeface="Times New Roman" panose="02020603050405020304" pitchFamily="18" charset="0"/>
              </a:rPr>
              <a:t>Assistant Teacher</a:t>
            </a:r>
          </a:p>
          <a:p>
            <a:pPr algn="ctr"/>
            <a:r>
              <a:rPr lang="en-US" sz="2800" b="1" dirty="0" smtClean="0">
                <a:solidFill>
                  <a:srgbClr val="00B050"/>
                </a:solidFill>
                <a:latin typeface="Times New Roman" panose="02020603050405020304" pitchFamily="18" charset="0"/>
                <a:cs typeface="Times New Roman" panose="02020603050405020304" pitchFamily="18" charset="0"/>
              </a:rPr>
              <a:t>KALIKAPUR CHOWKUNI HIGH SCHOOL</a:t>
            </a:r>
            <a:r>
              <a:rPr lang="en-US" sz="3200" dirty="0" smtClean="0">
                <a:solidFill>
                  <a:srgbClr val="7030A0"/>
                </a:solidFill>
                <a:latin typeface="Times New Roman" panose="02020603050405020304" pitchFamily="18" charset="0"/>
                <a:cs typeface="Times New Roman" panose="02020603050405020304" pitchFamily="18" charset="0"/>
              </a:rPr>
              <a:t>, </a:t>
            </a:r>
            <a:r>
              <a:rPr lang="en-US" sz="2800" dirty="0" smtClean="0">
                <a:solidFill>
                  <a:srgbClr val="7030A0"/>
                </a:solidFill>
                <a:latin typeface="Times New Roman" panose="02020603050405020304" pitchFamily="18" charset="0"/>
                <a:cs typeface="Times New Roman" panose="02020603050405020304" pitchFamily="18" charset="0"/>
              </a:rPr>
              <a:t>KOYRA,KHULNA</a:t>
            </a:r>
            <a:endParaRPr lang="en-US" sz="2800" dirty="0" smtClean="0">
              <a:solidFill>
                <a:srgbClr val="7030A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2514600" y="228599"/>
            <a:ext cx="5410200" cy="1046440"/>
          </a:xfrm>
          <a:prstGeom prst="rect">
            <a:avLst/>
          </a:prstGeom>
          <a:noFill/>
        </p:spPr>
        <p:txBody>
          <a:bodyPr wrap="square" rtlCol="0">
            <a:spAutoFit/>
          </a:bodyPr>
          <a:lstStyle/>
          <a:p>
            <a:r>
              <a:rPr lang="en-US" sz="4400" u="sng" dirty="0" smtClean="0">
                <a:solidFill>
                  <a:srgbClr val="FF0000"/>
                </a:solidFill>
                <a:latin typeface="Times New Roman" pitchFamily="18" charset="0"/>
                <a:cs typeface="Times New Roman" pitchFamily="18" charset="0"/>
              </a:rPr>
              <a:t>Teacher’s Identity</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6828" y="1275039"/>
            <a:ext cx="1676400" cy="2122414"/>
          </a:xfrm>
          <a:prstGeom prst="rect">
            <a:avLst/>
          </a:prstGeom>
        </p:spPr>
      </p:pic>
    </p:spTree>
    <p:extLst>
      <p:ext uri="{BB962C8B-B14F-4D97-AF65-F5344CB8AC3E}">
        <p14:creationId xmlns:p14="http://schemas.microsoft.com/office/powerpoint/2010/main" val="19868770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95400" y="4724400"/>
            <a:ext cx="6400800" cy="1384995"/>
          </a:xfrm>
          <a:prstGeom prst="rect">
            <a:avLst/>
          </a:prstGeom>
          <a:solidFill>
            <a:schemeClr val="accent2"/>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514350" indent="-514350">
              <a:buFont typeface="+mj-lt"/>
              <a:buAutoNum type="arabicPeriod"/>
            </a:pPr>
            <a:r>
              <a:rPr lang="en-US" sz="2800" dirty="0" smtClean="0">
                <a:solidFill>
                  <a:schemeClr val="accent4">
                    <a:lumMod val="20000"/>
                    <a:lumOff val="80000"/>
                  </a:schemeClr>
                </a:solidFill>
                <a:latin typeface="Times New Roman" pitchFamily="18" charset="0"/>
                <a:cs typeface="Times New Roman" pitchFamily="18" charset="0"/>
              </a:rPr>
              <a:t>What do you see in these pictures?</a:t>
            </a:r>
          </a:p>
          <a:p>
            <a:pPr marL="514350" indent="-514350">
              <a:buFont typeface="+mj-lt"/>
              <a:buAutoNum type="arabicPeriod"/>
            </a:pPr>
            <a:r>
              <a:rPr lang="en-US" sz="2800" dirty="0" smtClean="0">
                <a:solidFill>
                  <a:schemeClr val="accent4">
                    <a:lumMod val="20000"/>
                    <a:lumOff val="80000"/>
                  </a:schemeClr>
                </a:solidFill>
                <a:latin typeface="Times New Roman" pitchFamily="18" charset="0"/>
                <a:cs typeface="Times New Roman" pitchFamily="18" charset="0"/>
              </a:rPr>
              <a:t>What are they doing? </a:t>
            </a:r>
          </a:p>
          <a:p>
            <a:pPr marL="514350" indent="-514350">
              <a:buFont typeface="+mj-lt"/>
              <a:buAutoNum type="arabicPeriod"/>
            </a:pPr>
            <a:r>
              <a:rPr lang="en-US" sz="2800" dirty="0" smtClean="0">
                <a:solidFill>
                  <a:schemeClr val="accent4">
                    <a:lumMod val="20000"/>
                    <a:lumOff val="80000"/>
                  </a:schemeClr>
                </a:solidFill>
                <a:latin typeface="Times New Roman" pitchFamily="18" charset="0"/>
                <a:cs typeface="Times New Roman" pitchFamily="18" charset="0"/>
              </a:rPr>
              <a:t>Can you guess what there collecting?</a:t>
            </a:r>
          </a:p>
        </p:txBody>
      </p:sp>
      <p:sp>
        <p:nvSpPr>
          <p:cNvPr id="15" name="Rounded Rectangular Callout 14"/>
          <p:cNvSpPr/>
          <p:nvPr/>
        </p:nvSpPr>
        <p:spPr>
          <a:xfrm>
            <a:off x="304800" y="680829"/>
            <a:ext cx="2950464" cy="2428131"/>
          </a:xfrm>
          <a:prstGeom prst="wedgeRoundRectCallout">
            <a:avLst>
              <a:gd name="adj1" fmla="val 59470"/>
              <a:gd name="adj2" fmla="val 18649"/>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81000" y="914400"/>
            <a:ext cx="3124200" cy="1754326"/>
          </a:xfrm>
          <a:prstGeom prst="rect">
            <a:avLst/>
          </a:prstGeom>
          <a:noFill/>
        </p:spPr>
        <p:txBody>
          <a:bodyPr wrap="square" rtlCol="0">
            <a:spAutoFit/>
          </a:bodyPr>
          <a:lstStyle/>
          <a:p>
            <a:r>
              <a:rPr lang="en-US" sz="3600" dirty="0" smtClean="0">
                <a:latin typeface="Times New Roman" pitchFamily="18" charset="0"/>
                <a:cs typeface="Times New Roman" pitchFamily="18" charset="0"/>
              </a:rPr>
              <a:t>Look at the pictures and talk about it</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19" name="Picture 18" descr="index 4.jpg"/>
          <p:cNvPicPr>
            <a:picLocks noChangeAspect="1"/>
          </p:cNvPicPr>
          <p:nvPr/>
        </p:nvPicPr>
        <p:blipFill>
          <a:blip r:embed="rId2"/>
          <a:stretch>
            <a:fillRect/>
          </a:stretch>
        </p:blipFill>
        <p:spPr>
          <a:xfrm>
            <a:off x="6400800" y="2438400"/>
            <a:ext cx="2365735" cy="1905000"/>
          </a:xfrm>
          <a:prstGeom prst="rect">
            <a:avLst/>
          </a:prstGeom>
        </p:spPr>
      </p:pic>
      <p:pic>
        <p:nvPicPr>
          <p:cNvPr id="20" name="Picture 19" descr="Ama2.jpg"/>
          <p:cNvPicPr>
            <a:picLocks noChangeAspect="1"/>
          </p:cNvPicPr>
          <p:nvPr/>
        </p:nvPicPr>
        <p:blipFill>
          <a:blip r:embed="rId3" cstate="print"/>
          <a:stretch>
            <a:fillRect/>
          </a:stretch>
        </p:blipFill>
        <p:spPr>
          <a:xfrm>
            <a:off x="3429000" y="228600"/>
            <a:ext cx="2819400" cy="2075688"/>
          </a:xfrm>
          <a:prstGeom prst="rect">
            <a:avLst/>
          </a:prstGeom>
        </p:spPr>
      </p:pic>
      <p:pic>
        <p:nvPicPr>
          <p:cNvPr id="21" name="Picture 20" descr="imagesnnn.jpg"/>
          <p:cNvPicPr>
            <a:picLocks noChangeAspect="1"/>
          </p:cNvPicPr>
          <p:nvPr/>
        </p:nvPicPr>
        <p:blipFill>
          <a:blip r:embed="rId4"/>
          <a:stretch>
            <a:fillRect/>
          </a:stretch>
        </p:blipFill>
        <p:spPr>
          <a:xfrm>
            <a:off x="3429000" y="2438400"/>
            <a:ext cx="2819400" cy="1905000"/>
          </a:xfrm>
          <a:prstGeom prst="rect">
            <a:avLst/>
          </a:prstGeom>
        </p:spPr>
      </p:pic>
      <p:pic>
        <p:nvPicPr>
          <p:cNvPr id="22" name="Picture 21" descr="imagesmm.jpg"/>
          <p:cNvPicPr>
            <a:picLocks noChangeAspect="1"/>
          </p:cNvPicPr>
          <p:nvPr/>
        </p:nvPicPr>
        <p:blipFill>
          <a:blip r:embed="rId5"/>
          <a:stretch>
            <a:fillRect/>
          </a:stretch>
        </p:blipFill>
        <p:spPr>
          <a:xfrm>
            <a:off x="6400800" y="228600"/>
            <a:ext cx="2305050" cy="1981200"/>
          </a:xfrm>
          <a:prstGeom prst="rect">
            <a:avLst/>
          </a:prstGeom>
          <a:ln>
            <a:solidFill>
              <a:schemeClr val="tx1"/>
            </a:solidFill>
          </a:ln>
        </p:spPr>
      </p:pic>
    </p:spTree>
    <p:extLst>
      <p:ext uri="{BB962C8B-B14F-4D97-AF65-F5344CB8AC3E}">
        <p14:creationId xmlns:p14="http://schemas.microsoft.com/office/powerpoint/2010/main" val="26923920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down)">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heckerboard(across)">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05400" y="2590800"/>
            <a:ext cx="4038600" cy="2000548"/>
          </a:xfrm>
          <a:prstGeom prst="rect">
            <a:avLst/>
          </a:prstGeom>
          <a:solidFill>
            <a:srgbClr val="00B050"/>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3200" dirty="0" smtClean="0">
                <a:solidFill>
                  <a:schemeClr val="accent6">
                    <a:lumMod val="20000"/>
                    <a:lumOff val="80000"/>
                  </a:schemeClr>
                </a:solidFill>
                <a:latin typeface="Times New Roman" pitchFamily="18" charset="0"/>
                <a:cs typeface="Times New Roman" pitchFamily="18" charset="0"/>
              </a:rPr>
              <a:t>English 1</a:t>
            </a:r>
            <a:r>
              <a:rPr lang="en-US" sz="3200" baseline="30000" dirty="0" smtClean="0">
                <a:solidFill>
                  <a:schemeClr val="accent6">
                    <a:lumMod val="20000"/>
                    <a:lumOff val="80000"/>
                  </a:schemeClr>
                </a:solidFill>
                <a:latin typeface="Times New Roman" pitchFamily="18" charset="0"/>
                <a:cs typeface="Times New Roman" pitchFamily="18" charset="0"/>
              </a:rPr>
              <a:t>st</a:t>
            </a:r>
            <a:r>
              <a:rPr lang="en-US" sz="3200" dirty="0" smtClean="0">
                <a:solidFill>
                  <a:schemeClr val="accent6">
                    <a:lumMod val="20000"/>
                    <a:lumOff val="80000"/>
                  </a:schemeClr>
                </a:solidFill>
                <a:latin typeface="Times New Roman" pitchFamily="18" charset="0"/>
                <a:cs typeface="Times New Roman" pitchFamily="18" charset="0"/>
              </a:rPr>
              <a:t> Paper</a:t>
            </a:r>
          </a:p>
          <a:p>
            <a:r>
              <a:rPr lang="en-US" sz="3200" dirty="0" smtClean="0">
                <a:solidFill>
                  <a:schemeClr val="accent6">
                    <a:lumMod val="20000"/>
                    <a:lumOff val="80000"/>
                  </a:schemeClr>
                </a:solidFill>
                <a:latin typeface="Times New Roman" pitchFamily="18" charset="0"/>
                <a:cs typeface="Times New Roman" pitchFamily="18" charset="0"/>
              </a:rPr>
              <a:t>Class- Eight </a:t>
            </a:r>
          </a:p>
          <a:p>
            <a:r>
              <a:rPr lang="en-US" sz="3200" dirty="0" smtClean="0">
                <a:solidFill>
                  <a:schemeClr val="accent6">
                    <a:lumMod val="20000"/>
                    <a:lumOff val="80000"/>
                  </a:schemeClr>
                </a:solidFill>
                <a:latin typeface="Times New Roman" pitchFamily="18" charset="0"/>
                <a:cs typeface="Times New Roman" pitchFamily="18" charset="0"/>
              </a:rPr>
              <a:t>Unit:7, Lesson-1</a:t>
            </a:r>
          </a:p>
          <a:p>
            <a:r>
              <a:rPr lang="en-US" sz="2800" b="1" dirty="0" smtClean="0">
                <a:solidFill>
                  <a:schemeClr val="accent6">
                    <a:lumMod val="20000"/>
                    <a:lumOff val="80000"/>
                  </a:schemeClr>
                </a:solidFill>
                <a:latin typeface="Times New Roman" pitchFamily="18" charset="0"/>
                <a:cs typeface="Times New Roman" pitchFamily="18" charset="0"/>
              </a:rPr>
              <a:t>“Pearls! Pearls! Pearls!”</a:t>
            </a:r>
          </a:p>
        </p:txBody>
      </p:sp>
      <p:pic>
        <p:nvPicPr>
          <p:cNvPr id="5" name="Picture 4" descr="images (1).jpeg"/>
          <p:cNvPicPr>
            <a:picLocks noChangeAspect="1"/>
          </p:cNvPicPr>
          <p:nvPr/>
        </p:nvPicPr>
        <p:blipFill>
          <a:blip r:embed="rId2"/>
          <a:stretch>
            <a:fillRect/>
          </a:stretch>
        </p:blipFill>
        <p:spPr>
          <a:xfrm>
            <a:off x="2895600" y="1752600"/>
            <a:ext cx="2057400" cy="3529012"/>
          </a:xfrm>
          <a:prstGeom prst="rect">
            <a:avLst/>
          </a:prstGeom>
        </p:spPr>
      </p:pic>
      <p:sp>
        <p:nvSpPr>
          <p:cNvPr id="6" name="Rounded Rectangular Callout 5"/>
          <p:cNvSpPr/>
          <p:nvPr/>
        </p:nvSpPr>
        <p:spPr>
          <a:xfrm>
            <a:off x="-990600" y="457200"/>
            <a:ext cx="3429000" cy="2590800"/>
          </a:xfrm>
          <a:prstGeom prst="wedgeRoundRectCallout">
            <a:avLst>
              <a:gd name="adj1" fmla="val 60251"/>
              <a:gd name="adj2" fmla="val 27473"/>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0" y="914400"/>
            <a:ext cx="2438400" cy="1446550"/>
          </a:xfrm>
          <a:prstGeom prst="rect">
            <a:avLst/>
          </a:prstGeom>
          <a:noFill/>
        </p:spPr>
        <p:txBody>
          <a:bodyPr wrap="square" rtlCol="0">
            <a:spAutoFit/>
          </a:bodyPr>
          <a:lstStyle/>
          <a:p>
            <a:r>
              <a:rPr lang="en-US" sz="4400" dirty="0" smtClean="0">
                <a:latin typeface="Times New Roman" pitchFamily="18" charset="0"/>
                <a:cs typeface="Times New Roman" pitchFamily="18" charset="0"/>
              </a:rPr>
              <a:t>Today’s Lesson </a:t>
            </a:r>
            <a:endParaRPr lang="en-US" sz="4400" dirty="0">
              <a:latin typeface="Times New Roman" pitchFamily="18" charset="0"/>
              <a:cs typeface="Times New Roman" pitchFamily="18" charset="0"/>
            </a:endParaRPr>
          </a:p>
        </p:txBody>
      </p:sp>
    </p:spTree>
    <p:extLst>
      <p:ext uri="{BB962C8B-B14F-4D97-AF65-F5344CB8AC3E}">
        <p14:creationId xmlns:p14="http://schemas.microsoft.com/office/powerpoint/2010/main" val="26826406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heckerboard(across)">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3318570"/>
            <a:ext cx="9144000" cy="3108543"/>
          </a:xfrm>
          <a:prstGeom prst="rect">
            <a:avLst/>
          </a:prstGeom>
          <a:solidFill>
            <a:srgbClr val="00B050"/>
          </a:solidFill>
        </p:spPr>
        <p:txBody>
          <a:bodyPr wrap="square" rtlCol="0">
            <a:spAutoFit/>
          </a:bodyPr>
          <a:lstStyle/>
          <a:p>
            <a:r>
              <a:rPr lang="en-US" sz="2800" b="1" dirty="0" smtClean="0">
                <a:solidFill>
                  <a:schemeClr val="accent6">
                    <a:lumMod val="20000"/>
                    <a:lumOff val="80000"/>
                  </a:schemeClr>
                </a:solidFill>
                <a:latin typeface="Times New Roman" pitchFamily="18" charset="0"/>
                <a:cs typeface="Times New Roman" pitchFamily="18" charset="0"/>
              </a:rPr>
              <a:t>After completing the lesson, the students will be able to…</a:t>
            </a:r>
          </a:p>
          <a:p>
            <a:endParaRPr lang="en-US" sz="2800" dirty="0" smtClean="0">
              <a:solidFill>
                <a:schemeClr val="accent6">
                  <a:lumMod val="20000"/>
                  <a:lumOff val="80000"/>
                </a:schemeClr>
              </a:solidFill>
            </a:endParaRPr>
          </a:p>
          <a:p>
            <a:pPr marL="285750" indent="-285750">
              <a:buFont typeface="Wingdings" pitchFamily="2" charset="2"/>
              <a:buChar char="Ø"/>
            </a:pPr>
            <a:r>
              <a:rPr lang="en-US" sz="2800" dirty="0" smtClean="0">
                <a:solidFill>
                  <a:schemeClr val="accent6">
                    <a:lumMod val="20000"/>
                    <a:lumOff val="80000"/>
                  </a:schemeClr>
                </a:solidFill>
                <a:latin typeface="Times New Roman" pitchFamily="18" charset="0"/>
                <a:cs typeface="Times New Roman" pitchFamily="18" charset="0"/>
              </a:rPr>
              <a:t> Read and understand the text.</a:t>
            </a:r>
          </a:p>
          <a:p>
            <a:pPr marL="285750" indent="-285750">
              <a:buFont typeface="Wingdings" pitchFamily="2" charset="2"/>
              <a:buChar char="Ø"/>
            </a:pPr>
            <a:r>
              <a:rPr lang="en-US" sz="2800" dirty="0" smtClean="0">
                <a:solidFill>
                  <a:schemeClr val="accent6">
                    <a:lumMod val="20000"/>
                    <a:lumOff val="80000"/>
                  </a:schemeClr>
                </a:solidFill>
                <a:latin typeface="Times New Roman" pitchFamily="18" charset="0"/>
                <a:cs typeface="Times New Roman" pitchFamily="18" charset="0"/>
              </a:rPr>
              <a:t> Know about the pearls.</a:t>
            </a:r>
          </a:p>
          <a:p>
            <a:pPr marL="285750" indent="-285750">
              <a:buFont typeface="Wingdings" pitchFamily="2" charset="2"/>
              <a:buChar char="Ø"/>
            </a:pPr>
            <a:r>
              <a:rPr lang="en-US" sz="2800" dirty="0" smtClean="0">
                <a:solidFill>
                  <a:schemeClr val="accent6">
                    <a:lumMod val="20000"/>
                    <a:lumOff val="80000"/>
                  </a:schemeClr>
                </a:solidFill>
                <a:latin typeface="Times New Roman" pitchFamily="18" charset="0"/>
                <a:cs typeface="Times New Roman" pitchFamily="18" charset="0"/>
              </a:rPr>
              <a:t> Answer the questions.</a:t>
            </a:r>
          </a:p>
          <a:p>
            <a:pPr marL="285750" indent="-285750">
              <a:buFont typeface="Wingdings" pitchFamily="2" charset="2"/>
              <a:buChar char="Ø"/>
            </a:pPr>
            <a:r>
              <a:rPr lang="en-US" sz="2800" dirty="0" smtClean="0">
                <a:solidFill>
                  <a:schemeClr val="accent6">
                    <a:lumMod val="20000"/>
                    <a:lumOff val="80000"/>
                  </a:schemeClr>
                </a:solidFill>
                <a:latin typeface="Times New Roman" pitchFamily="18" charset="0"/>
                <a:cs typeface="Times New Roman" pitchFamily="18" charset="0"/>
              </a:rPr>
              <a:t> Write the main ideas. </a:t>
            </a:r>
          </a:p>
          <a:p>
            <a:pPr marL="285750" indent="-285750">
              <a:buFont typeface="Wingdings" pitchFamily="2" charset="2"/>
              <a:buChar char="Ø"/>
            </a:pPr>
            <a:r>
              <a:rPr lang="en-US" sz="2800" dirty="0" smtClean="0">
                <a:solidFill>
                  <a:schemeClr val="accent6">
                    <a:lumMod val="20000"/>
                    <a:lumOff val="80000"/>
                  </a:schemeClr>
                </a:solidFill>
                <a:latin typeface="Times New Roman" pitchFamily="18" charset="0"/>
                <a:cs typeface="Times New Roman" pitchFamily="18" charset="0"/>
              </a:rPr>
              <a:t> Write a paragraph.</a:t>
            </a:r>
          </a:p>
        </p:txBody>
      </p:sp>
      <p:sp>
        <p:nvSpPr>
          <p:cNvPr id="7" name="Rounded Rectangular Callout 6"/>
          <p:cNvSpPr/>
          <p:nvPr/>
        </p:nvSpPr>
        <p:spPr>
          <a:xfrm>
            <a:off x="-838200" y="609600"/>
            <a:ext cx="3657600" cy="2590800"/>
          </a:xfrm>
          <a:prstGeom prst="wedgeRoundRectCallout">
            <a:avLst>
              <a:gd name="adj1" fmla="val 56819"/>
              <a:gd name="adj2" fmla="val 3897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400" y="990600"/>
            <a:ext cx="2667000" cy="1723549"/>
          </a:xfrm>
          <a:prstGeom prst="rect">
            <a:avLst/>
          </a:prstGeom>
          <a:noFill/>
        </p:spPr>
        <p:txBody>
          <a:bodyPr wrap="square" rtlCol="0">
            <a:spAutoFit/>
          </a:bodyPr>
          <a:lstStyle/>
          <a:p>
            <a:r>
              <a:rPr lang="en-US" sz="4400" dirty="0" smtClean="0">
                <a:latin typeface="Times New Roman" pitchFamily="18" charset="0"/>
                <a:cs typeface="Times New Roman" pitchFamily="18" charset="0"/>
              </a:rPr>
              <a:t>Learning outcomes </a:t>
            </a:r>
          </a:p>
          <a:p>
            <a:endParaRPr lang="en-US" dirty="0"/>
          </a:p>
        </p:txBody>
      </p:sp>
    </p:spTree>
    <p:extLst>
      <p:ext uri="{BB962C8B-B14F-4D97-AF65-F5344CB8AC3E}">
        <p14:creationId xmlns:p14="http://schemas.microsoft.com/office/powerpoint/2010/main" val="18853864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heckerboard(across)">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1143001"/>
            <a:ext cx="8610600" cy="5632311"/>
          </a:xfrm>
          <a:prstGeom prst="rect">
            <a:avLst/>
          </a:prstGeom>
          <a:solidFill>
            <a:srgbClr val="00B050"/>
          </a:solidFill>
        </p:spPr>
        <p:txBody>
          <a:bodyPr wrap="square" rtlCol="0">
            <a:spAutoFit/>
          </a:bodyPr>
          <a:lstStyle/>
          <a:p>
            <a:endParaRPr lang="en-US" sz="2400" dirty="0" smtClean="0">
              <a:latin typeface="Times New Roman" pitchFamily="18" charset="0"/>
              <a:cs typeface="Times New Roman" pitchFamily="18" charset="0"/>
            </a:endParaRPr>
          </a:p>
          <a:p>
            <a:r>
              <a:rPr lang="en-US" sz="2400" dirty="0" smtClean="0">
                <a:solidFill>
                  <a:schemeClr val="accent6">
                    <a:lumMod val="20000"/>
                    <a:lumOff val="80000"/>
                  </a:schemeClr>
                </a:solidFill>
                <a:latin typeface="Times New Roman" pitchFamily="18" charset="0"/>
                <a:cs typeface="Times New Roman" pitchFamily="18" charset="0"/>
              </a:rPr>
              <a:t>1. Discover (V) </a:t>
            </a:r>
            <a:endParaRPr lang="en-US" sz="2400" dirty="0">
              <a:solidFill>
                <a:schemeClr val="accent6">
                  <a:lumMod val="20000"/>
                  <a:lumOff val="80000"/>
                </a:schemeClr>
              </a:solidFill>
              <a:latin typeface="Times New Roman" pitchFamily="18" charset="0"/>
              <a:cs typeface="Times New Roman" pitchFamily="18" charset="0"/>
            </a:endParaRPr>
          </a:p>
          <a:p>
            <a:endParaRPr lang="en-US" sz="2400" dirty="0" smtClean="0">
              <a:solidFill>
                <a:schemeClr val="accent6">
                  <a:lumMod val="20000"/>
                  <a:lumOff val="80000"/>
                </a:schemeClr>
              </a:solidFill>
              <a:latin typeface="Times New Roman" pitchFamily="18" charset="0"/>
              <a:cs typeface="Times New Roman" pitchFamily="18" charset="0"/>
            </a:endParaRPr>
          </a:p>
          <a:p>
            <a:endParaRPr lang="en-US" sz="2400" dirty="0">
              <a:solidFill>
                <a:schemeClr val="accent6">
                  <a:lumMod val="20000"/>
                  <a:lumOff val="80000"/>
                </a:schemeClr>
              </a:solidFill>
              <a:latin typeface="Times New Roman" pitchFamily="18" charset="0"/>
              <a:cs typeface="Times New Roman" pitchFamily="18" charset="0"/>
            </a:endParaRPr>
          </a:p>
          <a:p>
            <a:endParaRPr lang="en-US" sz="2400" dirty="0" smtClean="0">
              <a:solidFill>
                <a:schemeClr val="accent6">
                  <a:lumMod val="20000"/>
                  <a:lumOff val="80000"/>
                </a:schemeClr>
              </a:solidFill>
              <a:latin typeface="Times New Roman" pitchFamily="18" charset="0"/>
              <a:cs typeface="Times New Roman" pitchFamily="18" charset="0"/>
            </a:endParaRPr>
          </a:p>
          <a:p>
            <a:r>
              <a:rPr lang="en-US" sz="2400" dirty="0" smtClean="0">
                <a:solidFill>
                  <a:schemeClr val="accent6">
                    <a:lumMod val="20000"/>
                    <a:lumOff val="80000"/>
                  </a:schemeClr>
                </a:solidFill>
                <a:latin typeface="Times New Roman" pitchFamily="18" charset="0"/>
                <a:cs typeface="Times New Roman" pitchFamily="18" charset="0"/>
              </a:rPr>
              <a:t>2. Shine (N) </a:t>
            </a:r>
          </a:p>
          <a:p>
            <a:endParaRPr lang="en-US" sz="2400" dirty="0" smtClean="0">
              <a:solidFill>
                <a:schemeClr val="accent6">
                  <a:lumMod val="20000"/>
                  <a:lumOff val="80000"/>
                </a:schemeClr>
              </a:solidFill>
              <a:latin typeface="Times New Roman" pitchFamily="18" charset="0"/>
              <a:cs typeface="Times New Roman" pitchFamily="18" charset="0"/>
            </a:endParaRPr>
          </a:p>
          <a:p>
            <a:endParaRPr lang="en-US" sz="2400" dirty="0">
              <a:solidFill>
                <a:schemeClr val="accent6">
                  <a:lumMod val="20000"/>
                  <a:lumOff val="80000"/>
                </a:schemeClr>
              </a:solidFill>
              <a:latin typeface="Times New Roman" pitchFamily="18" charset="0"/>
              <a:cs typeface="Times New Roman" pitchFamily="18" charset="0"/>
            </a:endParaRPr>
          </a:p>
          <a:p>
            <a:endParaRPr lang="en-US" sz="2400" dirty="0">
              <a:solidFill>
                <a:schemeClr val="accent6">
                  <a:lumMod val="20000"/>
                  <a:lumOff val="80000"/>
                </a:schemeClr>
              </a:solidFill>
              <a:latin typeface="Times New Roman" pitchFamily="18" charset="0"/>
              <a:cs typeface="Times New Roman" pitchFamily="18" charset="0"/>
            </a:endParaRPr>
          </a:p>
          <a:p>
            <a:r>
              <a:rPr lang="en-US" sz="2400" dirty="0" smtClean="0">
                <a:solidFill>
                  <a:schemeClr val="accent6">
                    <a:lumMod val="20000"/>
                    <a:lumOff val="80000"/>
                  </a:schemeClr>
                </a:solidFill>
                <a:latin typeface="Times New Roman" pitchFamily="18" charset="0"/>
                <a:cs typeface="Times New Roman" pitchFamily="18" charset="0"/>
              </a:rPr>
              <a:t>3. Gem (N) </a:t>
            </a:r>
          </a:p>
          <a:p>
            <a:endParaRPr lang="en-US" sz="2400" dirty="0" smtClean="0">
              <a:solidFill>
                <a:schemeClr val="accent6">
                  <a:lumMod val="20000"/>
                  <a:lumOff val="80000"/>
                </a:schemeClr>
              </a:solidFill>
              <a:latin typeface="Times New Roman" pitchFamily="18" charset="0"/>
              <a:cs typeface="Times New Roman" pitchFamily="18" charset="0"/>
            </a:endParaRPr>
          </a:p>
          <a:p>
            <a:endParaRPr lang="en-US" sz="2400" dirty="0" smtClean="0">
              <a:solidFill>
                <a:schemeClr val="accent6">
                  <a:lumMod val="20000"/>
                  <a:lumOff val="80000"/>
                </a:schemeClr>
              </a:solidFill>
              <a:latin typeface="Times New Roman" pitchFamily="18" charset="0"/>
              <a:cs typeface="Times New Roman" pitchFamily="18" charset="0"/>
            </a:endParaRPr>
          </a:p>
          <a:p>
            <a:endParaRPr lang="en-US" sz="2400" dirty="0" smtClean="0">
              <a:solidFill>
                <a:schemeClr val="accent6">
                  <a:lumMod val="20000"/>
                  <a:lumOff val="80000"/>
                </a:schemeClr>
              </a:solidFill>
              <a:latin typeface="Times New Roman" pitchFamily="18" charset="0"/>
              <a:cs typeface="Times New Roman" pitchFamily="18" charset="0"/>
            </a:endParaRPr>
          </a:p>
          <a:p>
            <a:r>
              <a:rPr lang="en-US" sz="2400" dirty="0" smtClean="0">
                <a:solidFill>
                  <a:schemeClr val="accent6">
                    <a:lumMod val="20000"/>
                    <a:lumOff val="80000"/>
                  </a:schemeClr>
                </a:solidFill>
                <a:latin typeface="Times New Roman" pitchFamily="18" charset="0"/>
                <a:cs typeface="Times New Roman" pitchFamily="18" charset="0"/>
              </a:rPr>
              <a:t>4. Mythology (N)</a:t>
            </a:r>
          </a:p>
          <a:p>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6" name="TextBox 5"/>
          <p:cNvSpPr txBox="1"/>
          <p:nvPr/>
        </p:nvSpPr>
        <p:spPr>
          <a:xfrm>
            <a:off x="5638800" y="1600200"/>
            <a:ext cx="3009900" cy="830997"/>
          </a:xfrm>
          <a:prstGeom prst="rect">
            <a:avLst/>
          </a:prstGeom>
          <a:noFill/>
        </p:spPr>
        <p:txBody>
          <a:bodyPr wrap="square" rtlCol="0">
            <a:spAutoFit/>
          </a:bodyPr>
          <a:lstStyle/>
          <a:p>
            <a:r>
              <a:rPr lang="en-US" sz="2400" dirty="0" smtClean="0">
                <a:solidFill>
                  <a:schemeClr val="accent6">
                    <a:lumMod val="20000"/>
                    <a:lumOff val="80000"/>
                  </a:schemeClr>
                </a:solidFill>
                <a:latin typeface="Times New Roman" pitchFamily="18" charset="0"/>
                <a:cs typeface="Times New Roman" pitchFamily="18" charset="0"/>
              </a:rPr>
              <a:t>To find something for the first time. </a:t>
            </a:r>
            <a:endParaRPr lang="en-US" sz="2400" dirty="0">
              <a:solidFill>
                <a:schemeClr val="accent6">
                  <a:lumMod val="20000"/>
                  <a:lumOff val="80000"/>
                </a:schemeClr>
              </a:solidFill>
            </a:endParaRPr>
          </a:p>
        </p:txBody>
      </p:sp>
      <p:sp>
        <p:nvSpPr>
          <p:cNvPr id="8" name="TextBox 7"/>
          <p:cNvSpPr txBox="1"/>
          <p:nvPr/>
        </p:nvSpPr>
        <p:spPr>
          <a:xfrm>
            <a:off x="5562600" y="2971800"/>
            <a:ext cx="3124200" cy="461665"/>
          </a:xfrm>
          <a:prstGeom prst="rect">
            <a:avLst/>
          </a:prstGeom>
          <a:noFill/>
        </p:spPr>
        <p:txBody>
          <a:bodyPr wrap="square" rtlCol="0">
            <a:spAutoFit/>
          </a:bodyPr>
          <a:lstStyle/>
          <a:p>
            <a:r>
              <a:rPr lang="en-US" sz="2400" dirty="0" smtClean="0">
                <a:solidFill>
                  <a:schemeClr val="accent6">
                    <a:lumMod val="20000"/>
                    <a:lumOff val="80000"/>
                  </a:schemeClr>
                </a:solidFill>
                <a:latin typeface="Times New Roman" pitchFamily="18" charset="0"/>
                <a:cs typeface="Times New Roman" pitchFamily="18" charset="0"/>
              </a:rPr>
              <a:t>A quality of brightness. </a:t>
            </a:r>
            <a:endParaRPr lang="en-US" sz="2400" dirty="0">
              <a:solidFill>
                <a:schemeClr val="accent6">
                  <a:lumMod val="20000"/>
                  <a:lumOff val="80000"/>
                </a:schemeClr>
              </a:solidFill>
              <a:latin typeface="Times New Roman" pitchFamily="18" charset="0"/>
              <a:cs typeface="Times New Roman" pitchFamily="18" charset="0"/>
            </a:endParaRPr>
          </a:p>
        </p:txBody>
      </p:sp>
      <p:sp>
        <p:nvSpPr>
          <p:cNvPr id="10" name="TextBox 9"/>
          <p:cNvSpPr txBox="1"/>
          <p:nvPr/>
        </p:nvSpPr>
        <p:spPr>
          <a:xfrm>
            <a:off x="5638800" y="4495800"/>
            <a:ext cx="3505200" cy="461665"/>
          </a:xfrm>
          <a:prstGeom prst="rect">
            <a:avLst/>
          </a:prstGeom>
          <a:noFill/>
        </p:spPr>
        <p:txBody>
          <a:bodyPr wrap="square" rtlCol="0">
            <a:spAutoFit/>
          </a:bodyPr>
          <a:lstStyle/>
          <a:p>
            <a:r>
              <a:rPr lang="en-US" sz="2400" dirty="0" smtClean="0">
                <a:solidFill>
                  <a:schemeClr val="accent6">
                    <a:lumMod val="20000"/>
                    <a:lumOff val="80000"/>
                  </a:schemeClr>
                </a:solidFill>
                <a:latin typeface="Times New Roman" pitchFamily="18" charset="0"/>
                <a:cs typeface="Times New Roman" pitchFamily="18" charset="0"/>
              </a:rPr>
              <a:t>A valuable stone. </a:t>
            </a:r>
            <a:endParaRPr lang="en-US" sz="2400" dirty="0">
              <a:solidFill>
                <a:schemeClr val="accent6">
                  <a:lumMod val="20000"/>
                  <a:lumOff val="80000"/>
                </a:schemeClr>
              </a:solidFill>
              <a:latin typeface="Times New Roman" pitchFamily="18" charset="0"/>
              <a:cs typeface="Times New Roman" pitchFamily="18" charset="0"/>
            </a:endParaRPr>
          </a:p>
        </p:txBody>
      </p:sp>
      <p:sp>
        <p:nvSpPr>
          <p:cNvPr id="12" name="TextBox 11"/>
          <p:cNvSpPr txBox="1"/>
          <p:nvPr/>
        </p:nvSpPr>
        <p:spPr>
          <a:xfrm>
            <a:off x="5638800" y="5288340"/>
            <a:ext cx="3505200" cy="1569660"/>
          </a:xfrm>
          <a:prstGeom prst="rect">
            <a:avLst/>
          </a:prstGeom>
          <a:noFill/>
        </p:spPr>
        <p:txBody>
          <a:bodyPr wrap="square" rtlCol="0">
            <a:spAutoFit/>
          </a:bodyPr>
          <a:lstStyle/>
          <a:p>
            <a:r>
              <a:rPr lang="en-US" sz="2400" dirty="0" smtClean="0">
                <a:solidFill>
                  <a:schemeClr val="accent6">
                    <a:lumMod val="20000"/>
                    <a:lumOff val="80000"/>
                  </a:schemeClr>
                </a:solidFill>
                <a:latin typeface="Times New Roman" pitchFamily="18" charset="0"/>
                <a:cs typeface="Times New Roman" pitchFamily="18" charset="0"/>
              </a:rPr>
              <a:t>A set of stories or beliefs belonging to a particular religious or cultural tradition.  </a:t>
            </a:r>
            <a:endParaRPr lang="en-US" sz="2400" dirty="0">
              <a:solidFill>
                <a:schemeClr val="accent6">
                  <a:lumMod val="20000"/>
                  <a:lumOff val="80000"/>
                </a:schemeClr>
              </a:solidFill>
              <a:latin typeface="Times New Roman" pitchFamily="18" charset="0"/>
              <a:cs typeface="Times New Roman" pitchFamily="18" charset="0"/>
            </a:endParaRPr>
          </a:p>
        </p:txBody>
      </p:sp>
      <p:pic>
        <p:nvPicPr>
          <p:cNvPr id="16" name="Picture 15" descr="images.jpg"/>
          <p:cNvPicPr>
            <a:picLocks noChangeAspect="1"/>
          </p:cNvPicPr>
          <p:nvPr/>
        </p:nvPicPr>
        <p:blipFill>
          <a:blip r:embed="rId2"/>
          <a:stretch>
            <a:fillRect/>
          </a:stretch>
        </p:blipFill>
        <p:spPr>
          <a:xfrm>
            <a:off x="2743200" y="1295400"/>
            <a:ext cx="2362199" cy="1295399"/>
          </a:xfrm>
          <a:prstGeom prst="rect">
            <a:avLst/>
          </a:prstGeom>
          <a:ln>
            <a:solidFill>
              <a:schemeClr val="tx1"/>
            </a:solidFill>
          </a:ln>
        </p:spPr>
      </p:pic>
      <p:pic>
        <p:nvPicPr>
          <p:cNvPr id="17" name="Picture 16" descr="index d.jpg"/>
          <p:cNvPicPr>
            <a:picLocks noChangeAspect="1"/>
          </p:cNvPicPr>
          <p:nvPr/>
        </p:nvPicPr>
        <p:blipFill>
          <a:blip r:embed="rId3"/>
          <a:stretch>
            <a:fillRect/>
          </a:stretch>
        </p:blipFill>
        <p:spPr>
          <a:xfrm>
            <a:off x="2743200" y="2667000"/>
            <a:ext cx="2340261" cy="1219200"/>
          </a:xfrm>
          <a:prstGeom prst="rect">
            <a:avLst/>
          </a:prstGeom>
        </p:spPr>
      </p:pic>
      <p:pic>
        <p:nvPicPr>
          <p:cNvPr id="18" name="Picture 17" descr="images (3).jpeg"/>
          <p:cNvPicPr>
            <a:picLocks noChangeAspect="1"/>
          </p:cNvPicPr>
          <p:nvPr/>
        </p:nvPicPr>
        <p:blipFill>
          <a:blip r:embed="rId4"/>
          <a:stretch>
            <a:fillRect/>
          </a:stretch>
        </p:blipFill>
        <p:spPr>
          <a:xfrm>
            <a:off x="2743200" y="4114801"/>
            <a:ext cx="2362200" cy="1143000"/>
          </a:xfrm>
          <a:prstGeom prst="rect">
            <a:avLst/>
          </a:prstGeom>
          <a:ln>
            <a:solidFill>
              <a:schemeClr val="tx1"/>
            </a:solidFill>
          </a:ln>
        </p:spPr>
      </p:pic>
      <p:pic>
        <p:nvPicPr>
          <p:cNvPr id="19" name="Picture 18" descr="images (4).jpeg"/>
          <p:cNvPicPr>
            <a:picLocks noChangeAspect="1"/>
          </p:cNvPicPr>
          <p:nvPr/>
        </p:nvPicPr>
        <p:blipFill>
          <a:blip r:embed="rId5"/>
          <a:stretch>
            <a:fillRect/>
          </a:stretch>
        </p:blipFill>
        <p:spPr>
          <a:xfrm>
            <a:off x="2743200" y="5410200"/>
            <a:ext cx="2362200" cy="1219200"/>
          </a:xfrm>
          <a:prstGeom prst="rect">
            <a:avLst/>
          </a:prstGeom>
          <a:ln>
            <a:solidFill>
              <a:schemeClr val="tx1"/>
            </a:solidFill>
          </a:ln>
        </p:spPr>
      </p:pic>
      <p:sp>
        <p:nvSpPr>
          <p:cNvPr id="20" name="Rounded Rectangular Callout 19"/>
          <p:cNvSpPr/>
          <p:nvPr/>
        </p:nvSpPr>
        <p:spPr>
          <a:xfrm>
            <a:off x="-838200" y="0"/>
            <a:ext cx="3657600" cy="914400"/>
          </a:xfrm>
          <a:prstGeom prst="wedgeRoundRectCallout">
            <a:avLst>
              <a:gd name="adj1" fmla="val -10984"/>
              <a:gd name="adj2" fmla="val 65637"/>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tx1"/>
                </a:solidFill>
                <a:latin typeface="Times New Roman" pitchFamily="18" charset="0"/>
                <a:cs typeface="Times New Roman" pitchFamily="18" charset="0"/>
              </a:rPr>
              <a:t>      Key Words </a:t>
            </a:r>
            <a:endParaRPr lang="en-US" sz="4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4942365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heckerboard(across)">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checkerboard(across)">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ppt_x"/>
                                          </p:val>
                                        </p:tav>
                                        <p:tav tm="100000">
                                          <p:val>
                                            <p:strVal val="#ppt_x"/>
                                          </p:val>
                                        </p:tav>
                                      </p:tavLst>
                                    </p:anim>
                                    <p:anim calcmode="lin" valueType="num">
                                      <p:cBhvr additive="base">
                                        <p:cTn id="4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checkerboard(across)">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checkerboard(across)">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10" grpId="0"/>
      <p:bldP spid="12" grpId="0"/>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838200" y="0"/>
            <a:ext cx="3657600" cy="914400"/>
          </a:xfrm>
          <a:prstGeom prst="wedgeRoundRectCallout">
            <a:avLst>
              <a:gd name="adj1" fmla="val -10984"/>
              <a:gd name="adj2" fmla="val 65637"/>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tx1"/>
                </a:solidFill>
                <a:latin typeface="Times New Roman" pitchFamily="18" charset="0"/>
                <a:cs typeface="Times New Roman" pitchFamily="18" charset="0"/>
              </a:rPr>
              <a:t>      Key Words </a:t>
            </a:r>
            <a:endParaRPr lang="en-US" sz="4400" dirty="0">
              <a:solidFill>
                <a:schemeClr val="tx1"/>
              </a:solidFill>
              <a:latin typeface="Times New Roman" pitchFamily="18" charset="0"/>
              <a:cs typeface="Times New Roman" pitchFamily="18" charset="0"/>
            </a:endParaRPr>
          </a:p>
        </p:txBody>
      </p:sp>
      <p:sp>
        <p:nvSpPr>
          <p:cNvPr id="3" name="TextBox 2"/>
          <p:cNvSpPr txBox="1"/>
          <p:nvPr/>
        </p:nvSpPr>
        <p:spPr>
          <a:xfrm>
            <a:off x="152400" y="1143001"/>
            <a:ext cx="8839200" cy="5410199"/>
          </a:xfrm>
          <a:prstGeom prst="rect">
            <a:avLst/>
          </a:prstGeom>
          <a:solidFill>
            <a:srgbClr val="00B050"/>
          </a:solidFill>
        </p:spPr>
        <p:txBody>
          <a:bodyPr wrap="square" rtlCol="0">
            <a:spAutoFit/>
          </a:bodyPr>
          <a:lstStyle/>
          <a:p>
            <a:endParaRPr lang="en-US" sz="2400" dirty="0" smtClean="0">
              <a:latin typeface="Times New Roman" pitchFamily="18" charset="0"/>
              <a:cs typeface="Times New Roman" pitchFamily="18" charset="0"/>
            </a:endParaRPr>
          </a:p>
          <a:p>
            <a:r>
              <a:rPr lang="en-US" sz="2400" dirty="0" smtClean="0">
                <a:solidFill>
                  <a:schemeClr val="accent6">
                    <a:lumMod val="20000"/>
                    <a:lumOff val="80000"/>
                  </a:schemeClr>
                </a:solidFill>
                <a:latin typeface="Times New Roman" pitchFamily="18" charset="0"/>
                <a:cs typeface="Times New Roman" pitchFamily="18" charset="0"/>
              </a:rPr>
              <a:t>5. Bury (V) </a:t>
            </a:r>
            <a:endParaRPr lang="en-US" sz="2400" dirty="0">
              <a:solidFill>
                <a:schemeClr val="accent6">
                  <a:lumMod val="20000"/>
                  <a:lumOff val="80000"/>
                </a:schemeClr>
              </a:solidFill>
              <a:latin typeface="Times New Roman" pitchFamily="18" charset="0"/>
              <a:cs typeface="Times New Roman" pitchFamily="18" charset="0"/>
            </a:endParaRPr>
          </a:p>
          <a:p>
            <a:endParaRPr lang="en-US" sz="2400" dirty="0" smtClean="0">
              <a:solidFill>
                <a:schemeClr val="accent6">
                  <a:lumMod val="20000"/>
                  <a:lumOff val="80000"/>
                </a:schemeClr>
              </a:solidFill>
              <a:latin typeface="Times New Roman" pitchFamily="18" charset="0"/>
              <a:cs typeface="Times New Roman" pitchFamily="18" charset="0"/>
            </a:endParaRPr>
          </a:p>
          <a:p>
            <a:endParaRPr lang="en-US" sz="2400" dirty="0">
              <a:solidFill>
                <a:schemeClr val="accent6">
                  <a:lumMod val="20000"/>
                  <a:lumOff val="80000"/>
                </a:schemeClr>
              </a:solidFill>
              <a:latin typeface="Times New Roman" pitchFamily="18" charset="0"/>
              <a:cs typeface="Times New Roman" pitchFamily="18" charset="0"/>
            </a:endParaRPr>
          </a:p>
          <a:p>
            <a:endParaRPr lang="en-US" sz="2400" dirty="0" smtClean="0">
              <a:solidFill>
                <a:schemeClr val="accent6">
                  <a:lumMod val="20000"/>
                  <a:lumOff val="80000"/>
                </a:schemeClr>
              </a:solidFill>
              <a:latin typeface="Times New Roman" pitchFamily="18" charset="0"/>
              <a:cs typeface="Times New Roman" pitchFamily="18" charset="0"/>
            </a:endParaRPr>
          </a:p>
          <a:p>
            <a:r>
              <a:rPr lang="en-US" sz="2400" dirty="0" smtClean="0">
                <a:solidFill>
                  <a:schemeClr val="accent6">
                    <a:lumMod val="20000"/>
                    <a:lumOff val="80000"/>
                  </a:schemeClr>
                </a:solidFill>
                <a:latin typeface="Times New Roman" pitchFamily="18" charset="0"/>
                <a:cs typeface="Times New Roman" pitchFamily="18" charset="0"/>
              </a:rPr>
              <a:t>6. Dissolve (V) </a:t>
            </a:r>
          </a:p>
          <a:p>
            <a:endParaRPr lang="en-US" sz="2400" dirty="0" smtClean="0">
              <a:solidFill>
                <a:schemeClr val="accent6">
                  <a:lumMod val="20000"/>
                  <a:lumOff val="80000"/>
                </a:schemeClr>
              </a:solidFill>
              <a:latin typeface="Times New Roman" pitchFamily="18" charset="0"/>
              <a:cs typeface="Times New Roman" pitchFamily="18" charset="0"/>
            </a:endParaRPr>
          </a:p>
          <a:p>
            <a:endParaRPr lang="en-US" sz="2400" dirty="0">
              <a:solidFill>
                <a:schemeClr val="accent6">
                  <a:lumMod val="20000"/>
                  <a:lumOff val="80000"/>
                </a:schemeClr>
              </a:solidFill>
              <a:latin typeface="Times New Roman" pitchFamily="18" charset="0"/>
              <a:cs typeface="Times New Roman" pitchFamily="18" charset="0"/>
            </a:endParaRPr>
          </a:p>
          <a:p>
            <a:endParaRPr lang="en-US" sz="2400" dirty="0">
              <a:solidFill>
                <a:schemeClr val="accent6">
                  <a:lumMod val="20000"/>
                  <a:lumOff val="80000"/>
                </a:schemeClr>
              </a:solidFill>
              <a:latin typeface="Times New Roman" pitchFamily="18" charset="0"/>
              <a:cs typeface="Times New Roman" pitchFamily="18" charset="0"/>
            </a:endParaRPr>
          </a:p>
          <a:p>
            <a:r>
              <a:rPr lang="en-US" sz="2400" dirty="0" smtClean="0">
                <a:solidFill>
                  <a:schemeClr val="accent6">
                    <a:lumMod val="20000"/>
                    <a:lumOff val="80000"/>
                  </a:schemeClr>
                </a:solidFill>
                <a:latin typeface="Times New Roman" pitchFamily="18" charset="0"/>
                <a:cs typeface="Times New Roman" pitchFamily="18" charset="0"/>
              </a:rPr>
              <a:t>7. Knight (N) </a:t>
            </a:r>
          </a:p>
          <a:p>
            <a:endParaRPr lang="en-US" sz="2400" dirty="0" smtClean="0">
              <a:solidFill>
                <a:schemeClr val="accent6">
                  <a:lumMod val="20000"/>
                  <a:lumOff val="80000"/>
                </a:schemeClr>
              </a:solidFill>
              <a:latin typeface="Times New Roman" pitchFamily="18" charset="0"/>
              <a:cs typeface="Times New Roman" pitchFamily="18" charset="0"/>
            </a:endParaRPr>
          </a:p>
          <a:p>
            <a:endParaRPr lang="en-US" sz="2400" dirty="0" smtClean="0">
              <a:solidFill>
                <a:schemeClr val="accent6">
                  <a:lumMod val="20000"/>
                  <a:lumOff val="80000"/>
                </a:schemeClr>
              </a:solidFill>
              <a:latin typeface="Times New Roman" pitchFamily="18" charset="0"/>
              <a:cs typeface="Times New Roman" pitchFamily="18" charset="0"/>
            </a:endParaRPr>
          </a:p>
          <a:p>
            <a:endParaRPr lang="en-US" sz="2400" dirty="0" smtClean="0">
              <a:solidFill>
                <a:schemeClr val="accent6">
                  <a:lumMod val="20000"/>
                  <a:lumOff val="80000"/>
                </a:schemeClr>
              </a:solidFill>
              <a:latin typeface="Times New Roman" pitchFamily="18" charset="0"/>
              <a:cs typeface="Times New Roman" pitchFamily="18" charset="0"/>
            </a:endParaRPr>
          </a:p>
          <a:p>
            <a:r>
              <a:rPr lang="en-US" sz="2400" dirty="0" smtClean="0">
                <a:solidFill>
                  <a:schemeClr val="accent6">
                    <a:lumMod val="20000"/>
                    <a:lumOff val="80000"/>
                  </a:schemeClr>
                </a:solidFill>
                <a:latin typeface="Times New Roman" pitchFamily="18" charset="0"/>
                <a:cs typeface="Times New Roman" pitchFamily="18" charset="0"/>
              </a:rPr>
              <a:t>8. Battle (N) </a:t>
            </a:r>
            <a:endParaRPr lang="en-US" sz="2400" dirty="0">
              <a:latin typeface="Times New Roman" pitchFamily="18" charset="0"/>
              <a:cs typeface="Times New Roman" pitchFamily="18" charset="0"/>
            </a:endParaRPr>
          </a:p>
        </p:txBody>
      </p:sp>
      <p:pic>
        <p:nvPicPr>
          <p:cNvPr id="6" name="Picture 5" descr="images (8).jpeg"/>
          <p:cNvPicPr>
            <a:picLocks noChangeAspect="1"/>
          </p:cNvPicPr>
          <p:nvPr/>
        </p:nvPicPr>
        <p:blipFill>
          <a:blip r:embed="rId2"/>
          <a:stretch>
            <a:fillRect/>
          </a:stretch>
        </p:blipFill>
        <p:spPr>
          <a:xfrm>
            <a:off x="2971800" y="5105400"/>
            <a:ext cx="2041814" cy="1305761"/>
          </a:xfrm>
          <a:prstGeom prst="rect">
            <a:avLst/>
          </a:prstGeom>
        </p:spPr>
      </p:pic>
      <p:pic>
        <p:nvPicPr>
          <p:cNvPr id="7" name="Picture 6" descr="images (7).jpeg"/>
          <p:cNvPicPr>
            <a:picLocks noChangeAspect="1"/>
          </p:cNvPicPr>
          <p:nvPr/>
        </p:nvPicPr>
        <p:blipFill>
          <a:blip r:embed="rId3"/>
          <a:stretch>
            <a:fillRect/>
          </a:stretch>
        </p:blipFill>
        <p:spPr>
          <a:xfrm>
            <a:off x="2971800" y="3733800"/>
            <a:ext cx="2057399" cy="1270000"/>
          </a:xfrm>
          <a:prstGeom prst="rect">
            <a:avLst/>
          </a:prstGeom>
        </p:spPr>
      </p:pic>
      <p:pic>
        <p:nvPicPr>
          <p:cNvPr id="8" name="Picture 7" descr="images (6).jpeg"/>
          <p:cNvPicPr>
            <a:picLocks noChangeAspect="1"/>
          </p:cNvPicPr>
          <p:nvPr/>
        </p:nvPicPr>
        <p:blipFill>
          <a:blip r:embed="rId4"/>
          <a:stretch>
            <a:fillRect/>
          </a:stretch>
        </p:blipFill>
        <p:spPr>
          <a:xfrm>
            <a:off x="2971800" y="2590800"/>
            <a:ext cx="2041237" cy="1042987"/>
          </a:xfrm>
          <a:prstGeom prst="rect">
            <a:avLst/>
          </a:prstGeom>
        </p:spPr>
      </p:pic>
      <p:pic>
        <p:nvPicPr>
          <p:cNvPr id="9" name="Picture 8" descr="images (5).jpeg"/>
          <p:cNvPicPr>
            <a:picLocks noChangeAspect="1"/>
          </p:cNvPicPr>
          <p:nvPr/>
        </p:nvPicPr>
        <p:blipFill>
          <a:blip r:embed="rId5"/>
          <a:stretch>
            <a:fillRect/>
          </a:stretch>
        </p:blipFill>
        <p:spPr>
          <a:xfrm>
            <a:off x="3048000" y="1219200"/>
            <a:ext cx="1981200" cy="1320800"/>
          </a:xfrm>
          <a:prstGeom prst="rect">
            <a:avLst/>
          </a:prstGeom>
        </p:spPr>
      </p:pic>
      <p:sp>
        <p:nvSpPr>
          <p:cNvPr id="10" name="TextBox 9"/>
          <p:cNvSpPr txBox="1"/>
          <p:nvPr/>
        </p:nvSpPr>
        <p:spPr>
          <a:xfrm>
            <a:off x="5562600" y="1600200"/>
            <a:ext cx="2971800" cy="830997"/>
          </a:xfrm>
          <a:prstGeom prst="rect">
            <a:avLst/>
          </a:prstGeom>
          <a:noFill/>
        </p:spPr>
        <p:txBody>
          <a:bodyPr wrap="square" rtlCol="0">
            <a:spAutoFit/>
          </a:bodyPr>
          <a:lstStyle/>
          <a:p>
            <a:r>
              <a:rPr lang="en-US" sz="2400" dirty="0" smtClean="0">
                <a:solidFill>
                  <a:schemeClr val="accent6">
                    <a:lumMod val="20000"/>
                    <a:lumOff val="80000"/>
                  </a:schemeClr>
                </a:solidFill>
                <a:latin typeface="Times New Roman" pitchFamily="18" charset="0"/>
                <a:cs typeface="Times New Roman" pitchFamily="18" charset="0"/>
              </a:rPr>
              <a:t>To place a dead body in the ground or tomb. </a:t>
            </a:r>
            <a:endParaRPr lang="en-US" sz="2400" dirty="0">
              <a:solidFill>
                <a:schemeClr val="accent6">
                  <a:lumMod val="20000"/>
                  <a:lumOff val="80000"/>
                </a:schemeClr>
              </a:solidFill>
              <a:latin typeface="Times New Roman" pitchFamily="18" charset="0"/>
              <a:cs typeface="Times New Roman" pitchFamily="18" charset="0"/>
            </a:endParaRPr>
          </a:p>
        </p:txBody>
      </p:sp>
      <p:sp>
        <p:nvSpPr>
          <p:cNvPr id="11" name="TextBox 10"/>
          <p:cNvSpPr txBox="1"/>
          <p:nvPr/>
        </p:nvSpPr>
        <p:spPr>
          <a:xfrm>
            <a:off x="5562600" y="2743200"/>
            <a:ext cx="3276600" cy="830997"/>
          </a:xfrm>
          <a:prstGeom prst="rect">
            <a:avLst/>
          </a:prstGeom>
          <a:noFill/>
        </p:spPr>
        <p:txBody>
          <a:bodyPr wrap="square" rtlCol="0">
            <a:spAutoFit/>
          </a:bodyPr>
          <a:lstStyle/>
          <a:p>
            <a:r>
              <a:rPr lang="en-US" sz="2400" dirty="0" smtClean="0">
                <a:solidFill>
                  <a:schemeClr val="accent6">
                    <a:lumMod val="20000"/>
                    <a:lumOff val="80000"/>
                  </a:schemeClr>
                </a:solidFill>
                <a:latin typeface="Times New Roman" pitchFamily="18" charset="0"/>
                <a:cs typeface="Times New Roman" pitchFamily="18" charset="0"/>
              </a:rPr>
              <a:t>To make a solid become part of a liquid. </a:t>
            </a:r>
            <a:endParaRPr lang="en-US" sz="2400" dirty="0">
              <a:solidFill>
                <a:schemeClr val="accent6">
                  <a:lumMod val="20000"/>
                  <a:lumOff val="80000"/>
                </a:schemeClr>
              </a:solidFill>
              <a:latin typeface="Times New Roman" pitchFamily="18" charset="0"/>
              <a:cs typeface="Times New Roman" pitchFamily="18" charset="0"/>
            </a:endParaRPr>
          </a:p>
        </p:txBody>
      </p:sp>
      <p:sp>
        <p:nvSpPr>
          <p:cNvPr id="12" name="TextBox 11"/>
          <p:cNvSpPr txBox="1"/>
          <p:nvPr/>
        </p:nvSpPr>
        <p:spPr>
          <a:xfrm>
            <a:off x="5562600" y="4038600"/>
            <a:ext cx="2971800" cy="461665"/>
          </a:xfrm>
          <a:prstGeom prst="rect">
            <a:avLst/>
          </a:prstGeom>
          <a:noFill/>
        </p:spPr>
        <p:txBody>
          <a:bodyPr wrap="square" rtlCol="0">
            <a:spAutoFit/>
          </a:bodyPr>
          <a:lstStyle/>
          <a:p>
            <a:r>
              <a:rPr lang="en-US" sz="2400" dirty="0" smtClean="0">
                <a:solidFill>
                  <a:schemeClr val="accent6">
                    <a:lumMod val="20000"/>
                    <a:lumOff val="80000"/>
                  </a:schemeClr>
                </a:solidFill>
                <a:latin typeface="Times New Roman" pitchFamily="18" charset="0"/>
                <a:cs typeface="Times New Roman" pitchFamily="18" charset="0"/>
              </a:rPr>
              <a:t>A high rank warrior. </a:t>
            </a:r>
            <a:endParaRPr lang="en-US" sz="2400" dirty="0">
              <a:solidFill>
                <a:schemeClr val="accent6">
                  <a:lumMod val="20000"/>
                  <a:lumOff val="80000"/>
                </a:schemeClr>
              </a:solidFill>
              <a:latin typeface="Times New Roman" pitchFamily="18" charset="0"/>
              <a:cs typeface="Times New Roman" pitchFamily="18" charset="0"/>
            </a:endParaRPr>
          </a:p>
        </p:txBody>
      </p:sp>
      <p:sp>
        <p:nvSpPr>
          <p:cNvPr id="13" name="TextBox 12"/>
          <p:cNvSpPr txBox="1"/>
          <p:nvPr/>
        </p:nvSpPr>
        <p:spPr>
          <a:xfrm>
            <a:off x="5486400" y="5257800"/>
            <a:ext cx="2971800" cy="830997"/>
          </a:xfrm>
          <a:prstGeom prst="rect">
            <a:avLst/>
          </a:prstGeom>
          <a:noFill/>
        </p:spPr>
        <p:txBody>
          <a:bodyPr wrap="square" rtlCol="0">
            <a:spAutoFit/>
          </a:bodyPr>
          <a:lstStyle/>
          <a:p>
            <a:r>
              <a:rPr lang="en-US" sz="2400" dirty="0" smtClean="0">
                <a:solidFill>
                  <a:schemeClr val="accent6">
                    <a:lumMod val="20000"/>
                    <a:lumOff val="80000"/>
                  </a:schemeClr>
                </a:solidFill>
                <a:latin typeface="Times New Roman" pitchFamily="18" charset="0"/>
                <a:cs typeface="Times New Roman" pitchFamily="18" charset="0"/>
              </a:rPr>
              <a:t>A sustained fight between armed forces. </a:t>
            </a:r>
            <a:endParaRPr lang="en-US" sz="2400" dirty="0">
              <a:solidFill>
                <a:schemeClr val="accent6">
                  <a:lumMod val="20000"/>
                  <a:lumOff val="80000"/>
                </a:schemeClr>
              </a:solidFill>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heckerboard(across)">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checkerboard(across)">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ppt_x"/>
                                          </p:val>
                                        </p:tav>
                                        <p:tav tm="100000">
                                          <p:val>
                                            <p:strVal val="#ppt_x"/>
                                          </p:val>
                                        </p:tav>
                                      </p:tavLst>
                                    </p:anim>
                                    <p:anim calcmode="lin" valueType="num">
                                      <p:cBhvr additive="base">
                                        <p:cTn id="4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checkerboard(across)">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checkerboard(across)">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ges (1).jpeg"/>
          <p:cNvPicPr>
            <a:picLocks noChangeAspect="1"/>
          </p:cNvPicPr>
          <p:nvPr/>
        </p:nvPicPr>
        <p:blipFill>
          <a:blip r:embed="rId2"/>
          <a:stretch>
            <a:fillRect/>
          </a:stretch>
        </p:blipFill>
        <p:spPr>
          <a:xfrm>
            <a:off x="4953000" y="1676400"/>
            <a:ext cx="2819400" cy="3820406"/>
          </a:xfrm>
          <a:prstGeom prst="rect">
            <a:avLst/>
          </a:prstGeom>
        </p:spPr>
      </p:pic>
      <p:sp>
        <p:nvSpPr>
          <p:cNvPr id="4" name="Rounded Rectangular Callout 3"/>
          <p:cNvSpPr/>
          <p:nvPr/>
        </p:nvSpPr>
        <p:spPr>
          <a:xfrm>
            <a:off x="-838200" y="609600"/>
            <a:ext cx="5029200" cy="2590800"/>
          </a:xfrm>
          <a:prstGeom prst="wedgeRoundRectCallout">
            <a:avLst>
              <a:gd name="adj1" fmla="val 56819"/>
              <a:gd name="adj2" fmla="val 3897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28600" y="762000"/>
            <a:ext cx="3962400" cy="2400657"/>
          </a:xfrm>
          <a:prstGeom prst="rect">
            <a:avLst/>
          </a:prstGeom>
          <a:noFill/>
        </p:spPr>
        <p:txBody>
          <a:bodyPr wrap="square" rtlCol="0">
            <a:spAutoFit/>
          </a:bodyPr>
          <a:lstStyle/>
          <a:p>
            <a:r>
              <a:rPr lang="en-US" sz="4400" dirty="0" smtClean="0">
                <a:latin typeface="Times New Roman" pitchFamily="18" charset="0"/>
                <a:cs typeface="Times New Roman" pitchFamily="18" charset="0"/>
              </a:rPr>
              <a:t>Now take your text book and read it silently</a:t>
            </a:r>
            <a:r>
              <a:rPr lang="en-US" sz="3600" dirty="0" smtClean="0">
                <a:latin typeface="Times New Roman" pitchFamily="18" charset="0"/>
                <a:cs typeface="Times New Roman" pitchFamily="18" charset="0"/>
              </a:rPr>
              <a:t>.</a:t>
            </a:r>
          </a:p>
          <a:p>
            <a:endParaRPr lang="en-US" dirty="0"/>
          </a:p>
        </p:txBody>
      </p:sp>
      <p:sp>
        <p:nvSpPr>
          <p:cNvPr id="5" name="TextBox 4"/>
          <p:cNvSpPr txBox="1"/>
          <p:nvPr/>
        </p:nvSpPr>
        <p:spPr>
          <a:xfrm>
            <a:off x="4876800" y="2514600"/>
            <a:ext cx="1676400" cy="954107"/>
          </a:xfrm>
          <a:prstGeom prst="rect">
            <a:avLst/>
          </a:prstGeom>
          <a:noFill/>
        </p:spPr>
        <p:txBody>
          <a:bodyPr wrap="square" rtlCol="0">
            <a:spAutoFit/>
          </a:bodyPr>
          <a:lstStyle/>
          <a:p>
            <a:r>
              <a:rPr lang="en-US" sz="2800" dirty="0" smtClean="0">
                <a:solidFill>
                  <a:srgbClr val="FFFF00"/>
                </a:solidFill>
                <a:latin typeface="Times New Roman" pitchFamily="18" charset="0"/>
                <a:cs typeface="Times New Roman" pitchFamily="18" charset="0"/>
              </a:rPr>
              <a:t>Page no-79</a:t>
            </a:r>
            <a:endParaRPr lang="en-US" sz="28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7961825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amond(in)">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3505200"/>
            <a:ext cx="8686800" cy="2677656"/>
          </a:xfrm>
          <a:prstGeom prst="rect">
            <a:avLst/>
          </a:prstGeom>
          <a:solidFill>
            <a:srgbClr val="00B050"/>
          </a:solidFill>
          <a:ln w="76200">
            <a:noFill/>
          </a:ln>
        </p:spPr>
        <p:txBody>
          <a:bodyPr wrap="square" rtlCol="0">
            <a:spAutoFit/>
          </a:bodyPr>
          <a:lstStyle/>
          <a:p>
            <a:pPr marL="457200" indent="-457200"/>
            <a:r>
              <a:rPr lang="en-US" sz="2800" u="sng" dirty="0" smtClean="0">
                <a:solidFill>
                  <a:schemeClr val="accent6">
                    <a:lumMod val="20000"/>
                    <a:lumOff val="80000"/>
                  </a:schemeClr>
                </a:solidFill>
                <a:latin typeface="Times New Roman" pitchFamily="18" charset="0"/>
                <a:cs typeface="Times New Roman" pitchFamily="18" charset="0"/>
              </a:rPr>
              <a:t>Answer the following questions</a:t>
            </a:r>
            <a:r>
              <a:rPr lang="en-US" sz="2800" dirty="0" smtClean="0">
                <a:solidFill>
                  <a:schemeClr val="accent6">
                    <a:lumMod val="20000"/>
                    <a:lumOff val="80000"/>
                  </a:schemeClr>
                </a:solidFill>
                <a:latin typeface="Times New Roman" pitchFamily="18" charset="0"/>
                <a:cs typeface="Times New Roman" pitchFamily="18" charset="0"/>
              </a:rPr>
              <a:t>: </a:t>
            </a:r>
          </a:p>
          <a:p>
            <a:pPr marL="457200" indent="-457200"/>
            <a:endParaRPr lang="en-US" sz="2800" dirty="0" smtClean="0">
              <a:solidFill>
                <a:schemeClr val="accent6">
                  <a:lumMod val="20000"/>
                  <a:lumOff val="80000"/>
                </a:schemeClr>
              </a:solidFill>
              <a:latin typeface="Times New Roman" pitchFamily="18" charset="0"/>
              <a:cs typeface="Times New Roman" pitchFamily="18" charset="0"/>
            </a:endParaRPr>
          </a:p>
          <a:p>
            <a:pPr marL="457200" indent="-457200">
              <a:buFont typeface="+mj-lt"/>
              <a:buAutoNum type="arabicPeriod"/>
            </a:pPr>
            <a:r>
              <a:rPr lang="en-US" sz="2800" dirty="0" smtClean="0">
                <a:solidFill>
                  <a:schemeClr val="accent6">
                    <a:lumMod val="20000"/>
                    <a:lumOff val="80000"/>
                  </a:schemeClr>
                </a:solidFill>
                <a:latin typeface="Times New Roman" pitchFamily="18" charset="0"/>
                <a:cs typeface="Times New Roman" pitchFamily="18" charset="0"/>
              </a:rPr>
              <a:t>What is said about Cleopatra in mythology?</a:t>
            </a:r>
          </a:p>
          <a:p>
            <a:pPr marL="457200" indent="-457200">
              <a:buFont typeface="+mj-lt"/>
              <a:buAutoNum type="arabicPeriod"/>
            </a:pPr>
            <a:r>
              <a:rPr lang="en-US" sz="2800" dirty="0" smtClean="0">
                <a:solidFill>
                  <a:schemeClr val="accent6">
                    <a:lumMod val="20000"/>
                    <a:lumOff val="80000"/>
                  </a:schemeClr>
                </a:solidFill>
                <a:latin typeface="Times New Roman" pitchFamily="18" charset="0"/>
                <a:cs typeface="Times New Roman" pitchFamily="18" charset="0"/>
              </a:rPr>
              <a:t>What have pearls been mentioned? </a:t>
            </a:r>
          </a:p>
          <a:p>
            <a:pPr marL="457200" indent="-457200">
              <a:buFont typeface="+mj-lt"/>
              <a:buAutoNum type="arabicPeriod"/>
            </a:pPr>
            <a:r>
              <a:rPr lang="en-US" sz="2800" dirty="0" smtClean="0">
                <a:solidFill>
                  <a:schemeClr val="accent6">
                    <a:lumMod val="20000"/>
                    <a:lumOff val="80000"/>
                  </a:schemeClr>
                </a:solidFill>
                <a:latin typeface="Times New Roman" pitchFamily="18" charset="0"/>
                <a:cs typeface="Times New Roman" pitchFamily="18" charset="0"/>
              </a:rPr>
              <a:t>How did the Romans treat pearls? </a:t>
            </a:r>
          </a:p>
          <a:p>
            <a:pPr marL="457200" indent="-457200">
              <a:buFont typeface="+mj-lt"/>
              <a:buAutoNum type="arabicPeriod"/>
            </a:pPr>
            <a:r>
              <a:rPr lang="en-US" sz="2800" dirty="0" smtClean="0">
                <a:solidFill>
                  <a:schemeClr val="accent6">
                    <a:lumMod val="20000"/>
                    <a:lumOff val="80000"/>
                  </a:schemeClr>
                </a:solidFill>
                <a:latin typeface="Times New Roman" pitchFamily="18" charset="0"/>
                <a:cs typeface="Times New Roman" pitchFamily="18" charset="0"/>
              </a:rPr>
              <a:t>Why did the brave knights wear pearls in battle field? </a:t>
            </a:r>
            <a:endParaRPr lang="en-US" sz="2800" dirty="0">
              <a:solidFill>
                <a:schemeClr val="accent6">
                  <a:lumMod val="20000"/>
                  <a:lumOff val="80000"/>
                </a:schemeClr>
              </a:solidFill>
              <a:latin typeface="Times New Roman" pitchFamily="18" charset="0"/>
              <a:cs typeface="Times New Roman" pitchFamily="18" charset="0"/>
            </a:endParaRPr>
          </a:p>
        </p:txBody>
      </p:sp>
      <p:sp>
        <p:nvSpPr>
          <p:cNvPr id="7" name="Rounded Rectangular Callout 6"/>
          <p:cNvSpPr/>
          <p:nvPr/>
        </p:nvSpPr>
        <p:spPr>
          <a:xfrm>
            <a:off x="-838200" y="609600"/>
            <a:ext cx="3657600" cy="1752600"/>
          </a:xfrm>
          <a:prstGeom prst="wedgeRoundRectCallout">
            <a:avLst>
              <a:gd name="adj1" fmla="val 56819"/>
              <a:gd name="adj2" fmla="val 3897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81000" y="1143000"/>
            <a:ext cx="2895600" cy="769441"/>
          </a:xfrm>
          <a:prstGeom prst="rect">
            <a:avLst/>
          </a:prstGeom>
          <a:noFill/>
        </p:spPr>
        <p:txBody>
          <a:bodyPr wrap="square" rtlCol="0">
            <a:spAutoFit/>
          </a:bodyPr>
          <a:lstStyle/>
          <a:p>
            <a:r>
              <a:rPr lang="en-US" sz="4400" dirty="0" smtClean="0">
                <a:latin typeface="Times New Roman" pitchFamily="18" charset="0"/>
                <a:cs typeface="Times New Roman" pitchFamily="18" charset="0"/>
              </a:rPr>
              <a:t>Pair work</a:t>
            </a:r>
            <a:endParaRPr lang="en-US" sz="4400" dirty="0">
              <a:latin typeface="Times New Roman" pitchFamily="18" charset="0"/>
              <a:cs typeface="Times New Roman" pitchFamily="18" charset="0"/>
            </a:endParaRPr>
          </a:p>
        </p:txBody>
      </p:sp>
      <p:pic>
        <p:nvPicPr>
          <p:cNvPr id="9" name="Picture 8" descr="images (1) (ক্ক.jpeg"/>
          <p:cNvPicPr>
            <a:picLocks noChangeAspect="1"/>
          </p:cNvPicPr>
          <p:nvPr/>
        </p:nvPicPr>
        <p:blipFill>
          <a:blip r:embed="rId2"/>
          <a:stretch>
            <a:fillRect/>
          </a:stretch>
        </p:blipFill>
        <p:spPr>
          <a:xfrm>
            <a:off x="4953000" y="533400"/>
            <a:ext cx="3649306" cy="2438400"/>
          </a:xfrm>
          <a:prstGeom prst="rect">
            <a:avLst/>
          </a:prstGeom>
        </p:spPr>
      </p:pic>
    </p:spTree>
    <p:extLst>
      <p:ext uri="{BB962C8B-B14F-4D97-AF65-F5344CB8AC3E}">
        <p14:creationId xmlns:p14="http://schemas.microsoft.com/office/powerpoint/2010/main" val="25696414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heckerboard(across)">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Lst>
  </p:timing>
</p:sld>
</file>

<file path=ppt/theme/theme1.xml><?xml version="1.0" encoding="utf-8"?>
<a:theme xmlns:a="http://schemas.openxmlformats.org/drawingml/2006/main" name="Composit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2235</TotalTime>
  <Words>633</Words>
  <Application>Microsoft Office PowerPoint</Application>
  <PresentationFormat>On-screen Show (4:3)</PresentationFormat>
  <Paragraphs>116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Composite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MANNAN SIR</dc:creator>
  <cp:lastModifiedBy>Gaus Sir</cp:lastModifiedBy>
  <cp:revision>298</cp:revision>
  <dcterms:created xsi:type="dcterms:W3CDTF">2006-08-16T00:00:00Z</dcterms:created>
  <dcterms:modified xsi:type="dcterms:W3CDTF">2026-07-11T04:54:43Z</dcterms:modified>
</cp:coreProperties>
</file>