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73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A14CD33-EB3E-450E-98A5-48DB8628287C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C91198B-F9FF-409F-B982-37CE743DD5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522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0491" y="4572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Breathing</a:t>
            </a:r>
            <a:endParaRPr lang="en-US" sz="2400" b="1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3564" y="13716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Wonder</a:t>
            </a:r>
            <a:endParaRPr lang="en-US" sz="2400" b="1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3564" y="2209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Honk</a:t>
            </a:r>
            <a:endParaRPr lang="en-US" sz="2400" b="1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9709" y="30480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Locate</a:t>
            </a:r>
            <a:endParaRPr lang="en-US" sz="24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5854" y="3962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Peaceful</a:t>
            </a:r>
            <a:endParaRPr lang="en-US" sz="2400" b="1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5854" y="4876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Noise</a:t>
            </a:r>
            <a:endParaRPr lang="en-US" sz="2400" b="1" dirty="0"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810000" y="6858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0" y="4572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শ্বাস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নেওয়া</a:t>
            </a:r>
            <a:endParaRPr lang="en-US" sz="2400" b="1" dirty="0">
              <a:latin typeface="+mj-lt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810000" y="16002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844636" y="24384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844636" y="32766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810000" y="41910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3810000" y="51054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34000" y="13716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আশ্চর্য</a:t>
            </a:r>
            <a:endParaRPr lang="en-US" sz="2400" b="1" dirty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4000" y="2209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হর্ন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বাজানো</a:t>
            </a:r>
            <a:endParaRPr lang="en-US" sz="2400" b="1" dirty="0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34000" y="30480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অবস্থান</a:t>
            </a:r>
            <a:endParaRPr lang="en-US" sz="2400" b="1" dirty="0"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20145" y="3962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শান্তিপূর্ণ</a:t>
            </a:r>
            <a:endParaRPr lang="en-US" sz="2400" b="1" dirty="0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20145" y="4876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কোলাহল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6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225636" y="304800"/>
            <a:ext cx="4271749" cy="941696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Individual work </a:t>
            </a:r>
          </a:p>
        </p:txBody>
      </p:sp>
      <p:sp>
        <p:nvSpPr>
          <p:cNvPr id="5" name="Minus 4"/>
          <p:cNvSpPr/>
          <p:nvPr/>
        </p:nvSpPr>
        <p:spPr>
          <a:xfrm>
            <a:off x="2133600" y="1284751"/>
            <a:ext cx="7815410" cy="191069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2189886-3D07-4E59-BE70-04A12C73EC0C}"/>
              </a:ext>
            </a:extLst>
          </p:cNvPr>
          <p:cNvSpPr txBox="1"/>
          <p:nvPr/>
        </p:nvSpPr>
        <p:spPr>
          <a:xfrm>
            <a:off x="685800" y="1981200"/>
            <a:ext cx="808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  <a:cs typeface="Times New Roman" panose="02020603050405020304" pitchFamily="18" charset="0"/>
              </a:rPr>
              <a:t>Dear Students, Open your book </a:t>
            </a:r>
            <a:r>
              <a:rPr lang="en-US" sz="3200" b="1" dirty="0">
                <a:latin typeface="+mj-lt"/>
                <a:cs typeface="Times New Roman" panose="02020603050405020304" pitchFamily="18" charset="0"/>
              </a:rPr>
              <a:t>at</a:t>
            </a:r>
            <a:r>
              <a:rPr lang="en-US" sz="2800" b="1" dirty="0">
                <a:latin typeface="+mj-lt"/>
                <a:cs typeface="Times New Roman" panose="02020603050405020304" pitchFamily="18" charset="0"/>
              </a:rPr>
              <a:t> page no. </a:t>
            </a:r>
            <a:r>
              <a:rPr lang="en-US" sz="2800" b="1" dirty="0" smtClean="0">
                <a:latin typeface="+mj-lt"/>
                <a:cs typeface="Times New Roman" panose="02020603050405020304" pitchFamily="18" charset="0"/>
              </a:rPr>
              <a:t>67 </a:t>
            </a:r>
            <a:r>
              <a:rPr lang="en-US" sz="2800" b="1" dirty="0">
                <a:latin typeface="+mj-lt"/>
                <a:cs typeface="Times New Roman" panose="02020603050405020304" pitchFamily="18" charset="0"/>
              </a:rPr>
              <a:t>and read the text loudly…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F1C041-96D9-48BE-98D7-638E96532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461" y="3566929"/>
            <a:ext cx="1216463" cy="121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0F1C041-96D9-48BE-98D7-638E96532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37" y="3566928"/>
            <a:ext cx="1216463" cy="121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0F1C041-96D9-48BE-98D7-638E96532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193" y="3566928"/>
            <a:ext cx="1216463" cy="121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0F1C041-96D9-48BE-98D7-638E96532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03" y="5143097"/>
            <a:ext cx="1216463" cy="121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0F1C041-96D9-48BE-98D7-638E96532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03" y="5095477"/>
            <a:ext cx="1216463" cy="121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291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304800"/>
            <a:ext cx="8534400" cy="1219200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ysClr val="window" lastClr="FFFFFF"/>
                </a:solidFill>
                <a:latin typeface="Century Gothic"/>
              </a:rPr>
              <a:t>Write True or False for each statement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855" y="1905000"/>
            <a:ext cx="5396346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Loud horn causes sound pollution. </a:t>
            </a:r>
            <a:endParaRPr lang="en-US" sz="2400" b="1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743200"/>
            <a:ext cx="60198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People should throw waste in the water. </a:t>
            </a:r>
            <a:endParaRPr lang="en-US" sz="2400" b="1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581400"/>
            <a:ext cx="61722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Breathing polluted air can make us sick. </a:t>
            </a:r>
            <a:endParaRPr lang="en-US" sz="24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4855" y="4419600"/>
            <a:ext cx="5777346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Car and bus horns cause air pollution. </a:t>
            </a:r>
            <a:endParaRPr lang="en-US" sz="2400" b="1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5334000"/>
            <a:ext cx="6172200" cy="838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People are responsible for environment pollution. </a:t>
            </a:r>
            <a:endParaRPr lang="en-US" sz="2400" b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77344" y="1905000"/>
            <a:ext cx="1004455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True</a:t>
            </a:r>
            <a:endParaRPr lang="en-US" sz="2400" b="1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799" y="2736273"/>
            <a:ext cx="1073727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False</a:t>
            </a:r>
            <a:endParaRPr lang="en-US" sz="2400" b="1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60127" y="3574473"/>
            <a:ext cx="9144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True</a:t>
            </a:r>
            <a:endParaRPr lang="en-US" sz="2400" b="1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72201" y="4419600"/>
            <a:ext cx="1066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False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53200" y="5334000"/>
            <a:ext cx="9144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True</a:t>
            </a:r>
            <a:endParaRPr lang="en-US" sz="24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94979" cy="2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074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636317" y="282745"/>
            <a:ext cx="3016155" cy="749129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Pair work </a:t>
            </a:r>
          </a:p>
        </p:txBody>
      </p:sp>
      <p:sp>
        <p:nvSpPr>
          <p:cNvPr id="5" name="Minus 4"/>
          <p:cNvSpPr/>
          <p:nvPr/>
        </p:nvSpPr>
        <p:spPr>
          <a:xfrm>
            <a:off x="2667000" y="1143000"/>
            <a:ext cx="7294133" cy="133469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A07166C-8EE3-4254-8058-5CABF360B06E}"/>
              </a:ext>
            </a:extLst>
          </p:cNvPr>
          <p:cNvSpPr txBox="1"/>
          <p:nvPr/>
        </p:nvSpPr>
        <p:spPr>
          <a:xfrm>
            <a:off x="563162" y="1417009"/>
            <a:ext cx="8089310" cy="584775"/>
          </a:xfrm>
          <a:prstGeom prst="rect">
            <a:avLst/>
          </a:prstGeom>
          <a:solidFill>
            <a:sysClr val="window" lastClr="FFFFFF"/>
          </a:solidFill>
          <a:ln w="15875" cap="rnd" cmpd="sng" algn="ctr">
            <a:solidFill>
              <a:srgbClr val="A5301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ysClr val="windowText" lastClr="000000"/>
                </a:solidFill>
                <a:latin typeface="Century Gothic"/>
                <a:cs typeface="Times New Roman" panose="02020603050405020304" pitchFamily="18" charset="0"/>
              </a:rPr>
              <a:t>Answer the following questions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0088" y="2209800"/>
            <a:ext cx="5830712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a) How does water pollution happen?</a:t>
            </a:r>
            <a:endParaRPr lang="en-US" sz="24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3162" y="3048000"/>
            <a:ext cx="808931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+mj-lt"/>
              </a:rPr>
              <a:t>Water pollution happens when people throw garbage and dirty water into rivers and ponds. </a:t>
            </a:r>
            <a:endParaRPr lang="en-US" sz="2400" b="1" dirty="0">
              <a:latin typeface="+mj-lt"/>
            </a:endParaRPr>
          </a:p>
        </p:txBody>
      </p:sp>
      <p:pic>
        <p:nvPicPr>
          <p:cNvPr id="2050" name="Picture 2" descr="C:\Users\Admin\Downloads\TGBB-Website-Blog-Imagery-1-1024x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002804"/>
            <a:ext cx="4267200" cy="262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321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162" y="609600"/>
            <a:ext cx="5304238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latin typeface="+mj-lt"/>
              </a:rPr>
              <a:t>b</a:t>
            </a:r>
            <a:r>
              <a:rPr lang="en-US" sz="2400" b="1" dirty="0" smtClean="0">
                <a:latin typeface="+mj-lt"/>
              </a:rPr>
              <a:t>) How does air pollution happen?</a:t>
            </a:r>
            <a:endParaRPr lang="en-US" sz="2400" b="1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162" y="1600200"/>
            <a:ext cx="808931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+mj-lt"/>
              </a:rPr>
              <a:t>Air pollution happens when cars, buses and factories produce smoke and dust in the air.  </a:t>
            </a:r>
            <a:endParaRPr lang="en-US" sz="2400" b="1" dirty="0">
              <a:latin typeface="+mj-lt"/>
            </a:endParaRPr>
          </a:p>
        </p:txBody>
      </p:sp>
      <p:pic>
        <p:nvPicPr>
          <p:cNvPr id="3074" name="Picture 2" descr="C:\Users\Admin\Downloads\air-pollution-smog-1500-999x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90800"/>
            <a:ext cx="4724400" cy="362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99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162" y="609600"/>
            <a:ext cx="5990038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+mj-lt"/>
              </a:rPr>
              <a:t>c) How does sound pollution happen?</a:t>
            </a:r>
            <a:endParaRPr lang="en-US" sz="2400" b="1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162" y="1600200"/>
            <a:ext cx="8199838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+mj-lt"/>
              </a:rPr>
              <a:t>Sound pollution happens when people use loud horns, loudspeakers and make unnecessary loud noises.   </a:t>
            </a:r>
            <a:endParaRPr lang="en-US" sz="2400" b="1" dirty="0">
              <a:latin typeface="+mj-lt"/>
            </a:endParaRPr>
          </a:p>
        </p:txBody>
      </p:sp>
      <p:pic>
        <p:nvPicPr>
          <p:cNvPr id="4098" name="Picture 2" descr="C:\Users\Admin\Downloads\tot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617" y="2743199"/>
            <a:ext cx="54864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967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029200" y="152400"/>
            <a:ext cx="3603008" cy="812157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Group work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</p:txBody>
      </p:sp>
      <p:sp>
        <p:nvSpPr>
          <p:cNvPr id="5" name="Minus 4"/>
          <p:cNvSpPr/>
          <p:nvPr/>
        </p:nvSpPr>
        <p:spPr>
          <a:xfrm>
            <a:off x="2667000" y="1009531"/>
            <a:ext cx="7294133" cy="133469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C0867D5-E865-4729-A293-726434C919EC}"/>
              </a:ext>
            </a:extLst>
          </p:cNvPr>
          <p:cNvSpPr txBox="1"/>
          <p:nvPr/>
        </p:nvSpPr>
        <p:spPr>
          <a:xfrm>
            <a:off x="902948" y="1219200"/>
            <a:ext cx="7729260" cy="954107"/>
          </a:xfrm>
          <a:prstGeom prst="rect">
            <a:avLst/>
          </a:prstGeom>
          <a:solidFill>
            <a:sysClr val="window" lastClr="FFFFFF"/>
          </a:solidFill>
          <a:ln w="15875" cap="rnd" cmpd="sng" algn="ctr">
            <a:solidFill>
              <a:srgbClr val="A5301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/>
                <a:ea typeface="+mn-ea"/>
                <a:cs typeface="Times New Roman" pitchFamily="18" charset="0"/>
              </a:rPr>
              <a:t>Dear students, </a:t>
            </a:r>
            <a:r>
              <a:rPr lang="en-US" sz="2800" b="1" kern="0" dirty="0" smtClean="0">
                <a:solidFill>
                  <a:sysClr val="windowText" lastClr="000000"/>
                </a:solidFill>
                <a:latin typeface="Century Gothic"/>
                <a:cs typeface="Times New Roman" pitchFamily="18" charset="0"/>
              </a:rPr>
              <a:t>Make a poster on how you keep our environment safe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ea typeface="+mn-ea"/>
              <a:cs typeface="Times New Roman" pitchFamily="18" charset="0"/>
            </a:endParaRPr>
          </a:p>
        </p:txBody>
      </p:sp>
      <p:pic>
        <p:nvPicPr>
          <p:cNvPr id="5122" name="Picture 2" descr="C:\Users\Admin\Downloads\9d0394f92659ba688b8ef6c543a86b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4114800" cy="403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ownloads\maxresdefault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5" t="2424" r="14405" b="1896"/>
          <a:stretch/>
        </p:blipFill>
        <p:spPr bwMode="auto">
          <a:xfrm>
            <a:off x="4862084" y="2322287"/>
            <a:ext cx="3900916" cy="399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93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105400" y="261895"/>
            <a:ext cx="3603008" cy="744524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Home Tasks  </a:t>
            </a:r>
          </a:p>
        </p:txBody>
      </p:sp>
      <p:sp>
        <p:nvSpPr>
          <p:cNvPr id="5" name="Minus 4"/>
          <p:cNvSpPr/>
          <p:nvPr/>
        </p:nvSpPr>
        <p:spPr>
          <a:xfrm>
            <a:off x="2667000" y="1085731"/>
            <a:ext cx="7294133" cy="133469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7955" y="1828800"/>
            <a:ext cx="8379725" cy="1371600"/>
          </a:xfrm>
          <a:prstGeom prst="roundRect">
            <a:avLst/>
          </a:prstGeom>
          <a:noFill/>
          <a:ln w="15875" cap="rnd" cmpd="sng" algn="ctr">
            <a:solidFill>
              <a:srgbClr val="A53010"/>
            </a:solidFill>
            <a:prstDash val="solid"/>
          </a:ln>
          <a:effectLst/>
        </p:spPr>
        <p:txBody>
          <a:bodyPr rtlCol="0" anchor="ctr"/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entury Gothic"/>
              </a:rPr>
              <a:t>Write a short composition on ‘Environment Pollution’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589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B4EE17D-F645-4E51-838F-06794FFC6ADF}"/>
              </a:ext>
            </a:extLst>
          </p:cNvPr>
          <p:cNvSpPr txBox="1"/>
          <p:nvPr/>
        </p:nvSpPr>
        <p:spPr>
          <a:xfrm>
            <a:off x="1142999" y="609600"/>
            <a:ext cx="71382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</a:rPr>
              <a:t>OK!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DE7E18">
                    <a:lumMod val="75000"/>
                  </a:srgbClr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/>
              </a:rPr>
              <a:t>STUDENTS, NO MORE TODAY……..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/>
              </a:rPr>
              <a:t>BYE ……….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A2DD01E-8D6F-46B1-B4D3-E281D86A5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57" y="2590800"/>
            <a:ext cx="6096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33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6200"/>
            <a:ext cx="36036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inus 4"/>
          <p:cNvSpPr/>
          <p:nvPr/>
        </p:nvSpPr>
        <p:spPr>
          <a:xfrm>
            <a:off x="3810000" y="995088"/>
            <a:ext cx="5943600" cy="232011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93139" y="1447800"/>
            <a:ext cx="5568286" cy="1982698"/>
          </a:xfrm>
          <a:prstGeom prst="roundRect">
            <a:avLst/>
          </a:prstGeom>
          <a:solidFill>
            <a:srgbClr val="DE7E18"/>
          </a:solidFill>
          <a:ln w="22225" cap="rnd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Krishna Rani Shill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Assistant Teacher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Kapilmuni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Govt. Primary School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Paikgacha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Khulna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2432050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293139" y="3962400"/>
            <a:ext cx="5568286" cy="2320120"/>
          </a:xfrm>
          <a:prstGeom prst="roundRect">
            <a:avLst/>
          </a:prstGeom>
          <a:solidFill>
            <a:srgbClr val="DE7E18"/>
          </a:solidFill>
          <a:ln w="22225" cap="rnd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Subject: English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ysClr val="window" lastClr="FFFFFF"/>
                </a:solidFill>
                <a:latin typeface="Century Gothic"/>
              </a:rPr>
              <a:t>Class: 4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mtClean="0">
                <a:solidFill>
                  <a:sysClr val="window" lastClr="FFFFFF"/>
                </a:solidFill>
                <a:latin typeface="Century Gothic"/>
              </a:rPr>
              <a:t>Environment Pollution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xmlns="" id="{9BA40C76-926F-4FD9-86AB-F48B847EF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5" b="11995"/>
          <a:stretch>
            <a:fillRect/>
          </a:stretch>
        </p:blipFill>
        <p:spPr>
          <a:xfrm>
            <a:off x="916781" y="4249104"/>
            <a:ext cx="1970088" cy="195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4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61709" y="426154"/>
            <a:ext cx="3098042" cy="729435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Greeting </a:t>
            </a:r>
          </a:p>
        </p:txBody>
      </p:sp>
      <p:sp>
        <p:nvSpPr>
          <p:cNvPr id="5" name="Minus 4"/>
          <p:cNvSpPr/>
          <p:nvPr/>
        </p:nvSpPr>
        <p:spPr>
          <a:xfrm>
            <a:off x="3235481" y="1227161"/>
            <a:ext cx="6518119" cy="232011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xmlns="" id="{D2A2DB1D-EB23-4195-B12B-D41EF01068E2}"/>
              </a:ext>
            </a:extLst>
          </p:cNvPr>
          <p:cNvSpPr/>
          <p:nvPr/>
        </p:nvSpPr>
        <p:spPr>
          <a:xfrm>
            <a:off x="1114406" y="1805243"/>
            <a:ext cx="6223351" cy="644825"/>
          </a:xfrm>
          <a:prstGeom prst="roundRect">
            <a:avLst>
              <a:gd name="adj" fmla="val 50000"/>
            </a:avLst>
          </a:prstGeom>
          <a:solidFill>
            <a:srgbClr val="DE7E18">
              <a:lumMod val="20000"/>
              <a:lumOff val="80000"/>
            </a:srgbClr>
          </a:solidFill>
          <a:ln w="15875" cap="rnd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Good morning, students.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:a16="http://schemas.microsoft.com/office/drawing/2014/main" xmlns="" id="{B4DCE212-F161-45CE-97A5-0DB75182A1CB}"/>
              </a:ext>
            </a:extLst>
          </p:cNvPr>
          <p:cNvSpPr/>
          <p:nvPr/>
        </p:nvSpPr>
        <p:spPr>
          <a:xfrm>
            <a:off x="1114406" y="2621507"/>
            <a:ext cx="6223351" cy="644825"/>
          </a:xfrm>
          <a:prstGeom prst="roundRect">
            <a:avLst>
              <a:gd name="adj" fmla="val 50000"/>
            </a:avLst>
          </a:prstGeom>
          <a:solidFill>
            <a:srgbClr val="92AA4C">
              <a:lumMod val="20000"/>
              <a:lumOff val="80000"/>
            </a:srgbClr>
          </a:solidFill>
          <a:ln w="15875" cap="rnd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Good morning, teacher.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xmlns="" id="{7BD73C19-46CA-4A27-81A8-32C69DFEF5E8}"/>
              </a:ext>
            </a:extLst>
          </p:cNvPr>
          <p:cNvSpPr/>
          <p:nvPr/>
        </p:nvSpPr>
        <p:spPr>
          <a:xfrm>
            <a:off x="1114406" y="3438985"/>
            <a:ext cx="6223351" cy="644825"/>
          </a:xfrm>
          <a:prstGeom prst="roundRect">
            <a:avLst>
              <a:gd name="adj" fmla="val 50000"/>
            </a:avLst>
          </a:prstGeom>
          <a:solidFill>
            <a:srgbClr val="DE7E18">
              <a:lumMod val="20000"/>
              <a:lumOff val="80000"/>
            </a:srgbClr>
          </a:solidFill>
          <a:ln w="15875" cap="rnd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How are you today?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xmlns="" id="{E5F29ED2-96B8-4E8E-BC42-83FAC38EF602}"/>
              </a:ext>
            </a:extLst>
          </p:cNvPr>
          <p:cNvSpPr/>
          <p:nvPr/>
        </p:nvSpPr>
        <p:spPr>
          <a:xfrm>
            <a:off x="1114406" y="4239772"/>
            <a:ext cx="6223351" cy="644825"/>
          </a:xfrm>
          <a:prstGeom prst="roundRect">
            <a:avLst>
              <a:gd name="adj" fmla="val 50000"/>
            </a:avLst>
          </a:prstGeom>
          <a:solidFill>
            <a:srgbClr val="92AA4C">
              <a:lumMod val="20000"/>
              <a:lumOff val="80000"/>
            </a:srgbClr>
          </a:solidFill>
          <a:ln w="15875" cap="rnd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Fine. and you?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xmlns="" id="{784B74C2-0A9E-457F-BA05-F514523DEE70}"/>
              </a:ext>
            </a:extLst>
          </p:cNvPr>
          <p:cNvSpPr/>
          <p:nvPr/>
        </p:nvSpPr>
        <p:spPr>
          <a:xfrm>
            <a:off x="1114406" y="5045218"/>
            <a:ext cx="6223351" cy="644825"/>
          </a:xfrm>
          <a:prstGeom prst="roundRect">
            <a:avLst>
              <a:gd name="adj" fmla="val 50000"/>
            </a:avLst>
          </a:prstGeom>
          <a:solidFill>
            <a:srgbClr val="DE7E18">
              <a:lumMod val="20000"/>
              <a:lumOff val="80000"/>
            </a:srgbClr>
          </a:solidFill>
          <a:ln w="15875" cap="rnd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Fine, thank you.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EEBE8AB-8B7A-4F24-B863-912A079CA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8" y="1805243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EBE8AB-8B7A-4F24-B863-912A079CA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8" y="3404145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EEBE8AB-8B7A-4F24-B863-912A079CA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8" y="5000877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DBF682-4BB7-4FA1-877D-C2E3C449C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0"/>
          <a:stretch/>
        </p:blipFill>
        <p:spPr>
          <a:xfrm>
            <a:off x="7337757" y="2560768"/>
            <a:ext cx="797785" cy="766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1DBF682-4BB7-4FA1-877D-C2E3C449C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0"/>
          <a:stretch/>
        </p:blipFill>
        <p:spPr>
          <a:xfrm>
            <a:off x="7337757" y="4181674"/>
            <a:ext cx="797785" cy="766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49251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iley Face 3"/>
          <p:cNvSpPr/>
          <p:nvPr/>
        </p:nvSpPr>
        <p:spPr>
          <a:xfrm>
            <a:off x="5562600" y="228600"/>
            <a:ext cx="3227695" cy="2467970"/>
          </a:xfrm>
          <a:prstGeom prst="smileyFace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Let’s Watch a video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324640"/>
              </p:ext>
            </p:extLst>
          </p:nvPr>
        </p:nvGraphicFramePr>
        <p:xfrm>
          <a:off x="685800" y="2819400"/>
          <a:ext cx="5570963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ackager Shell Object" showAsIcon="1" r:id="rId3" imgW="1359000" imgH="415080" progId="Package">
                  <p:embed/>
                </p:oleObj>
              </mc:Choice>
              <mc:Fallback>
                <p:oleObj name="Packager Shell Object" showAsIcon="1" r:id="rId3" imgW="1359000" imgH="4150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800" y="2819400"/>
                        <a:ext cx="5570963" cy="169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966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81400" y="152400"/>
            <a:ext cx="5186148" cy="676284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Learning Outcomes 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Minus 4"/>
          <p:cNvSpPr/>
          <p:nvPr/>
        </p:nvSpPr>
        <p:spPr>
          <a:xfrm>
            <a:off x="1516635" y="838200"/>
            <a:ext cx="8617965" cy="163773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133E32-F2AD-400F-84E3-A2F29CEA4DD4}"/>
              </a:ext>
            </a:extLst>
          </p:cNvPr>
          <p:cNvSpPr txBox="1"/>
          <p:nvPr/>
        </p:nvSpPr>
        <p:spPr>
          <a:xfrm>
            <a:off x="152400" y="1066800"/>
            <a:ext cx="8763000" cy="523220"/>
          </a:xfrm>
          <a:prstGeom prst="rect">
            <a:avLst/>
          </a:prstGeom>
          <a:solidFill>
            <a:sysClr val="window" lastClr="FFFFFF"/>
          </a:solidFill>
          <a:ln w="15875" cap="rnd" cmpd="sng" algn="ctr">
            <a:solidFill>
              <a:srgbClr val="A5301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By the end of the lesson students will be able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to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..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7036" y="1828800"/>
            <a:ext cx="87283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Listening:</a:t>
            </a:r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1.3.1 Recognize which words in a sentence are stressed.</a:t>
            </a:r>
          </a:p>
          <a:p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     3.4.1 Understand statements made by the teacher and students.</a:t>
            </a:r>
          </a:p>
          <a:p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     4.2.1 Understand and enjoy simple stories.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1.1.1 Say words, phrases and sentence with proper sound and stress.</a:t>
            </a:r>
          </a:p>
          <a:p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     6.2.1 Talk about people, objects, events etc.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1.5.1 Read words phrases and sentence in the text with proper pronunciation, stress and intonation.</a:t>
            </a:r>
          </a:p>
          <a:p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     1.7.1 Read paragraphs, dialogues, stories, letters and other texts.</a:t>
            </a:r>
          </a:p>
        </p:txBody>
      </p:sp>
    </p:spTree>
    <p:extLst>
      <p:ext uri="{BB962C8B-B14F-4D97-AF65-F5344CB8AC3E}">
        <p14:creationId xmlns:p14="http://schemas.microsoft.com/office/powerpoint/2010/main" val="306964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304800"/>
            <a:ext cx="8679975" cy="812762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What are the pictures about?  </a:t>
            </a:r>
          </a:p>
        </p:txBody>
      </p:sp>
      <p:pic>
        <p:nvPicPr>
          <p:cNvPr id="1026" name="Picture 2" descr="C:\Users\Admin\Downloads\Capture7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87" y="1371600"/>
            <a:ext cx="81534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447800" y="5588038"/>
            <a:ext cx="6019800" cy="812762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ysClr val="window" lastClr="FFFFFF"/>
                </a:solidFill>
                <a:latin typeface="Century Gothic"/>
              </a:rPr>
              <a:t>Environment Pollution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3188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794645" y="304800"/>
            <a:ext cx="4926840" cy="676284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Teachers Reading  </a:t>
            </a:r>
          </a:p>
        </p:txBody>
      </p:sp>
      <p:sp>
        <p:nvSpPr>
          <p:cNvPr id="6" name="Minus 5"/>
          <p:cNvSpPr/>
          <p:nvPr/>
        </p:nvSpPr>
        <p:spPr>
          <a:xfrm>
            <a:off x="1676400" y="1066800"/>
            <a:ext cx="8511623" cy="218364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050" name="Picture 2" descr="C:\Users\Admin\Downloads\Capture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18808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700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Capture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229600" cy="324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Capture7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6"/>
          <a:stretch/>
        </p:blipFill>
        <p:spPr bwMode="auto">
          <a:xfrm>
            <a:off x="387927" y="3581400"/>
            <a:ext cx="8229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169877"/>
            <a:ext cx="7373202" cy="676284"/>
          </a:xfrm>
          <a:prstGeom prst="roundRect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Some keywords of the lesson   </a:t>
            </a:r>
          </a:p>
        </p:txBody>
      </p:sp>
      <p:sp>
        <p:nvSpPr>
          <p:cNvPr id="5" name="Minus 4"/>
          <p:cNvSpPr/>
          <p:nvPr/>
        </p:nvSpPr>
        <p:spPr>
          <a:xfrm>
            <a:off x="-457200" y="941695"/>
            <a:ext cx="10877266" cy="191069"/>
          </a:xfrm>
          <a:prstGeom prst="mathMinus">
            <a:avLst/>
          </a:prstGeom>
          <a:gradFill rotWithShape="1">
            <a:gsLst>
              <a:gs pos="0">
                <a:srgbClr val="A53010">
                  <a:tint val="96000"/>
                  <a:lumMod val="104000"/>
                </a:srgbClr>
              </a:gs>
              <a:gs pos="100000">
                <a:srgbClr val="A53010">
                  <a:shade val="98000"/>
                  <a:lumMod val="94000"/>
                </a:srgbClr>
              </a:gs>
            </a:gsLst>
            <a:lin ang="5400000" scaled="0"/>
          </a:gradFill>
          <a:ln w="9525" cap="rnd" cmpd="sng" algn="ctr">
            <a:solidFill>
              <a:srgbClr val="A53010">
                <a:shade val="90000"/>
              </a:srgbClr>
            </a:solidFill>
            <a:prstDash val="solid"/>
          </a:ln>
          <a:effectLst>
            <a:outerShdw blurRad="38100" dist="25400" dir="5400000" rotWithShape="0">
              <a:srgbClr val="000000">
                <a:alpha val="2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1295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Environment </a:t>
            </a:r>
            <a:endParaRPr lang="en-US" sz="2400" b="1" dirty="0">
              <a:latin typeface="+mj-lt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914633" y="15240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2600" y="1295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পরিবেশ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21336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Pollution</a:t>
            </a:r>
            <a:endParaRPr lang="en-US" sz="2400" b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2971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Throw</a:t>
            </a:r>
            <a:endParaRPr lang="en-US" sz="2400" b="1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491" y="38100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Trash</a:t>
            </a:r>
            <a:endParaRPr lang="en-US" sz="2400" b="1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0491" y="46482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Vehicle</a:t>
            </a:r>
            <a:endParaRPr lang="en-US" sz="2400" b="1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1" y="5486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Responsible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914633" y="23622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914633" y="32004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3914633" y="40386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914633" y="48768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3914633" y="5715000"/>
            <a:ext cx="10668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34891" y="21336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দূষণ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07182" y="29718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নিক্ষেপ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করা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07182" y="38100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আবর্জনা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00255" y="46482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যানবাহন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65619" y="5486400"/>
            <a:ext cx="2438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+mj-lt"/>
              </a:rPr>
              <a:t>দায়ী</a:t>
            </a:r>
            <a:r>
              <a:rPr lang="en-US" sz="2400" b="1" dirty="0" smtClean="0"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5694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340</TotalTime>
  <Words>382</Words>
  <Application>Microsoft Office PowerPoint</Application>
  <PresentationFormat>On-screen Show (4:3)</PresentationFormat>
  <Paragraphs>82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Executive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92</cp:revision>
  <dcterms:created xsi:type="dcterms:W3CDTF">2026-07-14T07:10:29Z</dcterms:created>
  <dcterms:modified xsi:type="dcterms:W3CDTF">2026-07-15T01:50:36Z</dcterms:modified>
</cp:coreProperties>
</file>