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4"/>
  </p:notesMasterIdLst>
  <p:sldIdLst>
    <p:sldId id="266" r:id="rId2"/>
    <p:sldId id="26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Inter" panose="020B0604020202020204" charset="0"/>
      <p:regular r:id="rId21"/>
    </p:embeddedFont>
    <p:embeddedFont>
      <p:font typeface="NikoshBAN" panose="02000000000000000000" pitchFamily="2" charset="0"/>
      <p:regular r:id="rId22"/>
    </p:embeddedFont>
    <p:embeddedFont>
      <p:font typeface="Petrona Bold" panose="020B0604020202020204" charset="0"/>
      <p:regular r:id="rId23"/>
    </p:embeddedFont>
    <p:embeddedFont>
      <p:font typeface="SutonnyMJ" pitchFamily="2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4" d="100"/>
          <a:sy n="94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909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72368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15670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0136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3336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873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94827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2130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25040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76613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72105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45086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21345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11236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041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5C9D4D-0A64-4D8D-AFC7-A630B9018BB8}"/>
              </a:ext>
            </a:extLst>
          </p:cNvPr>
          <p:cNvSpPr txBox="1"/>
          <p:nvPr/>
        </p:nvSpPr>
        <p:spPr>
          <a:xfrm>
            <a:off x="457200" y="274320"/>
            <a:ext cx="769112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9600" dirty="0" err="1">
                <a:latin typeface="NikoshBAN" pitchFamily="2" charset="0"/>
                <a:cs typeface="NikoshBAN" pitchFamily="2" charset="0"/>
              </a:rPr>
              <a:t>হুমায়ুন</a:t>
            </a:r>
            <a:r>
              <a:rPr lang="en-US" sz="9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dirty="0" err="1">
                <a:latin typeface="NikoshBAN" pitchFamily="2" charset="0"/>
                <a:cs typeface="NikoshBAN" pitchFamily="2" charset="0"/>
              </a:rPr>
              <a:t>কবির</a:t>
            </a:r>
            <a:b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bn-BD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শিক্ষক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বাগমারা</a:t>
            </a:r>
            <a:r>
              <a:rPr lang="bn-BD" sz="3200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উচ্চ</a:t>
            </a:r>
            <a:r>
              <a:rPr lang="en-US" sz="3200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br>
              <a:rPr lang="bn-BD" sz="4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1800" b="1" dirty="0" err="1">
                <a:solidFill>
                  <a:srgbClr val="007E00"/>
                </a:solidFill>
                <a:latin typeface="NikoshBAN" pitchFamily="2" charset="0"/>
                <a:cs typeface="NikoshBAN" pitchFamily="2" charset="0"/>
              </a:rPr>
              <a:t>লালমাই</a:t>
            </a:r>
            <a:r>
              <a:rPr lang="bn-BD" sz="1800" b="1" dirty="0">
                <a:solidFill>
                  <a:srgbClr val="007E00"/>
                </a:solidFill>
                <a:latin typeface="NikoshBAN" pitchFamily="2" charset="0"/>
                <a:cs typeface="NikoshBAN" pitchFamily="2" charset="0"/>
              </a:rPr>
              <a:t>, কুমিল্লা। </a:t>
            </a:r>
            <a:endParaRPr lang="en-US" sz="2800" b="1" dirty="0">
              <a:solidFill>
                <a:srgbClr val="007E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18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ইনডেক্স</a:t>
            </a:r>
            <a:r>
              <a:rPr lang="en-US" sz="1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নং-৩১৯৭৭৭</a:t>
            </a:r>
            <a:r>
              <a:rPr lang="en-US" sz="1800" b="1" dirty="0">
                <a:solidFill>
                  <a:srgbClr val="002060"/>
                </a:solidFill>
                <a:latin typeface="SutonnyMJ" pitchFamily="2" charset="0"/>
                <a:cs typeface="NikoshBAN" pitchFamily="2" charset="0"/>
              </a:rPr>
              <a:t>,</a:t>
            </a:r>
            <a:r>
              <a:rPr lang="en-US" sz="1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বেতন </a:t>
            </a:r>
            <a:r>
              <a:rPr lang="en-US" sz="18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কোড</a:t>
            </a:r>
            <a:r>
              <a:rPr lang="en-US" sz="1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1800" b="1" dirty="0">
                <a:solidFill>
                  <a:srgbClr val="002060"/>
                </a:solidFill>
                <a:latin typeface="SutonnyMJ" pitchFamily="2" charset="0"/>
                <a:cs typeface="NikoshBAN" pitchFamily="2" charset="0"/>
              </a:rPr>
              <a:t>0</a:t>
            </a:r>
            <a:r>
              <a:rPr lang="en-US" sz="1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৮</a:t>
            </a:r>
            <a:br>
              <a:rPr lang="bn-BD" sz="4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800" b="1" dirty="0">
                <a:latin typeface="NikoshBAN" pitchFamily="2" charset="0"/>
                <a:cs typeface="NikoshBAN" pitchFamily="2" charset="0"/>
              </a:rPr>
              <a:t>মোবাইলঃ ০১৭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২৭০০৭২৬২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 </a:t>
            </a:r>
            <a:br>
              <a:rPr lang="bn-BD" sz="4000" b="1" dirty="0">
                <a:latin typeface="NikoshBAN" pitchFamily="2" charset="0"/>
                <a:cs typeface="NikoshBAN" pitchFamily="2" charset="0"/>
              </a:rPr>
            </a:br>
            <a:r>
              <a:rPr lang="en-US" sz="1600" b="1" dirty="0">
                <a:latin typeface="NikoshBAN" pitchFamily="2" charset="0"/>
                <a:cs typeface="NikoshBAN" pitchFamily="2" charset="0"/>
              </a:rPr>
              <a:t>humayun.bagmara@gmail.com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E2C82C-6A8E-4DE2-8B42-CCA7935B7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1281430"/>
            <a:ext cx="914400" cy="914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244457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প্রজন্মগত ব্যবধান ও ডিজিটাল বিভাজন</a:t>
            </a:r>
            <a:endParaRPr lang="en-US" sz="1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8" y="715342"/>
            <a:ext cx="4075881" cy="39894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2400" y="2593479"/>
            <a:ext cx="3420244" cy="7999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00" b="1" dirty="0" err="1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ডি</a:t>
            </a:r>
            <a:endParaRPr lang="en-US" sz="700" b="1" dirty="0">
              <a:solidFill>
                <a:srgbClr val="000000"/>
              </a:solidFill>
              <a:latin typeface="Petrona Bold" pitchFamily="34" charset="0"/>
              <a:ea typeface="Petrona Bold" pitchFamily="34" charset="-122"/>
              <a:cs typeface="Petrona Bold" pitchFamily="34" charset="-12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জিটাল</a:t>
            </a:r>
            <a:r>
              <a:rPr lang="en-US" sz="14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বিভাজন কী</a:t>
            </a:r>
            <a:r>
              <a:rPr lang="en-US" sz="7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?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 flipH="1">
            <a:off x="4769493" y="1696720"/>
            <a:ext cx="4181463" cy="1849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endParaRPr lang="en-US" sz="105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0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প্রযুক্তির</a:t>
            </a: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ব্যবহারে তরুণ ও প্রবীণ প্রজন্মের মধ্যে সৃষ্ট ব্যবধান — 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10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এটি</a:t>
            </a: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সমাজকে দুই ভাগে ভাগ করে দিচ্ছে</a:t>
            </a: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।</a:t>
            </a:r>
            <a:endParaRPr lang="en-US" sz="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684" y="4787912"/>
            <a:ext cx="106263" cy="1062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26430" y="4561840"/>
            <a:ext cx="2457376" cy="307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ডিজিটাল শিক্ষা প্রসার ও সচেতনতা বৃদ্ধি জরুরি</a:t>
            </a:r>
            <a:endParaRPr lang="en-US" sz="10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4648" y="4787912"/>
            <a:ext cx="106263" cy="10626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458394" y="4561840"/>
            <a:ext cx="2457450" cy="307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নতুন প্রজন্মের দায়িত্ব — প্রবীণদের প্রযুক্তি শেখানো</a:t>
            </a:r>
            <a:endParaRPr lang="en-US" sz="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6686" y="4787912"/>
            <a:ext cx="106263" cy="10626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90431" y="4442602"/>
            <a:ext cx="2457376" cy="426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ইন্টারনেটের সঠিক ও নিরাপদ ব্যবহার শেখা আবশ্যক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27534"/>
            <a:ext cx="8151763" cy="465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সুরক্ষার কৌশল: সচেতনতাই সেরা সমাধান</a:t>
            </a:r>
            <a:endParaRPr lang="en-US" sz="2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376214"/>
            <a:ext cx="4004965" cy="149899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413508" y="1482551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56927" y="1943174"/>
            <a:ext cx="3683347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00B0F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শক্তিশালী পাসওয়ার্ড</a:t>
            </a:r>
            <a:endParaRPr lang="en-US" sz="1450" dirty="0">
              <a:solidFill>
                <a:srgbClr val="00B0F0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656927" y="2260774"/>
            <a:ext cx="36833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highlight>
                  <a:srgbClr val="C0C0C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জটিল পাসওয়ার্ড ও দ্বি-স্তরীয় নিরাপত্তা (2FA) ব্যবহার করুন — অ্যাকাউন্ট সুরক্ষিত রাখুন</a:t>
            </a:r>
            <a:endParaRPr lang="en-US" sz="1100" dirty="0">
              <a:highlight>
                <a:srgbClr val="C0C0C0"/>
              </a:highlight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2842" y="1376214"/>
            <a:ext cx="4005039" cy="14989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60232" y="1482551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4803651" y="1943174"/>
            <a:ext cx="3683422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highlight>
                  <a:srgbClr val="FFFF00"/>
                </a:highlight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অচেনা লিংকে ক্লিক না করা</a:t>
            </a:r>
            <a:endParaRPr lang="en-US" sz="1450" dirty="0">
              <a:highlight>
                <a:srgbClr val="FFFF00"/>
              </a:highlight>
            </a:endParaRPr>
          </a:p>
        </p:txBody>
      </p:sp>
      <p:sp>
        <p:nvSpPr>
          <p:cNvPr id="10" name="Text 6"/>
          <p:cNvSpPr/>
          <p:nvPr/>
        </p:nvSpPr>
        <p:spPr>
          <a:xfrm>
            <a:off x="4803651" y="2260774"/>
            <a:ext cx="3683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00B0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সন্দেহজনক লিংক বা মেসেজে ক্লিক করবেন না — ব্যক্তিগত তথ্য গোপন রাখুন</a:t>
            </a:r>
            <a:endParaRPr lang="en-US" sz="1200" dirty="0">
              <a:solidFill>
                <a:srgbClr val="00B050"/>
              </a:solidFill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3016969"/>
            <a:ext cx="4004965" cy="149899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413508" y="3123307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656927" y="3583930"/>
            <a:ext cx="3683347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highlight>
                  <a:srgbClr val="008080"/>
                </a:highlight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সাইবার অপরাধ সম্পর্কে জ্ঞান</a:t>
            </a:r>
            <a:endParaRPr lang="en-US" sz="1450" dirty="0">
              <a:highlight>
                <a:srgbClr val="008080"/>
              </a:highlight>
            </a:endParaRPr>
          </a:p>
        </p:txBody>
      </p:sp>
      <p:sp>
        <p:nvSpPr>
          <p:cNvPr id="14" name="Text 9"/>
          <p:cNvSpPr/>
          <p:nvPr/>
        </p:nvSpPr>
        <p:spPr>
          <a:xfrm>
            <a:off x="656927" y="3901529"/>
            <a:ext cx="36833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সাইবার অপরাধ চিনতে শিখুন ও প্রয়োজনে আইনি সহায়তা নিন — সচেতন থাকুন</a:t>
            </a:r>
            <a:endParaRPr lang="en-US" sz="1100" dirty="0">
              <a:highlight>
                <a:srgbClr val="FFFF00"/>
              </a:highlight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2842" y="3016969"/>
            <a:ext cx="4005039" cy="1498997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560232" y="3123307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1300" dirty="0"/>
          </a:p>
        </p:txBody>
      </p:sp>
      <p:sp>
        <p:nvSpPr>
          <p:cNvPr id="17" name="Text 11"/>
          <p:cNvSpPr/>
          <p:nvPr/>
        </p:nvSpPr>
        <p:spPr>
          <a:xfrm>
            <a:off x="4803651" y="3583930"/>
            <a:ext cx="3683422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00B0F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নিয়মিত আপডেট</a:t>
            </a:r>
            <a:endParaRPr lang="en-US" sz="1450" dirty="0">
              <a:solidFill>
                <a:srgbClr val="00B0F0"/>
              </a:solidFill>
            </a:endParaRPr>
          </a:p>
        </p:txBody>
      </p:sp>
      <p:sp>
        <p:nvSpPr>
          <p:cNvPr id="18" name="Text 12"/>
          <p:cNvSpPr/>
          <p:nvPr/>
        </p:nvSpPr>
        <p:spPr>
          <a:xfrm>
            <a:off x="4803651" y="3901529"/>
            <a:ext cx="3683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FFFF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সফটওয়্যার ও অ্যাপ নিয়মিত আপডেট করুন — নিরাপত্তা ঝুঁকি কমিয়ে আনুন</a:t>
            </a:r>
            <a:endParaRPr lang="en-US" sz="1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88169"/>
            <a:ext cx="4722763" cy="9303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উপসংহার: ইন্টারনেটের সঠিক ব্যবহার</a:t>
            </a:r>
            <a:endParaRPr lang="en-US" sz="2900" dirty="0"/>
          </a:p>
        </p:txBody>
      </p:sp>
      <p:sp>
        <p:nvSpPr>
          <p:cNvPr id="4" name="Shape 1"/>
          <p:cNvSpPr/>
          <p:nvPr/>
        </p:nvSpPr>
        <p:spPr>
          <a:xfrm>
            <a:off x="3925119" y="1731094"/>
            <a:ext cx="19050" cy="772567"/>
          </a:xfrm>
          <a:prstGeom prst="roundRect">
            <a:avLst>
              <a:gd name="adj" fmla="val 60000"/>
            </a:avLst>
          </a:prstGeom>
          <a:solidFill>
            <a:srgbClr val="007EBD"/>
          </a:solidFill>
          <a:ln/>
        </p:spPr>
      </p:sp>
      <p:sp>
        <p:nvSpPr>
          <p:cNvPr id="5" name="Text 2"/>
          <p:cNvSpPr/>
          <p:nvPr/>
        </p:nvSpPr>
        <p:spPr>
          <a:xfrm>
            <a:off x="4137720" y="1890564"/>
            <a:ext cx="451016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ইন্টারনেট একটি ধারালো ছুরির মতো — ব্যবহারের ওপর নির্ভর করে এটি জীবন গঠন করবে নাকি বিনাশ করবে।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3925119" y="2663130"/>
            <a:ext cx="4722763" cy="1892201"/>
          </a:xfrm>
          <a:prstGeom prst="roundRect">
            <a:avLst>
              <a:gd name="adj" fmla="val 3147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929881" y="2667893"/>
            <a:ext cx="2356619" cy="1054745"/>
          </a:xfrm>
          <a:prstGeom prst="rect">
            <a:avLst/>
          </a:prstGeom>
          <a:solidFill>
            <a:srgbClr val="CCEEFF"/>
          </a:solidFill>
          <a:ln/>
        </p:spPr>
      </p:sp>
      <p:sp>
        <p:nvSpPr>
          <p:cNvPr id="8" name="Text 5"/>
          <p:cNvSpPr/>
          <p:nvPr/>
        </p:nvSpPr>
        <p:spPr>
          <a:xfrm>
            <a:off x="4071640" y="2809652"/>
            <a:ext cx="2073101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প্রযুক্তির গোলাম নয়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4071640" y="3127251"/>
            <a:ext cx="207310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ইন্টারনেটকে নিজের উন্নতির হাতিয়ার হিসেবে গ্রহণ করুন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286500" y="2667893"/>
            <a:ext cx="2356619" cy="1054745"/>
          </a:xfrm>
          <a:prstGeom prst="rect">
            <a:avLst/>
          </a:prstGeom>
          <a:solidFill>
            <a:srgbClr val="CCEEFF"/>
          </a:solidFill>
          <a:ln/>
        </p:spPr>
      </p:sp>
      <p:sp>
        <p:nvSpPr>
          <p:cNvPr id="11" name="Shape 8"/>
          <p:cNvSpPr/>
          <p:nvPr/>
        </p:nvSpPr>
        <p:spPr>
          <a:xfrm>
            <a:off x="6286500" y="2667893"/>
            <a:ext cx="19050" cy="1054745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12" name="Text 9"/>
          <p:cNvSpPr/>
          <p:nvPr/>
        </p:nvSpPr>
        <p:spPr>
          <a:xfrm>
            <a:off x="6428259" y="2809652"/>
            <a:ext cx="2073101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জ্ঞান ও সচেতনতা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6428259" y="3127251"/>
            <a:ext cx="207310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ভবিষ্যতের ডিজিটাল চ্যালেঞ্জ মোকাবেলায় জ্ঞানই মূল চাবিকাঠি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3929881" y="3722638"/>
            <a:ext cx="4713238" cy="827931"/>
          </a:xfrm>
          <a:prstGeom prst="rect">
            <a:avLst/>
          </a:prstGeom>
          <a:solidFill>
            <a:srgbClr val="CCEEFF"/>
          </a:solidFill>
          <a:ln/>
        </p:spPr>
      </p:sp>
      <p:sp>
        <p:nvSpPr>
          <p:cNvPr id="15" name="Shape 12"/>
          <p:cNvSpPr/>
          <p:nvPr/>
        </p:nvSpPr>
        <p:spPr>
          <a:xfrm>
            <a:off x="3929881" y="3722638"/>
            <a:ext cx="4713238" cy="1905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16" name="Text 13"/>
          <p:cNvSpPr/>
          <p:nvPr/>
        </p:nvSpPr>
        <p:spPr>
          <a:xfrm>
            <a:off x="4071640" y="3864397"/>
            <a:ext cx="4429720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ভারসাম্য বজায় রাখুন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4071640" y="4181996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ডিজিটাল ও বাস্তব জীবনের সুন্দর সমন্বয় গড়ে তুলুন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CA7DC-E0B0-4C49-9A3B-E8AC9B39E808}"/>
              </a:ext>
            </a:extLst>
          </p:cNvPr>
          <p:cNvSpPr/>
          <p:nvPr/>
        </p:nvSpPr>
        <p:spPr>
          <a:xfrm>
            <a:off x="1127760" y="213360"/>
            <a:ext cx="693928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4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AB416D6-A65A-44FB-8835-99662A0DFB92}"/>
              </a:ext>
            </a:extLst>
          </p:cNvPr>
          <p:cNvSpPr/>
          <p:nvPr/>
        </p:nvSpPr>
        <p:spPr>
          <a:xfrm>
            <a:off x="4318000" y="1076960"/>
            <a:ext cx="416560" cy="6299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AC4BCC-CB16-4304-BE92-F5D5FE4B208E}"/>
              </a:ext>
            </a:extLst>
          </p:cNvPr>
          <p:cNvSpPr/>
          <p:nvPr/>
        </p:nvSpPr>
        <p:spPr>
          <a:xfrm>
            <a:off x="599440" y="1899920"/>
            <a:ext cx="8056880" cy="2255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১.ইন্টারনেট </a:t>
            </a:r>
            <a:r>
              <a:rPr lang="en-US" dirty="0" err="1"/>
              <a:t>কী</a:t>
            </a:r>
            <a:r>
              <a:rPr lang="en-US" dirty="0"/>
              <a:t> </a:t>
            </a:r>
            <a:r>
              <a:rPr lang="en-US" dirty="0" err="1"/>
              <a:t>তা</a:t>
            </a:r>
            <a:r>
              <a:rPr lang="en-US" dirty="0"/>
              <a:t>  </a:t>
            </a:r>
            <a:r>
              <a:rPr lang="en-US" dirty="0" err="1"/>
              <a:t>বলতে</a:t>
            </a:r>
            <a:r>
              <a:rPr lang="en-US" dirty="0"/>
              <a:t> </a:t>
            </a:r>
            <a:r>
              <a:rPr lang="en-US" dirty="0" err="1"/>
              <a:t>পারবে</a:t>
            </a:r>
            <a:r>
              <a:rPr lang="en-US" dirty="0"/>
              <a:t>।</a:t>
            </a:r>
          </a:p>
          <a:p>
            <a:pPr algn="ctr"/>
            <a:r>
              <a:rPr lang="en-US" dirty="0"/>
              <a:t>২.শিক্ষা </a:t>
            </a:r>
            <a:r>
              <a:rPr lang="en-US" dirty="0" err="1"/>
              <a:t>ক্ষেত্রে</a:t>
            </a:r>
            <a:r>
              <a:rPr lang="en-US" dirty="0"/>
              <a:t> </a:t>
            </a:r>
            <a:r>
              <a:rPr lang="en-US" dirty="0" err="1"/>
              <a:t>ইন্টারনেট</a:t>
            </a:r>
            <a:r>
              <a:rPr lang="en-US" dirty="0"/>
              <a:t> </a:t>
            </a:r>
            <a:r>
              <a:rPr lang="en-US" dirty="0" err="1"/>
              <a:t>ব্যবহারের</a:t>
            </a:r>
            <a:r>
              <a:rPr lang="en-US" dirty="0"/>
              <a:t> </a:t>
            </a:r>
            <a:r>
              <a:rPr lang="en-US" dirty="0" err="1"/>
              <a:t>সুবিধা</a:t>
            </a:r>
            <a:r>
              <a:rPr lang="en-US" dirty="0"/>
              <a:t> ও </a:t>
            </a:r>
            <a:r>
              <a:rPr lang="en-US" dirty="0" err="1"/>
              <a:t>অসুবিধা</a:t>
            </a:r>
            <a:r>
              <a:rPr lang="en-US" dirty="0"/>
              <a:t> </a:t>
            </a:r>
            <a:r>
              <a:rPr lang="en-US" dirty="0" err="1"/>
              <a:t>গুলো</a:t>
            </a:r>
            <a:r>
              <a:rPr lang="en-US" dirty="0"/>
              <a:t> </a:t>
            </a:r>
            <a:r>
              <a:rPr lang="en-US" dirty="0" err="1"/>
              <a:t>চিহ্নিত</a:t>
            </a:r>
            <a:r>
              <a:rPr lang="en-US" dirty="0"/>
              <a:t> </a:t>
            </a:r>
            <a:r>
              <a:rPr lang="en-US" dirty="0" err="1"/>
              <a:t>করতে</a:t>
            </a:r>
            <a:r>
              <a:rPr lang="en-US" dirty="0"/>
              <a:t> </a:t>
            </a:r>
            <a:r>
              <a:rPr lang="en-US" dirty="0" err="1"/>
              <a:t>পারবে</a:t>
            </a:r>
            <a:r>
              <a:rPr lang="en-US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356470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025277"/>
            <a:ext cx="4722763" cy="9303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শিক্ষা ও দৈননন্দিন জীবনে ইনটারনেটের প্রভাব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3925119" y="2168203"/>
            <a:ext cx="4722763" cy="12837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আশীর্বাদ নাকি অভিশাপ?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3925119" y="3664595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একটি বিপ্লবী প্রযুক্তি যা আমাদের শিক্ষা, যোগাযোগ ও জীবনযাত্রাকে চিরতরে বদলে দিয়েছে।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7601"/>
            <a:ext cx="8151763" cy="465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ইন্টারনেটের যাত্রা: শূন্য থেকে অসীম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62475" y="1196280"/>
            <a:ext cx="19050" cy="3499545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4" name="Shape 2"/>
          <p:cNvSpPr/>
          <p:nvPr/>
        </p:nvSpPr>
        <p:spPr>
          <a:xfrm>
            <a:off x="4006304" y="1346225"/>
            <a:ext cx="425276" cy="1905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5" name="Shape 3"/>
          <p:cNvSpPr/>
          <p:nvPr/>
        </p:nvSpPr>
        <p:spPr>
          <a:xfrm>
            <a:off x="4412531" y="1196280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460379" y="1216223"/>
            <a:ext cx="223242" cy="27905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496119" y="1244947"/>
            <a:ext cx="3367088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১৯৬০-এর দশক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96119" y="1562546"/>
            <a:ext cx="3367088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এআরপিএএনইটি (ARPANET) দিয়ে শুরু — মার্কিন সামরিক গবেষণা নেটওয়ার্ক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12419" y="2196778"/>
            <a:ext cx="425276" cy="1905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10" name="Shape 8"/>
          <p:cNvSpPr/>
          <p:nvPr/>
        </p:nvSpPr>
        <p:spPr>
          <a:xfrm>
            <a:off x="4412531" y="2046833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60379" y="2066776"/>
            <a:ext cx="223242" cy="27905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5280794" y="2095500"/>
            <a:ext cx="3367088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১৯৯১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280794" y="2413099"/>
            <a:ext cx="3367088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টিম বার্নার্স-লি উদ্ভাবন করেন ওয়ার্ল্ড ওয়াইড ওয়েব — সাধারণ মানুষের জন্য উন্মুক্ত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006304" y="2929905"/>
            <a:ext cx="425276" cy="1905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15" name="Shape 13"/>
          <p:cNvSpPr/>
          <p:nvPr/>
        </p:nvSpPr>
        <p:spPr>
          <a:xfrm>
            <a:off x="4412531" y="2779961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60379" y="2799904"/>
            <a:ext cx="223242" cy="27905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496119" y="2828627"/>
            <a:ext cx="3367088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২০০০-এর দশক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96119" y="3146227"/>
            <a:ext cx="3367088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সোশ্যাল মিডিয়া ও ব্রডব্যান্ডের বিস্তার — বিশ্ব সংযুক্ত হতে শুরু করে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12419" y="3663032"/>
            <a:ext cx="425276" cy="1905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20" name="Shape 18"/>
          <p:cNvSpPr/>
          <p:nvPr/>
        </p:nvSpPr>
        <p:spPr>
          <a:xfrm>
            <a:off x="4412531" y="3513088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460379" y="3533031"/>
            <a:ext cx="223242" cy="27905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5280794" y="3561755"/>
            <a:ext cx="3367088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আজ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5280794" y="3879354"/>
            <a:ext cx="3367088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৫ বিলিয়নেরও বেশি মানুষ সংযুক্ত — এক বিশাল ডিজিটাল মহাবিশ্ব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097682"/>
            <a:ext cx="4722763" cy="465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শিক্ষার নতুন দিগন্ত</a:t>
            </a:r>
            <a:endParaRPr lang="en-US" sz="2900" dirty="0"/>
          </a:p>
        </p:txBody>
      </p:sp>
      <p:sp>
        <p:nvSpPr>
          <p:cNvPr id="4" name="Shape 1"/>
          <p:cNvSpPr/>
          <p:nvPr/>
        </p:nvSpPr>
        <p:spPr>
          <a:xfrm>
            <a:off x="3925119" y="1775445"/>
            <a:ext cx="2290465" cy="1291084"/>
          </a:xfrm>
          <a:prstGeom prst="roundRect">
            <a:avLst>
              <a:gd name="adj" fmla="val 4612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71640" y="1921966"/>
            <a:ext cx="1997422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অসীম তথ্যে প্রবেশাধিকার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4071640" y="2239566"/>
            <a:ext cx="19974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যেকোনো স্থান ও সময়ে বিশ্বকোষ, গবেষণাপত্র ও শিক্ষামূলক সম্পদে নাগাল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6357342" y="1775445"/>
            <a:ext cx="2290539" cy="1291084"/>
          </a:xfrm>
          <a:prstGeom prst="roundRect">
            <a:avLst>
              <a:gd name="adj" fmla="val 4612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503863" y="1921966"/>
            <a:ext cx="1997497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ডিজিটাল শিক্ষা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503863" y="2239566"/>
            <a:ext cx="19974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অনলাইন কোর্স, ই-বুক ও ডিজিটাল লাইব্রেরি — শিক্ষা এখন সবার জন্য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925119" y="3208288"/>
            <a:ext cx="4722763" cy="837456"/>
          </a:xfrm>
          <a:prstGeom prst="roundRect">
            <a:avLst>
              <a:gd name="adj" fmla="val 7110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071640" y="3354809"/>
            <a:ext cx="4429720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বিশ্বসেরা শিক্ষক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4071640" y="3672408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ঘরে বসেই হার্ভার্ড, MIT-এর মতো প্রতিষ্ঠানের শিক্ষকদের সাথে শেখার সুযোগ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57374"/>
            <a:ext cx="8151763" cy="465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দৈনন্দিন জীবনে ইন্টারনেটের সুবিধা</a:t>
            </a:r>
            <a:endParaRPr lang="en-US" sz="2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006054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114898"/>
            <a:ext cx="2599134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তাৎক্ষণিক যোগাযোগ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496119" y="3432497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ইমেইল, ভিডিও কল ও মেসেজিংয়ের মাধ্যমে মুহূর্তেই দূরত্ব জয় করা সম্ভব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433" y="2006054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3114898"/>
            <a:ext cx="2599134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ই-কমার্স ও ব্যাংকিং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3272433" y="3432497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ঘরে বসেই কেনাকাটা, বিল পরিশোধ ও আর্থিক লেনদেন — সময় ও শ্রম বাঁচে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7" y="2006054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3114898"/>
            <a:ext cx="2599134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বিনোদনের ভাণ্ডার</a:t>
            </a:r>
            <a:endParaRPr lang="en-US" sz="1450" dirty="0"/>
          </a:p>
        </p:txBody>
      </p:sp>
      <p:sp>
        <p:nvSpPr>
          <p:cNvPr id="11" name="Text 6"/>
          <p:cNvSpPr/>
          <p:nvPr/>
        </p:nvSpPr>
        <p:spPr>
          <a:xfrm>
            <a:off x="6048747" y="3432497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মুভি, গান, গেমস ও সোশ্যাল মিডিয়া — অফুরন্ত বিনোদন এক ক্লিকেই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2151"/>
            <a:ext cx="8151763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ইন্টারনেটের নেতিবাচক দিক: একটি সতর্কতা</a:t>
            </a:r>
            <a:endParaRPr lang="en-US" sz="2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14016"/>
            <a:ext cx="5185172" cy="293823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0201" y="1185193"/>
            <a:ext cx="2642369" cy="104894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14542" y="1332384"/>
            <a:ext cx="229083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ভুয়া খবর ও তথ্যের বিভ্রান্তি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6214542" y="1674986"/>
            <a:ext cx="2290837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সঠিকতা যাচাই ছাড়া তথ্য ছড়িয়ে পড়ে — ভুল ধারণা ও বিভ্রান্তি তৈরি হয়</a:t>
            </a:r>
            <a:endParaRPr lang="en-US" sz="10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0201" y="2358703"/>
            <a:ext cx="2642369" cy="104894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214542" y="2505894"/>
            <a:ext cx="229083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ডেটা নিরাপত্তা ঝুঁকি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6214542" y="2848496"/>
            <a:ext cx="2290837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হ্যাকিং, ফিশিং ও ব্যক্তিগত তথ্য চুরির আতঙ্ক — গোপনীয়তা হুমকির মুখে</a:t>
            </a:r>
            <a:endParaRPr lang="en-US" sz="1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0201" y="3532212"/>
            <a:ext cx="2642369" cy="104894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14542" y="3679403"/>
            <a:ext cx="229083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অতিরিক্ত আসক্তি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6214542" y="4022006"/>
            <a:ext cx="2290837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অনলাইনে অতিরিক্ত সময় কাটানো বাস্তব জগত থেকে বিচ্ছিন্নতা ডেকে আনে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698352"/>
            <a:ext cx="8151763" cy="465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মানসিক ও সামাজিক স্বাস্থ্যের ওপর প্রভাব</a:t>
            </a:r>
            <a:endParaRPr lang="en-US" sz="2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447032"/>
            <a:ext cx="354360" cy="35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7658" y="2447032"/>
            <a:ext cx="206759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মানসিক অবসাদ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1027658" y="2764631"/>
            <a:ext cx="2067595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শারীরিক পরিশ্রম কমে যাওয়া ও স্ক্রিন আসক্তির ফলে উদ্বেগ ও বিষণ্ণতা বৃদ্ধি পায়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72433" y="2447032"/>
            <a:ext cx="354360" cy="3543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803972" y="2447032"/>
            <a:ext cx="206759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সাইবার বুলিং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3803972" y="2764631"/>
            <a:ext cx="2067595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অনলাইন হয়রানি ও সাইবর অপরাধ — বিশেষ করে শিশু ও কিশোরদের জন্য মারাত্মক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48747" y="2447032"/>
            <a:ext cx="354360" cy="3543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580287" y="2447032"/>
            <a:ext cx="206759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সম্পর্কের গুণগত মান</a:t>
            </a:r>
            <a:endParaRPr lang="en-US" sz="1450" dirty="0"/>
          </a:p>
        </p:txBody>
      </p:sp>
      <p:sp>
        <p:nvSpPr>
          <p:cNvPr id="11" name="Text 6"/>
          <p:cNvSpPr/>
          <p:nvPr/>
        </p:nvSpPr>
        <p:spPr>
          <a:xfrm>
            <a:off x="6580287" y="2764631"/>
            <a:ext cx="2067595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ভার্চুয়াল জগতের কৃত্রিমতা বাস্তব সম্পর্কের গভীরতা ও আন্তরিকতা কমিয়ে দেয়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30647"/>
            <a:ext cx="4722763" cy="465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কর্মসংস্থান ও অর্থনৈতিক বিপ্লব</a:t>
            </a:r>
            <a:endParaRPr lang="en-US" sz="2900" dirty="0"/>
          </a:p>
        </p:txBody>
      </p:sp>
      <p:sp>
        <p:nvSpPr>
          <p:cNvPr id="4" name="Shape 1"/>
          <p:cNvSpPr/>
          <p:nvPr/>
        </p:nvSpPr>
        <p:spPr>
          <a:xfrm>
            <a:off x="3925119" y="1208410"/>
            <a:ext cx="2290465" cy="1858119"/>
          </a:xfrm>
          <a:prstGeom prst="roundRect">
            <a:avLst>
              <a:gd name="adj" fmla="val 3204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071640" y="1354931"/>
            <a:ext cx="425276" cy="425276"/>
          </a:xfrm>
          <a:prstGeom prst="ellipse">
            <a:avLst/>
          </a:prstGeom>
          <a:solidFill>
            <a:srgbClr val="007EBD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8619" y="1471836"/>
            <a:ext cx="191319" cy="19131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71640" y="1921966"/>
            <a:ext cx="1997422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ফ্রিল্যান্সিং ও রিমোট ওয়ার্ক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4071640" y="2239566"/>
            <a:ext cx="19974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বিশ্বের যেকোনো প্রান্ত থেকে কাজ করার সুযোগ — নতুন কর্মসংস্থানের দিগন্ত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357342" y="1208410"/>
            <a:ext cx="2290539" cy="1858119"/>
          </a:xfrm>
          <a:prstGeom prst="roundRect">
            <a:avLst>
              <a:gd name="adj" fmla="val 3204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6503863" y="1354931"/>
            <a:ext cx="425276" cy="425276"/>
          </a:xfrm>
          <a:prstGeom prst="ellipse">
            <a:avLst/>
          </a:prstGeom>
          <a:solidFill>
            <a:srgbClr val="007EBD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20842" y="1471836"/>
            <a:ext cx="191319" cy="19131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503863" y="1921966"/>
            <a:ext cx="1997497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ডিজিটাল মার্কেটিং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6503863" y="2239566"/>
            <a:ext cx="199749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সোশ্যাল মিডিয়া ও অনলাইন বিজ্ঞাপনের মাধ্যমে ছোট ব্যবসাও বড় হতে পারে</a:t>
            </a:r>
            <a:endParaRPr lang="en-US" sz="1100" dirty="0"/>
          </a:p>
        </p:txBody>
      </p:sp>
      <p:sp>
        <p:nvSpPr>
          <p:cNvPr id="14" name="Shape 9"/>
          <p:cNvSpPr/>
          <p:nvPr/>
        </p:nvSpPr>
        <p:spPr>
          <a:xfrm>
            <a:off x="3925119" y="3208288"/>
            <a:ext cx="4722763" cy="1404491"/>
          </a:xfrm>
          <a:prstGeom prst="roundRect">
            <a:avLst>
              <a:gd name="adj" fmla="val 4239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4071640" y="3354809"/>
            <a:ext cx="425276" cy="425276"/>
          </a:xfrm>
          <a:prstGeom prst="ellipse">
            <a:avLst/>
          </a:prstGeom>
          <a:solidFill>
            <a:srgbClr val="007EBD"/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88619" y="3471714"/>
            <a:ext cx="191319" cy="19131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071640" y="3921844"/>
            <a:ext cx="4429720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স্থানীয় অর্থনীতি</a:t>
            </a:r>
            <a:endParaRPr lang="en-US" sz="1450" dirty="0"/>
          </a:p>
        </p:txBody>
      </p:sp>
      <p:sp>
        <p:nvSpPr>
          <p:cNvPr id="18" name="Text 12"/>
          <p:cNvSpPr/>
          <p:nvPr/>
        </p:nvSpPr>
        <p:spPr>
          <a:xfrm>
            <a:off x="4071640" y="4239444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ইন্টারনেট স্থানীয় ব্যবসায়ীদের আন্তর্জাতিক বাজারে পৌঁছাতে সাহায্য করে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561</Words>
  <Application>Microsoft Office PowerPoint</Application>
  <PresentationFormat>On-screen Show (16:9)</PresentationFormat>
  <Paragraphs>98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NikoshBAN</vt:lpstr>
      <vt:lpstr>Calibri Light</vt:lpstr>
      <vt:lpstr>Petrona Bold</vt:lpstr>
      <vt:lpstr>SutonnyMJ</vt:lpstr>
      <vt:lpstr>Calibri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lastModifiedBy>user</cp:lastModifiedBy>
  <cp:revision>5</cp:revision>
  <dcterms:created xsi:type="dcterms:W3CDTF">2026-07-14T05:05:40Z</dcterms:created>
  <dcterms:modified xsi:type="dcterms:W3CDTF">2026-07-14T05:30:55Z</dcterms:modified>
</cp:coreProperties>
</file>