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5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60" r:id="rId21"/>
    <p:sldId id="262" r:id="rId22"/>
    <p:sldId id="279" r:id="rId23"/>
    <p:sldId id="261" r:id="rId24"/>
    <p:sldId id="282" r:id="rId25"/>
    <p:sldId id="283" r:id="rId26"/>
    <p:sldId id="284" r:id="rId27"/>
    <p:sldId id="285" r:id="rId28"/>
    <p:sldId id="281" r:id="rId29"/>
    <p:sldId id="286" r:id="rId30"/>
    <p:sldId id="280" r:id="rId31"/>
    <p:sldId id="263" r:id="rId3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65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42F16-D8B4-4D21-89B9-24AD026ED371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163FA-6276-4361-9AC8-D7DD2808A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85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Read the dialogues</a:t>
            </a:r>
            <a:r>
              <a:rPr lang="en-US" baseline="0" dirty="0" smtClean="0"/>
              <a:t> thoroughly without meaning.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376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694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98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45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62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04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130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75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742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154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23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88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11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7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38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Excuse me</a:t>
            </a:r>
            <a:r>
              <a:rPr lang="en-US" dirty="0" smtClean="0"/>
              <a:t> = </a:t>
            </a:r>
            <a:r>
              <a:rPr lang="as-IN" dirty="0" smtClean="0"/>
              <a:t>মাফ করবেন / শুনুন </a:t>
            </a:r>
            <a:r>
              <a:rPr lang="en-US" b="1" dirty="0" smtClean="0"/>
              <a:t>Extra pencil</a:t>
            </a:r>
            <a:r>
              <a:rPr lang="en-US" dirty="0" smtClean="0"/>
              <a:t> = </a:t>
            </a:r>
            <a:r>
              <a:rPr lang="as-IN" dirty="0" smtClean="0"/>
              <a:t>অতিরিক্ত পেন্সিল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63FA-6276-4361-9AC8-D7DD2808AC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78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9751" y="89494"/>
            <a:ext cx="680769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Class 5 English | Unit 11 | Making Requests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8080" y="585348"/>
            <a:ext cx="5099473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100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Pages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54–55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1.1, 1.2 &amp; 2.1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199" y="1008115"/>
            <a:ext cx="4427775" cy="58571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320" y="1028337"/>
            <a:ext cx="4482333" cy="582966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👦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Mamun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I see the pictures you have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coloured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as-IN" sz="3600" b="1" dirty="0">
                <a:latin typeface="Times New Roman" panose="02020603050405020304" pitchFamily="18" charset="0"/>
              </a:rPr>
              <a:t>আমি কি তোমার রঙ করা ছবিগুলো দেখতে পারি?</a:t>
            </a:r>
            <a:endParaRPr lang="as-IN" sz="3600" dirty="0"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" y="4922520"/>
            <a:ext cx="11018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 polite request.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4840" y="3474720"/>
            <a:ext cx="794004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I...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4000" dirty="0">
                <a:latin typeface="Times New Roman" panose="02020603050405020304" pitchFamily="18" charset="0"/>
              </a:rPr>
              <a:t>আমি কি...?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8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👧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Salma: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Why not? Here is my drawing book.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as-IN" sz="3600" b="1" dirty="0">
                <a:latin typeface="Times New Roman" panose="02020603050405020304" pitchFamily="18" charset="0"/>
              </a:rPr>
              <a:t>অবশ্যই। এই নাও আমার আঁকার খাতা।</a:t>
            </a:r>
            <a:endParaRPr lang="as-IN" sz="3600" dirty="0"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4840" y="3474720"/>
            <a:ext cx="794004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not?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অবশ্যই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কেন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নয়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9200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👦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Mamun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Nice drawings, Salma. But you have only two pages left.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as-IN" sz="3200" b="1" dirty="0">
                <a:latin typeface="Times New Roman" panose="02020603050405020304" pitchFamily="18" charset="0"/>
              </a:rPr>
              <a:t>খুব সুন্দর ছবি এঁকেছ, সালমা। কিন্তু তোমার খাতায় মাত্র দুইটি পৃষ্ঠা বাকি আছে।</a:t>
            </a:r>
            <a:endParaRPr lang="as-IN" sz="3200" dirty="0"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1960" y="3977640"/>
            <a:ext cx="794004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Drawings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4000" dirty="0">
                <a:latin typeface="Times New Roman" panose="02020603050405020304" pitchFamily="18" charset="0"/>
              </a:rPr>
              <a:t>আঁকা </a:t>
            </a:r>
            <a:r>
              <a:rPr lang="as-IN" sz="4000" dirty="0" smtClean="0">
                <a:latin typeface="Times New Roman" panose="02020603050405020304" pitchFamily="18" charset="0"/>
              </a:rPr>
              <a:t>ছবি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Pages left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4000" dirty="0">
                <a:latin typeface="Times New Roman" panose="02020603050405020304" pitchFamily="18" charset="0"/>
              </a:rPr>
              <a:t>বাকি পৃষ্ঠা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09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👧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Salma: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Oh, really? Then, I need to buy a new one. Can you suggest me any store?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as-IN" sz="3200" b="1" dirty="0">
                <a:latin typeface="Times New Roman" panose="02020603050405020304" pitchFamily="18" charset="0"/>
              </a:rPr>
              <a:t>ওহ, তাই নাকি? তাহলে আমাকে একটি নতুন খাতা কিনতে হবে। তুমি কি আমাকে কোনো দোকানের পরামর্শ দিতে পারো?</a:t>
            </a:r>
            <a:endParaRPr lang="as-IN" sz="3200" dirty="0"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9280" y="4016693"/>
            <a:ext cx="7940040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4000" dirty="0" smtClean="0">
                <a:latin typeface="Times New Roman" panose="02020603050405020304" pitchFamily="18" charset="0"/>
              </a:rPr>
              <a:t>প্রয়োজন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4000" dirty="0" smtClean="0">
                <a:latin typeface="Times New Roman" panose="02020603050405020304" pitchFamily="18" charset="0"/>
              </a:rPr>
              <a:t>কেনা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4000" dirty="0">
                <a:latin typeface="Times New Roman" panose="02020603050405020304" pitchFamily="18" charset="0"/>
              </a:rPr>
              <a:t>পরামর্শ </a:t>
            </a:r>
            <a:r>
              <a:rPr lang="as-IN" sz="4000" dirty="0" smtClean="0">
                <a:latin typeface="Times New Roman" panose="02020603050405020304" pitchFamily="18" charset="0"/>
              </a:rPr>
              <a:t>দেওয়া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4000" dirty="0">
                <a:latin typeface="Times New Roman" panose="02020603050405020304" pitchFamily="18" charset="0"/>
              </a:rPr>
              <a:t>দোকান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89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👦 </a:t>
            </a:r>
            <a:r>
              <a:rPr lang="en-US" sz="3200" b="1" dirty="0" err="1"/>
              <a:t>Mamun</a:t>
            </a:r>
            <a:r>
              <a:rPr lang="en-US" sz="3200" b="1" dirty="0"/>
              <a:t>:</a:t>
            </a:r>
            <a:r>
              <a:rPr lang="en-US" sz="3200" dirty="0"/>
              <a:t> Sure. You can find your necessary items at the City Library.</a:t>
            </a:r>
          </a:p>
          <a:p>
            <a:r>
              <a:rPr lang="en-US" sz="3200" b="1" dirty="0"/>
              <a:t>Bangla Meaning</a:t>
            </a:r>
          </a:p>
          <a:p>
            <a:r>
              <a:rPr lang="as-IN" sz="3200" b="1" dirty="0"/>
              <a:t>অবশ্যই। তুমি সিটি লাইব্রেরিতে তোমার প্রয়োজনীয় জিনিসগুলো পাবে।</a:t>
            </a:r>
            <a:endParaRPr lang="as-IN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363981" y="4519613"/>
            <a:ext cx="915924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/>
              <a:t>Necessary items</a:t>
            </a:r>
            <a:r>
              <a:rPr lang="en-US" sz="4000" dirty="0"/>
              <a:t> = </a:t>
            </a:r>
            <a:r>
              <a:rPr lang="as-IN" sz="4000" dirty="0"/>
              <a:t>প্রয়োজনীয় </a:t>
            </a:r>
            <a:r>
              <a:rPr lang="as-IN" sz="4000" dirty="0" smtClean="0"/>
              <a:t>জিনিসপত্র</a:t>
            </a:r>
            <a:endParaRPr lang="en-US" sz="4000" dirty="0" smtClean="0"/>
          </a:p>
          <a:p>
            <a:r>
              <a:rPr lang="en-US" sz="4000" b="1" dirty="0"/>
              <a:t>City Library</a:t>
            </a:r>
            <a:r>
              <a:rPr lang="en-US" sz="4000" dirty="0"/>
              <a:t> = </a:t>
            </a:r>
            <a:r>
              <a:rPr lang="as-IN" sz="4000" dirty="0"/>
              <a:t>সিটি লাইব্রেরি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71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👧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Salma: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Could you tell me how to get there?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as-IN" sz="3600" b="1" dirty="0">
                <a:latin typeface="Times New Roman" panose="02020603050405020304" pitchFamily="18" charset="0"/>
              </a:rPr>
              <a:t>তুমি কি আমাকে বলতে পারো সেখানে কীভাবে যেতে হয়?</a:t>
            </a:r>
            <a:endParaRPr lang="as-IN" sz="3600" dirty="0"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" y="4922520"/>
            <a:ext cx="11018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This is another polite request.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4840" y="3474720"/>
            <a:ext cx="794004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/>
              <a:t>Could you...</a:t>
            </a:r>
            <a:r>
              <a:rPr lang="en-US" sz="4000" dirty="0"/>
              <a:t> = </a:t>
            </a:r>
            <a:r>
              <a:rPr lang="as-IN" sz="4000" dirty="0"/>
              <a:t>তুমি কি...?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72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👦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Mamun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Yes, it is on the College Road, next to the government college.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হ্যাঁ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কলেজ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রোডে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সরকারি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কলেজের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পাশে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1520" y="4353669"/>
            <a:ext cx="957072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/>
              <a:t>Next to</a:t>
            </a:r>
            <a:r>
              <a:rPr lang="en-US" sz="4000" dirty="0"/>
              <a:t> = </a:t>
            </a:r>
            <a:r>
              <a:rPr lang="as-IN" sz="4000" dirty="0" smtClean="0"/>
              <a:t>পাশে</a:t>
            </a:r>
            <a:endParaRPr lang="en-US" sz="4000" dirty="0" smtClean="0"/>
          </a:p>
          <a:p>
            <a:r>
              <a:rPr lang="en-US" sz="4000" b="1" dirty="0"/>
              <a:t>Government college</a:t>
            </a:r>
            <a:r>
              <a:rPr lang="en-US" sz="4000" dirty="0"/>
              <a:t> = </a:t>
            </a:r>
            <a:r>
              <a:rPr lang="as-IN" sz="4000" dirty="0"/>
              <a:t>সরকারি কলেজ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58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👦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Mamun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 straight and then turn left on the College Road. The library will be on your right.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as-IN" sz="3600" b="1" dirty="0">
                <a:latin typeface="Times New Roman" panose="02020603050405020304" pitchFamily="18" charset="0"/>
              </a:rPr>
              <a:t>সোজা যাও, তারপর কলেজ রোডে বাম দিকে মোড় নাও। লাইব্রেরিটি তোমার ডান পাশে থাকবে।</a:t>
            </a:r>
            <a:endParaRPr lang="as-IN" sz="3600" dirty="0"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1520" y="4353669"/>
            <a:ext cx="957072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 straight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4000" dirty="0">
                <a:latin typeface="Times New Roman" panose="02020603050405020304" pitchFamily="18" charset="0"/>
              </a:rPr>
              <a:t>সোজা </a:t>
            </a:r>
            <a:r>
              <a:rPr lang="as-IN" sz="4000" dirty="0" smtClean="0">
                <a:latin typeface="Times New Roman" panose="02020603050405020304" pitchFamily="18" charset="0"/>
              </a:rPr>
              <a:t>যাও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 left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4000" dirty="0">
                <a:latin typeface="Times New Roman" panose="02020603050405020304" pitchFamily="18" charset="0"/>
              </a:rPr>
              <a:t>বাম দিকে মোড় </a:t>
            </a:r>
            <a:r>
              <a:rPr lang="as-IN" sz="4000" dirty="0" smtClean="0">
                <a:latin typeface="Times New Roman" panose="02020603050405020304" pitchFamily="18" charset="0"/>
              </a:rPr>
              <a:t>নাও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your right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তোমার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পাশে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04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👧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Salma: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Thanks for your help,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Mamun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as-IN" sz="4400" b="1" dirty="0">
                <a:latin typeface="Times New Roman" panose="02020603050405020304" pitchFamily="18" charset="0"/>
              </a:rPr>
              <a:t>তোমার সাহায্যের জন্য ধন্যবাদ, মামুন।</a:t>
            </a:r>
            <a:endParaRPr lang="as-IN" sz="4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55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👦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Mamun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are welcome. Thank you.</a:t>
            </a: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স্বাগতম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0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1777" y="30480"/>
            <a:ext cx="232364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Warm-up</a:t>
            </a:r>
          </a:p>
        </p:txBody>
      </p:sp>
      <p:sp>
        <p:nvSpPr>
          <p:cNvPr id="4" name="Rectangle 3"/>
          <p:cNvSpPr/>
          <p:nvPr/>
        </p:nvSpPr>
        <p:spPr>
          <a:xfrm>
            <a:off x="438026" y="1433691"/>
            <a:ext cx="9461501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Yes, I do. I ask my friends for help when I need it.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8506" y="738366"/>
            <a:ext cx="6417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2100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ask your friends for help?</a:t>
            </a:r>
          </a:p>
        </p:txBody>
      </p:sp>
      <p:sp>
        <p:nvSpPr>
          <p:cNvPr id="6" name="Rectangle 5"/>
          <p:cNvSpPr/>
          <p:nvPr/>
        </p:nvSpPr>
        <p:spPr>
          <a:xfrm>
            <a:off x="468506" y="2142127"/>
            <a:ext cx="4929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2100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 you ask politely?</a:t>
            </a:r>
          </a:p>
        </p:txBody>
      </p:sp>
      <p:sp>
        <p:nvSpPr>
          <p:cNvPr id="8" name="Rectangle 7"/>
          <p:cNvSpPr/>
          <p:nvPr/>
        </p:nvSpPr>
        <p:spPr>
          <a:xfrm>
            <a:off x="407546" y="2804124"/>
            <a:ext cx="8992013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2100"/>
            </a:pPr>
            <a:r>
              <a:rPr lang="en-US" sz="3600" dirty="0" smtClean="0"/>
              <a:t>I say, "Excuse me," "Can you help me, please?"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3100" y="3493725"/>
            <a:ext cx="67762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100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 you say after getting help?</a:t>
            </a:r>
          </a:p>
        </p:txBody>
      </p:sp>
      <p:sp>
        <p:nvSpPr>
          <p:cNvPr id="9" name="Rectangle 8"/>
          <p:cNvSpPr/>
          <p:nvPr/>
        </p:nvSpPr>
        <p:spPr>
          <a:xfrm>
            <a:off x="453901" y="4181831"/>
            <a:ext cx="9096496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dirty="0"/>
              <a:t>Sample Answer:</a:t>
            </a:r>
            <a:br>
              <a:rPr lang="en-US" sz="2800" dirty="0"/>
            </a:br>
            <a:r>
              <a:rPr lang="en-US" sz="2800" dirty="0"/>
              <a:t>I say, "Thank you."</a:t>
            </a:r>
          </a:p>
          <a:p>
            <a:r>
              <a:rPr lang="en-US" sz="2800" dirty="0" err="1"/>
              <a:t>বাংলা</a:t>
            </a:r>
            <a:r>
              <a:rPr lang="en-US" sz="2800" dirty="0"/>
              <a:t> </a:t>
            </a:r>
            <a:r>
              <a:rPr lang="en-US" sz="2800" dirty="0" err="1"/>
              <a:t>অর্থ</a:t>
            </a:r>
            <a:r>
              <a:rPr lang="en-US" sz="2800" dirty="0"/>
              <a:t>:</a:t>
            </a:r>
            <a:br>
              <a:rPr lang="en-US" sz="2800" dirty="0"/>
            </a:br>
            <a:r>
              <a:rPr lang="en-US" sz="2800" dirty="0" err="1"/>
              <a:t>আমি</a:t>
            </a:r>
            <a:r>
              <a:rPr lang="en-US" sz="2800" dirty="0"/>
              <a:t> </a:t>
            </a:r>
            <a:r>
              <a:rPr lang="en-US" sz="2800" dirty="0" err="1"/>
              <a:t>বলি</a:t>
            </a:r>
            <a:r>
              <a:rPr lang="en-US" sz="2800" dirty="0"/>
              <a:t>, "Thank you."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 animBg="1"/>
      <p:bldP spid="10" grpId="0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0834" y="274320"/>
            <a:ext cx="432554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Useful Expressions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38086" y="1701478"/>
            <a:ext cx="79170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Excuse me ...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I ...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I ...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Could you ...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are welcome.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0011" y="274320"/>
            <a:ext cx="280717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Activity 2.1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650690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100"/>
            </a:pPr>
            <a:r>
              <a:rPr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List all request sentences from the dialogue.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6745" y="274320"/>
            <a:ext cx="373371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 with me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481" y="1027926"/>
            <a:ext cx="1141476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Do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have an extra pencil?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</a:rPr>
              <a:t>   </a:t>
            </a:r>
            <a:r>
              <a:rPr lang="as-IN" sz="3200" dirty="0" smtClean="0">
                <a:latin typeface="Times New Roman" panose="02020603050405020304" pitchFamily="18" charset="0"/>
              </a:rPr>
              <a:t>তোমার </a:t>
            </a:r>
            <a:r>
              <a:rPr lang="as-IN" sz="3200" dirty="0">
                <a:latin typeface="Times New Roman" panose="02020603050405020304" pitchFamily="18" charset="0"/>
              </a:rPr>
              <a:t>কাছে কি একটি অতিরিক্ত পেন্সিল আছে</a:t>
            </a:r>
            <a:r>
              <a:rPr lang="as-IN" sz="3200" dirty="0" smtClean="0">
                <a:latin typeface="Times New Roman" panose="02020603050405020304" pitchFamily="18" charset="0"/>
              </a:rPr>
              <a:t>?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Can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also use your sharpener, please?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</a:rPr>
              <a:t>    </a:t>
            </a:r>
            <a:r>
              <a:rPr lang="as-IN" sz="3200" dirty="0" smtClean="0">
                <a:latin typeface="Times New Roman" panose="02020603050405020304" pitchFamily="18" charset="0"/>
              </a:rPr>
              <a:t>আমি </a:t>
            </a:r>
            <a:r>
              <a:rPr lang="as-IN" sz="3200" dirty="0">
                <a:latin typeface="Times New Roman" panose="02020603050405020304" pitchFamily="18" charset="0"/>
              </a:rPr>
              <a:t>কি তোমার পেন্সিল কাটারটি ব্যবহার করতে পারি?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May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see the pictures you have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coloured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আমি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তোমার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ছবিগুলো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দেখতে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Can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suggest me any store?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</a:rPr>
              <a:t>     </a:t>
            </a:r>
            <a:r>
              <a:rPr lang="as-IN" sz="3200" dirty="0" smtClean="0">
                <a:latin typeface="Times New Roman" panose="02020603050405020304" pitchFamily="18" charset="0"/>
              </a:rPr>
              <a:t>তুমি </a:t>
            </a:r>
            <a:r>
              <a:rPr lang="as-IN" sz="3200" dirty="0">
                <a:latin typeface="Times New Roman" panose="02020603050405020304" pitchFamily="18" charset="0"/>
              </a:rPr>
              <a:t>কি আমাকে কোনো দোকানের পরামর্শ দিতে পারো?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Could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tell me how to get there?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</a:rPr>
              <a:t>     </a:t>
            </a:r>
            <a:r>
              <a:rPr lang="as-IN" sz="3200" dirty="0" smtClean="0">
                <a:latin typeface="Times New Roman" panose="02020603050405020304" pitchFamily="18" charset="0"/>
              </a:rPr>
              <a:t>তুমি </a:t>
            </a:r>
            <a:r>
              <a:rPr lang="as-IN" sz="3200" dirty="0">
                <a:latin typeface="Times New Roman" panose="02020603050405020304" pitchFamily="18" charset="0"/>
              </a:rPr>
              <a:t>কি আমাকে বলতে পারো সেখানে কীভাবে যেতে হয়</a:t>
            </a:r>
            <a:r>
              <a:rPr lang="as-IN" sz="3200" dirty="0" smtClean="0">
                <a:latin typeface="Times New Roman" panose="02020603050405020304" pitchFamily="18" charset="0"/>
              </a:rPr>
              <a:t>?</a:t>
            </a:r>
            <a:endParaRPr lang="as-IN" sz="32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86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6763" y="262313"/>
            <a:ext cx="252242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dirty="0"/>
              <a:t>Grammar Focus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67423" y="815612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Make Polite Requests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972042" y="1392884"/>
            <a:ext cx="34444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polite request?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170" y="1970156"/>
            <a:ext cx="107255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/>
              <a:t>A </a:t>
            </a:r>
            <a:r>
              <a:rPr lang="en-US" sz="2400" b="1" dirty="0"/>
              <a:t>polite request</a:t>
            </a:r>
            <a:r>
              <a:rPr lang="en-US" sz="2400" dirty="0"/>
              <a:t> is a </a:t>
            </a:r>
            <a:r>
              <a:rPr lang="en-US" sz="2400" b="1" dirty="0"/>
              <a:t>kind and respectful way</a:t>
            </a:r>
            <a:r>
              <a:rPr lang="en-US" sz="2400" dirty="0"/>
              <a:t> of asking </a:t>
            </a:r>
            <a:r>
              <a:rPr lang="en-US" sz="2400" dirty="0" smtClean="0"/>
              <a:t>someone  </a:t>
            </a:r>
            <a:r>
              <a:rPr lang="en-US" sz="2400" dirty="0"/>
              <a:t>to do something </a:t>
            </a:r>
            <a:r>
              <a:rPr lang="en-US" sz="2400" dirty="0" smtClean="0"/>
              <a:t>or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give something.</a:t>
            </a:r>
          </a:p>
          <a:p>
            <a:r>
              <a:rPr lang="as-IN" sz="2400" b="1" dirty="0"/>
              <a:t>বাংলা:</a:t>
            </a:r>
            <a:endParaRPr lang="as-IN" sz="2400" dirty="0"/>
          </a:p>
          <a:p>
            <a:r>
              <a:rPr lang="en-US" sz="2400" b="1" dirty="0"/>
              <a:t>Polite request</a:t>
            </a:r>
            <a:r>
              <a:rPr lang="en-US" sz="2400" dirty="0"/>
              <a:t> </a:t>
            </a:r>
            <a:r>
              <a:rPr lang="as-IN" sz="2400" dirty="0"/>
              <a:t>হলো </a:t>
            </a:r>
            <a:r>
              <a:rPr lang="as-IN" sz="2400" b="1" dirty="0"/>
              <a:t>ভদ্রভাবে কারও কাছে কিছু চাওয়া বা অনুরোধ করা।</a:t>
            </a:r>
            <a:endParaRPr lang="as-I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6763" y="262313"/>
            <a:ext cx="252242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dirty="0"/>
              <a:t>Grammar Focus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67423" y="815612"/>
            <a:ext cx="3654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These Expressions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637310" y="1392884"/>
            <a:ext cx="9498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Can </a:t>
            </a:r>
            <a:r>
              <a:rPr lang="en-US" sz="2400" dirty="0"/>
              <a:t>I</a:t>
            </a:r>
            <a:r>
              <a:rPr lang="en-US" sz="2400" dirty="0" smtClean="0"/>
              <a:t>...?</a:t>
            </a:r>
          </a:p>
          <a:p>
            <a:r>
              <a:rPr lang="en-US" sz="2400" b="1" dirty="0"/>
              <a:t>Can I borrow your pencil?</a:t>
            </a:r>
            <a:endParaRPr lang="en-US" sz="2400" dirty="0"/>
          </a:p>
          <a:p>
            <a:r>
              <a:rPr lang="as-IN" sz="2400" b="1" dirty="0"/>
              <a:t>বাংলা:</a:t>
            </a:r>
            <a:r>
              <a:rPr lang="as-IN" sz="2400" dirty="0"/>
              <a:t> আমি কি তোমার পেন্সিলটি নিতে পারি?</a:t>
            </a:r>
          </a:p>
          <a:p>
            <a:r>
              <a:rPr lang="en-US" sz="2400" b="1" dirty="0"/>
              <a:t>2. Could you...?</a:t>
            </a:r>
          </a:p>
          <a:p>
            <a:r>
              <a:rPr lang="en-US" sz="2400" b="1" dirty="0"/>
              <a:t>Could you help me, please?</a:t>
            </a:r>
            <a:endParaRPr lang="en-US" sz="2400" dirty="0"/>
          </a:p>
          <a:p>
            <a:r>
              <a:rPr lang="as-IN" sz="2400" b="1" dirty="0"/>
              <a:t>বাংলা:</a:t>
            </a:r>
            <a:r>
              <a:rPr lang="as-IN" sz="2400" dirty="0"/>
              <a:t> তুমি কি আমাকে সাহায্য করতে পারবে, অনুগ্রহ করে?</a:t>
            </a:r>
          </a:p>
          <a:p>
            <a:r>
              <a:rPr lang="en-US" sz="2400" b="1" dirty="0"/>
              <a:t>3. May I...?</a:t>
            </a:r>
          </a:p>
          <a:p>
            <a:r>
              <a:rPr lang="en-US" sz="2400" b="1" dirty="0"/>
              <a:t>May I use your book?</a:t>
            </a:r>
            <a:endParaRPr lang="en-US" sz="2400" dirty="0"/>
          </a:p>
          <a:p>
            <a:r>
              <a:rPr lang="as-IN" sz="2400" b="1" dirty="0"/>
              <a:t>বাংলা:</a:t>
            </a:r>
            <a:r>
              <a:rPr lang="as-IN" sz="2400" dirty="0"/>
              <a:t> আমি কি তোমার বইটি ব্যবহার করতে পারি?</a:t>
            </a:r>
          </a:p>
          <a:p>
            <a:r>
              <a:rPr lang="en-US" sz="2400" b="1" dirty="0"/>
              <a:t>4. Do you have...?</a:t>
            </a:r>
          </a:p>
          <a:p>
            <a:r>
              <a:rPr lang="en-US" sz="2400" b="1" dirty="0"/>
              <a:t>Do you have an extra pencil?</a:t>
            </a:r>
            <a:endParaRPr lang="en-US" sz="2400" dirty="0"/>
          </a:p>
          <a:p>
            <a:r>
              <a:rPr lang="as-IN" sz="2400" b="1" dirty="0"/>
              <a:t>বাংলা:</a:t>
            </a:r>
            <a:r>
              <a:rPr lang="as-IN" sz="2400" dirty="0"/>
              <a:t> তোমার কাছে কি একটি অতিরিক্ত পেন্সিল আছে?</a:t>
            </a:r>
          </a:p>
          <a:p>
            <a:pPr marL="457200" indent="-457200">
              <a:buAutoNum type="arabicPeriod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25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08454" y="262313"/>
            <a:ext cx="187904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Remember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67423" y="815612"/>
            <a:ext cx="40178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making a polite request,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7310" y="1392884"/>
            <a:ext cx="9498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✅ Say </a:t>
            </a:r>
            <a:r>
              <a:rPr lang="en-US" sz="2400" b="1" dirty="0"/>
              <a:t>Excuse me</a:t>
            </a:r>
            <a:endParaRPr lang="en-US" sz="2400" dirty="0"/>
          </a:p>
          <a:p>
            <a:r>
              <a:rPr lang="en-US" sz="2400" dirty="0"/>
              <a:t>✅ Use </a:t>
            </a:r>
            <a:r>
              <a:rPr lang="en-US" sz="2400" b="1" dirty="0"/>
              <a:t>please</a:t>
            </a:r>
            <a:endParaRPr lang="en-US" sz="2400" dirty="0"/>
          </a:p>
          <a:p>
            <a:r>
              <a:rPr lang="en-US" sz="2400" dirty="0"/>
              <a:t>✅ Speak politely.</a:t>
            </a:r>
          </a:p>
          <a:p>
            <a:r>
              <a:rPr lang="as-IN" sz="2400" b="1" dirty="0"/>
              <a:t>বাংলা:</a:t>
            </a:r>
            <a:endParaRPr lang="as-IN" sz="2400" dirty="0"/>
          </a:p>
          <a:p>
            <a:r>
              <a:rPr lang="as-IN" sz="2400" dirty="0"/>
              <a:t>ভদ্রভাবে অনুরোধ করার সময়—</a:t>
            </a:r>
          </a:p>
          <a:p>
            <a:r>
              <a:rPr lang="as-IN" sz="2400" dirty="0"/>
              <a:t>✔ </a:t>
            </a:r>
            <a:r>
              <a:rPr lang="en-US" sz="2400" b="1" dirty="0"/>
              <a:t>Excuse me</a:t>
            </a:r>
            <a:r>
              <a:rPr lang="en-US" sz="2400" dirty="0"/>
              <a:t> </a:t>
            </a:r>
            <a:r>
              <a:rPr lang="as-IN" sz="2400" dirty="0"/>
              <a:t>বলো।</a:t>
            </a:r>
          </a:p>
          <a:p>
            <a:r>
              <a:rPr lang="as-IN" sz="2400" dirty="0"/>
              <a:t>✔ </a:t>
            </a:r>
            <a:r>
              <a:rPr lang="en-US" sz="2400" b="1" dirty="0"/>
              <a:t>Please</a:t>
            </a:r>
            <a:r>
              <a:rPr lang="en-US" sz="2400" dirty="0"/>
              <a:t> </a:t>
            </a:r>
            <a:r>
              <a:rPr lang="as-IN" sz="2400" dirty="0"/>
              <a:t>ব্যবহার করো।</a:t>
            </a:r>
          </a:p>
          <a:p>
            <a:r>
              <a:rPr lang="as-IN" sz="2400" dirty="0"/>
              <a:t>✔ নম্রভাবে কথা বলো।</a:t>
            </a:r>
          </a:p>
        </p:txBody>
      </p:sp>
    </p:spTree>
    <p:extLst>
      <p:ext uri="{BB962C8B-B14F-4D97-AF65-F5344CB8AC3E}">
        <p14:creationId xmlns:p14="http://schemas.microsoft.com/office/powerpoint/2010/main" val="209136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7002" y="262313"/>
            <a:ext cx="406194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dirty="0"/>
              <a:t>Examples from the Lesson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314116"/>
              </p:ext>
            </p:extLst>
          </p:nvPr>
        </p:nvGraphicFramePr>
        <p:xfrm>
          <a:off x="457196" y="971738"/>
          <a:ext cx="9379532" cy="4385353"/>
        </p:xfrm>
        <a:graphic>
          <a:graphicData uri="http://schemas.openxmlformats.org/drawingml/2006/table">
            <a:tbl>
              <a:tblPr/>
              <a:tblGrid>
                <a:gridCol w="4689766"/>
                <a:gridCol w="4689766"/>
              </a:tblGrid>
              <a:tr h="445388">
                <a:tc>
                  <a:txBody>
                    <a:bodyPr/>
                    <a:lstStyle/>
                    <a:p>
                      <a:r>
                        <a:rPr lang="en-US" sz="2000" b="1" dirty="0"/>
                        <a:t>Polite Request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Bangla 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7993">
                <a:tc>
                  <a:txBody>
                    <a:bodyPr/>
                    <a:lstStyle/>
                    <a:p>
                      <a:r>
                        <a:rPr lang="en-US" sz="2000"/>
                        <a:t>Do you have an extra pencil?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sz="2000"/>
                        <a:t>তোমার কাছে কি একটি অতিরিক্ত পেন্সিল আছে?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7993">
                <a:tc>
                  <a:txBody>
                    <a:bodyPr/>
                    <a:lstStyle/>
                    <a:p>
                      <a:r>
                        <a:rPr lang="en-US" sz="2000"/>
                        <a:t>Can I also use your sharpener, please?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sz="2000"/>
                        <a:t>আমি কি তোমার পেন্সিল কাটারটি ব্যবহার করতে পারি?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7993">
                <a:tc>
                  <a:txBody>
                    <a:bodyPr/>
                    <a:lstStyle/>
                    <a:p>
                      <a:r>
                        <a:rPr lang="en-US" sz="2000"/>
                        <a:t>May I see the pictures you have coloured?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sz="2000"/>
                        <a:t>আমি কি তোমার রঙ করা ছবিগুলো দেখতে পারি?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7993">
                <a:tc>
                  <a:txBody>
                    <a:bodyPr/>
                    <a:lstStyle/>
                    <a:p>
                      <a:r>
                        <a:rPr lang="en-US" sz="2000"/>
                        <a:t>Can you suggest me any store?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sz="2000"/>
                        <a:t>তুমি কি আমাকে কোনো দোকানের পরামর্শ দিতে পারো?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7993">
                <a:tc>
                  <a:txBody>
                    <a:bodyPr/>
                    <a:lstStyle/>
                    <a:p>
                      <a:r>
                        <a:rPr lang="en-US" sz="2000"/>
                        <a:t>Could you tell me how to get there?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sz="2000" dirty="0"/>
                        <a:t>তুমি কি আমাকে বলতে পারো সেখানে কীভাবে যেতে হয়?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15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8449" y="262313"/>
            <a:ext cx="495905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dirty="0"/>
              <a:t>How to Answer a Polite Request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67423" y="815612"/>
            <a:ext cx="25555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I</a:t>
            </a:r>
            <a:r>
              <a:rPr lang="en-US" sz="2400" dirty="0" smtClean="0"/>
              <a:t>f </a:t>
            </a:r>
            <a:r>
              <a:rPr lang="en-US" sz="2400" dirty="0"/>
              <a:t>the answer is </a:t>
            </a:r>
            <a:r>
              <a:rPr lang="en-US" sz="2400" b="1" dirty="0"/>
              <a:t>Yes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7310" y="1392884"/>
            <a:ext cx="9498600" cy="304698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en-US" sz="2400" dirty="0" smtClean="0"/>
              <a:t>Sure</a:t>
            </a:r>
            <a:r>
              <a:rPr lang="en-US" sz="2400" dirty="0"/>
              <a:t>. </a:t>
            </a:r>
          </a:p>
          <a:p>
            <a:r>
              <a:rPr lang="en-US" sz="2400" dirty="0"/>
              <a:t>Of course. </a:t>
            </a:r>
          </a:p>
          <a:p>
            <a:r>
              <a:rPr lang="en-US" sz="2400" dirty="0"/>
              <a:t>Certainly. </a:t>
            </a:r>
          </a:p>
          <a:p>
            <a:r>
              <a:rPr lang="en-US" sz="2400" dirty="0"/>
              <a:t>Here you are. </a:t>
            </a:r>
          </a:p>
          <a:p>
            <a:endParaRPr lang="en-US" sz="2400" b="1" dirty="0" smtClean="0"/>
          </a:p>
          <a:p>
            <a:endParaRPr lang="en-US" sz="2400" b="1" dirty="0"/>
          </a:p>
          <a:p>
            <a:endParaRPr lang="en-US" sz="2400" b="1" dirty="0" smtClean="0"/>
          </a:p>
          <a:p>
            <a:endParaRPr lang="en-US" sz="2400" dirty="0"/>
          </a:p>
          <a:p>
            <a:r>
              <a:rPr lang="en-US" sz="2400" dirty="0" err="1"/>
              <a:t>অবশ্যই</a:t>
            </a:r>
            <a:r>
              <a:rPr lang="en-US" sz="2400" dirty="0"/>
              <a:t>। </a:t>
            </a:r>
          </a:p>
          <a:p>
            <a:r>
              <a:rPr lang="en-US" sz="2400" dirty="0" err="1"/>
              <a:t>নিশ্চয়ই</a:t>
            </a:r>
            <a:r>
              <a:rPr lang="en-US" sz="2400" dirty="0"/>
              <a:t>। </a:t>
            </a:r>
          </a:p>
          <a:p>
            <a:r>
              <a:rPr lang="en-US" sz="2400" dirty="0" err="1"/>
              <a:t>এই</a:t>
            </a:r>
            <a:r>
              <a:rPr lang="en-US" sz="2400" dirty="0"/>
              <a:t> </a:t>
            </a:r>
            <a:r>
              <a:rPr lang="en-US" sz="2400" dirty="0" err="1"/>
              <a:t>নাও</a:t>
            </a:r>
            <a:r>
              <a:rPr lang="en-US" sz="2400" dirty="0"/>
              <a:t> / </a:t>
            </a:r>
            <a:r>
              <a:rPr lang="en-US" sz="2400" dirty="0" err="1"/>
              <a:t>এই</a:t>
            </a:r>
            <a:r>
              <a:rPr lang="en-US" sz="2400" dirty="0"/>
              <a:t> </a:t>
            </a:r>
            <a:r>
              <a:rPr lang="en-US" sz="2400" dirty="0" err="1"/>
              <a:t>নিন</a:t>
            </a:r>
            <a:r>
              <a:rPr lang="en-US" sz="2400" dirty="0"/>
              <a:t>।</a:t>
            </a:r>
          </a:p>
        </p:txBody>
      </p:sp>
      <p:sp>
        <p:nvSpPr>
          <p:cNvPr id="6" name="Rectangle 5"/>
          <p:cNvSpPr/>
          <p:nvPr/>
        </p:nvSpPr>
        <p:spPr>
          <a:xfrm>
            <a:off x="3750366" y="3581713"/>
            <a:ext cx="2642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answer is No</a:t>
            </a:r>
          </a:p>
        </p:txBody>
      </p:sp>
      <p:sp>
        <p:nvSpPr>
          <p:cNvPr id="7" name="Rectangle 6"/>
          <p:cNvSpPr/>
          <p:nvPr/>
        </p:nvSpPr>
        <p:spPr>
          <a:xfrm>
            <a:off x="1963128" y="4419897"/>
            <a:ext cx="6876072" cy="2677656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en-US" sz="2800" dirty="0"/>
              <a:t>I'm sorry. </a:t>
            </a:r>
          </a:p>
          <a:p>
            <a:r>
              <a:rPr lang="en-US" sz="2800" dirty="0"/>
              <a:t>Sorry, I can't. </a:t>
            </a:r>
          </a:p>
          <a:p>
            <a:r>
              <a:rPr lang="en-US" sz="2800" dirty="0"/>
              <a:t>I don't have one. </a:t>
            </a:r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as-IN" sz="2400" dirty="0" smtClean="0"/>
              <a:t>আমি </a:t>
            </a:r>
            <a:r>
              <a:rPr lang="as-IN" sz="2400" dirty="0"/>
              <a:t>দুঃখিত। </a:t>
            </a:r>
          </a:p>
          <a:p>
            <a:r>
              <a:rPr lang="as-IN" sz="2400" dirty="0"/>
              <a:t>দুঃখিত, আমি পারছি না। </a:t>
            </a:r>
          </a:p>
          <a:p>
            <a:r>
              <a:rPr lang="as-IN" sz="2400" dirty="0"/>
              <a:t>আমার কাছে নেই।</a:t>
            </a:r>
          </a:p>
        </p:txBody>
      </p:sp>
    </p:spTree>
    <p:extLst>
      <p:ext uri="{BB962C8B-B14F-4D97-AF65-F5344CB8AC3E}">
        <p14:creationId xmlns:p14="http://schemas.microsoft.com/office/powerpoint/2010/main" val="179191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37495" y="262313"/>
            <a:ext cx="162095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405" y="1277277"/>
            <a:ext cx="4657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I borrow your pencil?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1677" y="1808370"/>
            <a:ext cx="3735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Student:</a:t>
            </a:r>
            <a:r>
              <a:rPr lang="en-US" sz="2400" dirty="0" smtClean="0"/>
              <a:t> Sure. Here you are.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757787" y="2371781"/>
            <a:ext cx="3896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Could you help me?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4772" y="2875161"/>
            <a:ext cx="2674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course.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3972" y="3369303"/>
            <a:ext cx="4231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I use your eraser?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5466" y="3916747"/>
            <a:ext cx="3007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Student:</a:t>
            </a:r>
            <a:r>
              <a:rPr lang="en-US" sz="2400" dirty="0"/>
              <a:t> Yes, you may.</a:t>
            </a:r>
          </a:p>
        </p:txBody>
      </p:sp>
    </p:spTree>
    <p:extLst>
      <p:ext uri="{BB962C8B-B14F-4D97-AF65-F5344CB8AC3E}">
        <p14:creationId xmlns:p14="http://schemas.microsoft.com/office/powerpoint/2010/main" val="228418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9683" y="262313"/>
            <a:ext cx="179658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Pair Work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62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38537" y="63609"/>
            <a:ext cx="421012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Picture Discussion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1" t="2563" r="8737" b="25006"/>
          <a:stretch/>
        </p:blipFill>
        <p:spPr>
          <a:xfrm>
            <a:off x="88158" y="771494"/>
            <a:ext cx="5285120" cy="60177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73278" y="995612"/>
            <a:ext cx="6032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2100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do you see in the picture?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45262" y="1672579"/>
            <a:ext cx="4352474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100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can see two students.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62025" y="2492964"/>
            <a:ext cx="6229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2100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do you think they are talking about?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45262" y="3111104"/>
            <a:ext cx="540244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1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talking about school items.</a:t>
            </a:r>
          </a:p>
        </p:txBody>
      </p:sp>
      <p:sp>
        <p:nvSpPr>
          <p:cNvPr id="9" name="Rectangle 8"/>
          <p:cNvSpPr/>
          <p:nvPr/>
        </p:nvSpPr>
        <p:spPr>
          <a:xfrm>
            <a:off x="5381430" y="4040379"/>
            <a:ext cx="70888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2100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do you request someone to get something?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5262" y="4683871"/>
            <a:ext cx="348056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1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polite requests.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77933" y="271549"/>
            <a:ext cx="164981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Role Play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69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3660" y="274320"/>
            <a:ext cx="189988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42044" y="1385455"/>
            <a:ext cx="4962384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100"/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the dialogue.</a:t>
            </a:r>
          </a:p>
          <a:p>
            <a:pPr>
              <a:defRPr sz="2100"/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five polite requests.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2396" y="274320"/>
            <a:ext cx="270240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sz="4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Vocabulary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923847" cy="7478970"/>
          </a:xfrm>
          <a:prstGeom prst="rect">
            <a:avLst/>
          </a:prstGeom>
          <a:noFill/>
        </p:spPr>
        <p:txBody>
          <a:bodyPr wrap="square" numCol="2" spcCol="914400">
            <a:spAutoFit/>
          </a:bodyPr>
          <a:lstStyle/>
          <a:p>
            <a:pPr>
              <a:lnSpc>
                <a:spcPct val="150000"/>
              </a:lnSpc>
              <a:defRPr sz="2100"/>
            </a:pPr>
            <a:r>
              <a:rPr sz="3600" dirty="0">
                <a:latin typeface="SolaimanLipi Normal" pitchFamily="2" charset="0"/>
                <a:cs typeface="SolaimanLipi Normal" pitchFamily="2" charset="0"/>
              </a:rPr>
              <a:t>request=</a:t>
            </a:r>
            <a:r>
              <a:rPr sz="3600" dirty="0" err="1">
                <a:latin typeface="SolaimanLipi Normal" pitchFamily="2" charset="0"/>
                <a:cs typeface="SolaimanLipi Normal" pitchFamily="2" charset="0"/>
              </a:rPr>
              <a:t>অনুরোধ</a:t>
            </a:r>
            <a:endParaRPr sz="3600" dirty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sz="3600" dirty="0">
                <a:latin typeface="SolaimanLipi Normal" pitchFamily="2" charset="0"/>
                <a:cs typeface="SolaimanLipi Normal" pitchFamily="2" charset="0"/>
              </a:rPr>
              <a:t>extra=</a:t>
            </a:r>
            <a:r>
              <a:rPr sz="3600" dirty="0" err="1">
                <a:latin typeface="SolaimanLipi Normal" pitchFamily="2" charset="0"/>
                <a:cs typeface="SolaimanLipi Normal" pitchFamily="2" charset="0"/>
              </a:rPr>
              <a:t>অতিরিক্ত</a:t>
            </a:r>
            <a:endParaRPr sz="3600" dirty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sz="3600" dirty="0">
                <a:latin typeface="SolaimanLipi Normal" pitchFamily="2" charset="0"/>
                <a:cs typeface="SolaimanLipi Normal" pitchFamily="2" charset="0"/>
              </a:rPr>
              <a:t>sharpener=</a:t>
            </a:r>
            <a:r>
              <a:rPr sz="3600" dirty="0" err="1">
                <a:latin typeface="SolaimanLipi Normal" pitchFamily="2" charset="0"/>
                <a:cs typeface="SolaimanLipi Normal" pitchFamily="2" charset="0"/>
              </a:rPr>
              <a:t>পেন্সিল</a:t>
            </a:r>
            <a:r>
              <a:rPr sz="3600" dirty="0">
                <a:latin typeface="SolaimanLipi Normal" pitchFamily="2" charset="0"/>
                <a:cs typeface="SolaimanLipi Normal" pitchFamily="2" charset="0"/>
              </a:rPr>
              <a:t> </a:t>
            </a:r>
            <a:r>
              <a:rPr sz="3600" dirty="0" err="1">
                <a:latin typeface="SolaimanLipi Normal" pitchFamily="2" charset="0"/>
                <a:cs typeface="SolaimanLipi Normal" pitchFamily="2" charset="0"/>
              </a:rPr>
              <a:t>কাটার</a:t>
            </a:r>
            <a:endParaRPr sz="3600" dirty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sz="3600" dirty="0">
                <a:latin typeface="SolaimanLipi Normal" pitchFamily="2" charset="0"/>
                <a:cs typeface="SolaimanLipi Normal" pitchFamily="2" charset="0"/>
              </a:rPr>
              <a:t>suggest=</a:t>
            </a:r>
            <a:r>
              <a:rPr sz="3600" dirty="0" err="1">
                <a:latin typeface="SolaimanLipi Normal" pitchFamily="2" charset="0"/>
                <a:cs typeface="SolaimanLipi Normal" pitchFamily="2" charset="0"/>
              </a:rPr>
              <a:t>পরামর্শ</a:t>
            </a:r>
            <a:r>
              <a:rPr sz="3600" dirty="0">
                <a:latin typeface="SolaimanLipi Normal" pitchFamily="2" charset="0"/>
                <a:cs typeface="SolaimanLipi Normal" pitchFamily="2" charset="0"/>
              </a:rPr>
              <a:t> </a:t>
            </a:r>
            <a:r>
              <a:rPr sz="3600" dirty="0" err="1">
                <a:latin typeface="SolaimanLipi Normal" pitchFamily="2" charset="0"/>
                <a:cs typeface="SolaimanLipi Normal" pitchFamily="2" charset="0"/>
              </a:rPr>
              <a:t>দেওয়া</a:t>
            </a:r>
            <a:endParaRPr sz="3600" dirty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sz="3600" dirty="0" smtClean="0">
                <a:latin typeface="SolaimanLipi Normal" pitchFamily="2" charset="0"/>
                <a:cs typeface="SolaimanLipi Normal" pitchFamily="2" charset="0"/>
              </a:rPr>
              <a:t>library=</a:t>
            </a:r>
            <a:r>
              <a:rPr sz="3600" dirty="0" err="1" smtClean="0">
                <a:latin typeface="SolaimanLipi Normal" pitchFamily="2" charset="0"/>
                <a:cs typeface="SolaimanLipi Normal" pitchFamily="2" charset="0"/>
              </a:rPr>
              <a:t>গ্রন্থাগার</a:t>
            </a:r>
            <a:endParaRPr lang="en-US" sz="3600" dirty="0" smtClean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lang="en-US" sz="3600" dirty="0" smtClean="0">
                <a:latin typeface="SolaimanLipi Normal" pitchFamily="2" charset="0"/>
                <a:cs typeface="SolaimanLipi Normal" pitchFamily="2" charset="0"/>
              </a:rPr>
              <a:t>excuse me = </a:t>
            </a:r>
            <a:r>
              <a:rPr lang="as-IN" sz="3600" dirty="0">
                <a:latin typeface="SolaimanLipi Normal" pitchFamily="2" charset="0"/>
                <a:cs typeface="SolaimanLipi Normal" pitchFamily="2" charset="0"/>
              </a:rPr>
              <a:t>মাফ করবেন</a:t>
            </a:r>
            <a:endParaRPr lang="en-US" sz="3600" dirty="0" smtClean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lang="en-US" sz="3600" dirty="0" err="1" smtClean="0">
                <a:latin typeface="SolaimanLipi Normal" pitchFamily="2" charset="0"/>
                <a:cs typeface="SolaimanLipi Normal" pitchFamily="2" charset="0"/>
              </a:rPr>
              <a:t>coloured</a:t>
            </a:r>
            <a:r>
              <a:rPr lang="en-US" sz="3600" dirty="0" smtClean="0">
                <a:latin typeface="SolaimanLipi Normal" pitchFamily="2" charset="0"/>
                <a:cs typeface="SolaimanLipi Normal" pitchFamily="2" charset="0"/>
              </a:rPr>
              <a:t> = </a:t>
            </a:r>
            <a:r>
              <a:rPr lang="as-IN" sz="3600" dirty="0" smtClean="0">
                <a:latin typeface="SolaimanLipi Normal" pitchFamily="2" charset="0"/>
                <a:cs typeface="SolaimanLipi Normal" pitchFamily="2" charset="0"/>
              </a:rPr>
              <a:t>রঙিন</a:t>
            </a:r>
            <a:endParaRPr lang="en-US" sz="3600" dirty="0" smtClean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endParaRPr lang="en-US" sz="3600" dirty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endParaRPr lang="en-US" sz="3600" dirty="0" smtClean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lang="en-US" sz="3600" dirty="0" smtClean="0">
                <a:latin typeface="SolaimanLipi Normal" pitchFamily="2" charset="0"/>
                <a:cs typeface="SolaimanLipi Normal" pitchFamily="2" charset="0"/>
              </a:rPr>
              <a:t>necessary = </a:t>
            </a:r>
            <a:r>
              <a:rPr lang="as-IN" sz="3600" dirty="0">
                <a:latin typeface="SolaimanLipi Normal" pitchFamily="2" charset="0"/>
                <a:cs typeface="SolaimanLipi Normal" pitchFamily="2" charset="0"/>
              </a:rPr>
              <a:t>প্রয়োজনীয়</a:t>
            </a:r>
            <a:r>
              <a:rPr lang="en-US" sz="3600" dirty="0" smtClean="0">
                <a:latin typeface="SolaimanLipi Normal" pitchFamily="2" charset="0"/>
                <a:cs typeface="SolaimanLipi Normal" pitchFamily="2" charset="0"/>
              </a:rPr>
              <a:t> </a:t>
            </a:r>
          </a:p>
          <a:p>
            <a:pPr>
              <a:lnSpc>
                <a:spcPct val="150000"/>
              </a:lnSpc>
              <a:defRPr sz="2100"/>
            </a:pPr>
            <a:r>
              <a:rPr lang="en-US" sz="3600" dirty="0" smtClean="0">
                <a:latin typeface="SolaimanLipi Normal" pitchFamily="2" charset="0"/>
                <a:cs typeface="SolaimanLipi Normal" pitchFamily="2" charset="0"/>
              </a:rPr>
              <a:t>straight = </a:t>
            </a:r>
            <a:r>
              <a:rPr lang="as-IN" sz="3600" dirty="0">
                <a:latin typeface="SolaimanLipi Normal" pitchFamily="2" charset="0"/>
                <a:cs typeface="SolaimanLipi Normal" pitchFamily="2" charset="0"/>
              </a:rPr>
              <a:t>সোজা</a:t>
            </a:r>
            <a:endParaRPr lang="en-US" sz="3600" dirty="0" smtClean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lang="en-US" sz="3600" dirty="0" smtClean="0">
                <a:latin typeface="SolaimanLipi Normal" pitchFamily="2" charset="0"/>
                <a:cs typeface="SolaimanLipi Normal" pitchFamily="2" charset="0"/>
              </a:rPr>
              <a:t>turn left = </a:t>
            </a:r>
            <a:r>
              <a:rPr lang="as-IN" sz="3600" dirty="0">
                <a:latin typeface="SolaimanLipi Normal" pitchFamily="2" charset="0"/>
                <a:cs typeface="SolaimanLipi Normal" pitchFamily="2" charset="0"/>
              </a:rPr>
              <a:t>বাঁয়ে </a:t>
            </a:r>
            <a:r>
              <a:rPr lang="en-US" sz="3600" dirty="0" err="1" smtClean="0">
                <a:latin typeface="SolaimanLipi Normal" pitchFamily="2" charset="0"/>
                <a:cs typeface="SolaimanLipi Normal" pitchFamily="2" charset="0"/>
              </a:rPr>
              <a:t>ঘুরবে</a:t>
            </a:r>
            <a:endParaRPr lang="en-US" sz="3600" dirty="0" smtClean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lang="en-US" sz="3600" dirty="0" smtClean="0">
                <a:latin typeface="SolaimanLipi Normal" pitchFamily="2" charset="0"/>
                <a:cs typeface="SolaimanLipi Normal" pitchFamily="2" charset="0"/>
              </a:rPr>
              <a:t>government college= </a:t>
            </a:r>
            <a:r>
              <a:rPr lang="as-IN" sz="3600" dirty="0">
                <a:latin typeface="SolaimanLipi Normal" pitchFamily="2" charset="0"/>
                <a:cs typeface="SolaimanLipi Normal" pitchFamily="2" charset="0"/>
              </a:rPr>
              <a:t>সরকারি কলেজ</a:t>
            </a:r>
            <a:endParaRPr lang="en-US" sz="3600" dirty="0" smtClean="0">
              <a:latin typeface="SolaimanLipi Normal" pitchFamily="2" charset="0"/>
              <a:cs typeface="SolaimanLipi Normal" pitchFamily="2" charset="0"/>
            </a:endParaRPr>
          </a:p>
          <a:p>
            <a:pPr>
              <a:lnSpc>
                <a:spcPct val="150000"/>
              </a:lnSpc>
              <a:defRPr sz="2100"/>
            </a:pPr>
            <a:r>
              <a:rPr lang="en-US" sz="3600" dirty="0" smtClean="0">
                <a:latin typeface="SolaimanLipi Normal" pitchFamily="2" charset="0"/>
                <a:cs typeface="SolaimanLipi Normal" pitchFamily="2" charset="0"/>
              </a:rPr>
              <a:t>with Bangla meaning = </a:t>
            </a:r>
            <a:r>
              <a:rPr lang="as-IN" sz="3600" dirty="0">
                <a:latin typeface="SolaimanLipi Normal" pitchFamily="2" charset="0"/>
                <a:cs typeface="SolaimanLipi Normal" pitchFamily="2" charset="0"/>
              </a:rPr>
              <a:t>বাংলা </a:t>
            </a:r>
            <a:r>
              <a:rPr lang="as-IN" sz="3600" dirty="0" smtClean="0">
                <a:latin typeface="SolaimanLipi Normal" pitchFamily="2" charset="0"/>
                <a:cs typeface="SolaimanLipi Normal" pitchFamily="2" charset="0"/>
              </a:rPr>
              <a:t>অর্থসহ</a:t>
            </a:r>
            <a:endParaRPr lang="en-US" sz="3600" dirty="0" smtClean="0">
              <a:latin typeface="SolaimanLipi Normal" pitchFamily="2" charset="0"/>
              <a:cs typeface="SolaimanLipi Norma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7" y="0"/>
            <a:ext cx="5273005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60" y="22862"/>
            <a:ext cx="5182154" cy="68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9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" y="1182916"/>
            <a:ext cx="1112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👧 </a:t>
            </a:r>
            <a:r>
              <a:rPr lang="en-US" sz="3600" b="1" dirty="0"/>
              <a:t>Salma:</a:t>
            </a:r>
            <a:r>
              <a:rPr lang="en-US" sz="3600" dirty="0"/>
              <a:t> Excuse me. Do you have an extra pencil?</a:t>
            </a:r>
          </a:p>
          <a:p>
            <a:r>
              <a:rPr lang="en-US" sz="3600" b="1" dirty="0"/>
              <a:t>Bangla Meaning</a:t>
            </a:r>
          </a:p>
          <a:p>
            <a:r>
              <a:rPr lang="as-IN" sz="3600" b="1" dirty="0"/>
              <a:t>মাফ করবেন। তোমার কাছে কি একটি অতিরিক্ত পেন্সিল আছে?</a:t>
            </a:r>
            <a:endParaRPr lang="as-IN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24840" y="4221480"/>
            <a:ext cx="11018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Salma is making request. Right?</a:t>
            </a:r>
          </a:p>
        </p:txBody>
      </p:sp>
      <p:sp>
        <p:nvSpPr>
          <p:cNvPr id="6" name="Rectangle 5"/>
          <p:cNvSpPr/>
          <p:nvPr/>
        </p:nvSpPr>
        <p:spPr>
          <a:xfrm>
            <a:off x="786567" y="5225534"/>
            <a:ext cx="53751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Expected Answer</a:t>
            </a:r>
            <a:r>
              <a:rPr lang="en-US" sz="4400" b="1" dirty="0"/>
              <a:t>:</a:t>
            </a:r>
            <a:r>
              <a:rPr lang="en-US" sz="4400" dirty="0"/>
              <a:t> Yes.</a:t>
            </a:r>
          </a:p>
        </p:txBody>
      </p:sp>
    </p:spTree>
    <p:extLst>
      <p:ext uri="{BB962C8B-B14F-4D97-AF65-F5344CB8AC3E}">
        <p14:creationId xmlns:p14="http://schemas.microsoft.com/office/powerpoint/2010/main" val="220397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" y="1182916"/>
            <a:ext cx="1112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👦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Mamun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Sure, Salma. Here you are.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as-IN" sz="3600" b="1" dirty="0">
                <a:latin typeface="Times New Roman" panose="02020603050405020304" pitchFamily="18" charset="0"/>
              </a:rPr>
              <a:t>অবশ্যই, সালমা। এই নাও।</a:t>
            </a:r>
            <a:endParaRPr lang="as-IN" sz="3600" dirty="0"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" y="4663440"/>
            <a:ext cx="11018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Mamun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helping Salma?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6567" y="5652254"/>
            <a:ext cx="4648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 Answer: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Yes.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4840" y="3124200"/>
            <a:ext cx="7940040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3600" dirty="0" smtClean="0">
                <a:latin typeface="Times New Roman" panose="02020603050405020304" pitchFamily="18" charset="0"/>
              </a:rPr>
              <a:t>অবশ্যই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you are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নাও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নিন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33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👧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Salma: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Thanks. Can I also use your sharpener, please? I forgot to bring mine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as-IN" sz="2800" b="1" dirty="0">
                <a:latin typeface="Times New Roman" panose="02020603050405020304" pitchFamily="18" charset="0"/>
              </a:rPr>
              <a:t>ধন্যবাদ। আমি কি তোমার পেন্সিল কাটারটাও ব্যবহার করতে পারি? আমি আমারটা আনতে ভুলে গেছি।</a:t>
            </a:r>
            <a:endParaRPr lang="as-IN" sz="2800" dirty="0"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" y="4922520"/>
            <a:ext cx="11018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Why does Salma need a sharpener?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5607" y="5652254"/>
            <a:ext cx="100224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 Answer: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/>
              <a:t>Because she forgot to bring hers.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4840" y="3474720"/>
            <a:ext cx="7940040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Sharpener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2800" dirty="0">
                <a:latin typeface="Times New Roman" panose="02020603050405020304" pitchFamily="18" charset="0"/>
              </a:rPr>
              <a:t>পেন্সিল </a:t>
            </a:r>
            <a:r>
              <a:rPr lang="as-IN" sz="2800" dirty="0" smtClean="0">
                <a:latin typeface="Times New Roman" panose="02020603050405020304" pitchFamily="18" charset="0"/>
              </a:rPr>
              <a:t>কাটার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Forgot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2800" dirty="0">
                <a:latin typeface="Times New Roman" panose="02020603050405020304" pitchFamily="18" charset="0"/>
              </a:rPr>
              <a:t>ভুলে </a:t>
            </a:r>
            <a:r>
              <a:rPr lang="as-IN" sz="2800" dirty="0" smtClean="0">
                <a:latin typeface="Times New Roman" panose="02020603050405020304" pitchFamily="18" charset="0"/>
              </a:rPr>
              <a:t>গেছি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as-IN" sz="2800" dirty="0">
                <a:latin typeface="Times New Roman" panose="02020603050405020304" pitchFamily="18" charset="0"/>
              </a:rPr>
              <a:t>আমারটি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76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96918" y="274320"/>
            <a:ext cx="26933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1.2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" y="1182916"/>
            <a:ext cx="113080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👦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Mamun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I'm sorry. I don't have a sharpener.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 Meaning</a:t>
            </a:r>
          </a:p>
          <a:p>
            <a:r>
              <a:rPr lang="as-IN" sz="3200" b="1" dirty="0">
                <a:latin typeface="Times New Roman" panose="02020603050405020304" pitchFamily="18" charset="0"/>
              </a:rPr>
              <a:t>আমি দুঃখিত। আমার কাছে পেন্সিল কাটার নেই।</a:t>
            </a:r>
            <a:endParaRPr lang="as-IN" sz="3200" dirty="0"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4840" y="3474720"/>
            <a:ext cx="794004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/>
              <a:t>I'm sorry</a:t>
            </a:r>
            <a:r>
              <a:rPr lang="en-US" sz="3600" dirty="0"/>
              <a:t> = </a:t>
            </a:r>
            <a:r>
              <a:rPr lang="as-IN" sz="3600" dirty="0"/>
              <a:t>আমি দুঃখিত।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89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1466</Words>
  <Application>Microsoft Office PowerPoint</Application>
  <PresentationFormat>Custom</PresentationFormat>
  <Paragraphs>248</Paragraphs>
  <Slides>31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SolaimanLipi Normal</vt:lpstr>
      <vt:lpstr>Tahoma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39</cp:revision>
  <dcterms:created xsi:type="dcterms:W3CDTF">2013-01-27T09:14:16Z</dcterms:created>
  <dcterms:modified xsi:type="dcterms:W3CDTF">2026-07-02T17:08:07Z</dcterms:modified>
  <cp:category/>
</cp:coreProperties>
</file>