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11"/>
    <p:restoredTop sz="94610"/>
  </p:normalViewPr>
  <p:slideViewPr>
    <p:cSldViewPr snapToGrid="0" snapToObjects="1">
      <p:cViewPr varScale="1">
        <p:scale>
          <a:sx n="114" d="100"/>
          <a:sy n="114" d="100"/>
        </p:scale>
        <p:origin x="-438" y="-10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স্বাগত বক্তব্য (১ মিনিট): শিক্ষার্থীদের অভিবাদন জানিয়ে সেশন শুরু করুন। বলুন যে আজকের ক্লাসে আমরা পারমাণবিক শক্তির দুটি গুরুত্বপূর্ণ প্রক্রিয়া — নিউক্লিয়ার ফিশন ও ফিউশন — নিয়ে আলোচনা করব। একটি আকর্ষণীয় প্রশ্ন দিয়ে শুরু করুন: 'সূর্য কীভাবে এত বিপুল শক্তি উৎপন্ন করে, আর পারমাণবিক বিদ্যুৎকেন্দ্র কীভাবে বিদ্যুৎ তৈরি করে — এই দুটি কি একই প্রক্রিয়া?' শিক্ষার্থীদের সংক্ষিপ্ত উত্তর শুনুন।</a:t>
            </a:r>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সময়: ১ মিনিট। বাড়ির কাজের প্রতিটি ধরন সংক্ষেপে বুঝিয়ে দিন এবং জমাদানের সময়সীমা উল্লেখ করুন। সেশন শেষে শিক্ষার্থীদের অংশগ্রহণের প্রশংসা করে আন্তরিকভাবে ধন্যবাদ জানান। পরবর্তী ক্লাসের বিষয় সম্পর্কে সংক্ষিপ্ত ইঙ্গিত দিয়ে সেশন সমাপ্ত করা যেতে পারে।</a:t>
            </a:r>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সময়: ২ মিনিট। প্রতিটি উদ্দেশ্য জোরে পড়ুন এবং বলুন এই সেশন শেষে শিক্ষার্থীরা এগুলো অর্জন করবে। Think-Pair-Share: পাশের সহপাঠীর সাথে ১৫ সেকেন্ড আলোচনা করতে বলুন — 'ফিশন ও ফিউশন শব্দ দুটি শুনে তোমাদের মনে কী চিত্র ভেসে ওঠে?'</a:t>
            </a:r>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সময়: ৫ মিনিট। বোর্ডে সরল চিত্র এঁকে বোঝান — একটি নিউট্রন এসে ভারী নিউক্লিয়াসে আঘাত করলে তা দুই ভাগে বিভক্ত হয়। গুরুত্বপূর্ণ পয়েন্ট: ফিশনে ভরের সামান্য অংশ শক্তিতে রূপান্তরিত হয় (E=mc²) — এটি আইনস্টাইনের সমীকরণের সাথে যুক্ত করে দেখান। লাইভ ডেমো/অ্যানালজি: একটি নরম বল (যেমন প্লাস্টিসিন) ভেঙে দুই টুকরা করে দেখাতে পারো — চাপ দিলে ভেঙে যায়, তেমনি নিউট্রনের আঘাতে নিউক্লিয়াস ভাঙে।</a:t>
            </a:r>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সময়: ৬ মিনিট। সমীকরণটি ধীরে ধীরে ব্যাখ্যা করুন — ভর সংখ্যা ও পারমাণবিক সংখ্যা উভয় পাশে সমান কিনা যাচাই করান (ভারসাম্য যাচাই একটি ভালো শ্রেণি-কার্যক্রম)। শৃঙ্খল বিক্রিয়া বোঝাতে ডমিনো ইফেক্টের উদাহরণ দিন — একটি ডমিনো পড়লে পরেরটি পড়ে, এভাবে ক্রমবর্ধমান হারে চলতে থাকে। নিয়ন্ত্রিত বনাম অনিয়ন্ত্রিত শৃঙ্খল বিক্রিয়ার পার্থক্য জোর দিয়ে বলুন — এটি পরবর্তী স্লাইডে প্রয়োগের সাথে যুক্ত হবে।</a:t>
            </a:r>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সময়: ৫ মিনিট। বাংলাদেশের প্রেক্ষাপটে রূপপুর পারমাণবিক বিদ্যুৎকেন্দ্রের কথা উল্লেখ করুন — এটি শিক্ষার্থীদের জন্য প্রাসঙ্গিক ও আগ্রহোদ্দীপক হবে। আলোচনার প্রশ্ন: 'একই প্রক্রিয়া (ফিশন) থেকে বিদ্যুৎ ও বোমা দুটোই তৈরি সম্ভব — পার্থক্য কোথায়?' (উত্তর: নিয়ন্ত্রণ)। নৈতিক দিক নিয়ে সংক্ষিপ্ত আলোচনা করা যেতে পারে — বিজ্ঞানের প্রয়োগে দায়িত্বশীলতা।</a:t>
            </a:r>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সময়: ৫ মিনিট। জোর দিয়ে বলুন — সূর্য ও সকল নক্ষত্রের শক্তির উৎস ফিউশন। Think-Pair-Share: 'ফিশন ও ফিউশনের মধ্যে মূল পার্থক্য কী মনে হচ্ছে এখন পর্যন্ত?' — ৩০ সেকেন্ড আলোচনা করিয়ে ২-৩ জনের উত্তর শুনুন। ফিউশন কেন পৃথিবীতে নিয়ন্ত্রণ করা কঠিন তা সংক্ষেপে বলুন — অতি উচ্চ তাপমাত্রা ও চাপের প্রয়োজনীয়তা।</a:t>
            </a:r>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সময়: ৬ মিনিট। সমীকরণ ব্যাখ্যার সময় ভর সংখ্যা ও পারমাণবিক সংখ্যা ভারসাম্য যাচাই করান। গুরুত্বপূর্ণ পয়েন্ট: কেন ফিউশন পৃথিবীতে নিয়ন্ত্রণ করা কঠিন — অতি উচ্চ তাপমাত্রা বজায় রাখার প্রযুক্তিগত চ্যালেঞ্জ ব্যাখ্যা করুন। আগ্রহী শিক্ষার্থীদের জন্য অতিরিক্ত তথ্য: ITER (International Thermonuclear Experimental Reactor) প্রকল্পের কথা উল্লেখ করা যেতে পারে যা ভবিষ্যতে ফিউশন থেকে বিদ্যুৎ উৎপাদনের চেষ্টা করছে।</a:t>
            </a:r>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সময়: ৫ মিনিট। টেবিলটি সারি অনুযায়ী পড়ে তুলনা করুন। শিক্ষার্থীদের নিজেদের খাতায় এই টেবিল টুকে নিতে বলুন — পরীক্ষায় এই তুলনা প্রায়ই আসে। প্রশ্ন করুন: 'তেজস্ক্রিয় বর্জ্যের দিক থেকে কোন প্রক্রিয়া পরিবেশের জন্য তুলনামূলক নিরাপদ মনে হয়?' — আলোচনা উৎসাহিত করুন।</a:t>
            </a:r>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সময়: ৪ মিনিট। প্রতিটি প্রশ্ন জোরে পড়ুন এবং শিক্ষার্থীদের হাত তুলে উত্তর দিতে বলুন (হ্যান্ড-রেইজ পোল)। সঠিক উত্তর জানানোর আগে ২-৩ জনকে তাদের যুক্তি ব্যাখ্যা করতে বলুন। ভুল উত্তর এলে সেই ভুল ধারণা কোথা থেকে আসতে পারে তা আলোচনা করে সংশোধন করুন। অতিরিক্ত সময় থাকলে শিক্ষার্থীদের নিজেদের একটি প্রশ্ন তৈরি করে সহপাঠীকে জিজ্ঞাসা করতে বলা যেতে পারে।</a:t>
            </a:r>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1F3B"/>
        </a:solidFill>
        <a:effectLst/>
      </p:bgPr>
    </p:bg>
    <p:spTree>
      <p:nvGrpSpPr>
        <p:cNvPr id="1" name=""/>
        <p:cNvGrpSpPr/>
        <p:nvPr/>
      </p:nvGrpSpPr>
      <p:grpSpPr>
        <a:xfrm>
          <a:off x="0" y="0"/>
          <a:ext cx="0" cy="0"/>
          <a:chOff x="0" y="0"/>
          <a:chExt cx="0" cy="0"/>
        </a:xfrm>
      </p:grpSpPr>
      <p:sp>
        <p:nvSpPr>
          <p:cNvPr id="2" name="Shape 0"/>
          <p:cNvSpPr/>
          <p:nvPr/>
        </p:nvSpPr>
        <p:spPr>
          <a:xfrm>
            <a:off x="8778240" y="-1280160"/>
            <a:ext cx="5029200" cy="5029200"/>
          </a:xfrm>
          <a:prstGeom prst="ellipse">
            <a:avLst/>
          </a:prstGeom>
          <a:solidFill>
            <a:srgbClr val="2C3468"/>
          </a:solidFill>
          <a:ln/>
        </p:spPr>
      </p:sp>
      <p:sp>
        <p:nvSpPr>
          <p:cNvPr id="3" name="Shape 1"/>
          <p:cNvSpPr/>
          <p:nvPr/>
        </p:nvSpPr>
        <p:spPr>
          <a:xfrm>
            <a:off x="9692640" y="-365760"/>
            <a:ext cx="3108960" cy="3108960"/>
          </a:xfrm>
          <a:prstGeom prst="ellipse">
            <a:avLst/>
          </a:prstGeom>
          <a:ln w="19050">
            <a:solidFill>
              <a:srgbClr val="F7C548"/>
            </a:solidFill>
            <a:prstDash val="solid"/>
          </a:ln>
        </p:spPr>
      </p:sp>
      <p:sp>
        <p:nvSpPr>
          <p:cNvPr id="4" name="Shape 2"/>
          <p:cNvSpPr/>
          <p:nvPr/>
        </p:nvSpPr>
        <p:spPr>
          <a:xfrm>
            <a:off x="10378440" y="320040"/>
            <a:ext cx="1737360" cy="1737360"/>
          </a:xfrm>
          <a:prstGeom prst="ellipse">
            <a:avLst/>
          </a:prstGeom>
          <a:ln w="19050">
            <a:solidFill>
              <a:srgbClr val="FF6B35"/>
            </a:solidFill>
            <a:prstDash val="solid"/>
          </a:ln>
        </p:spPr>
      </p:sp>
      <p:sp>
        <p:nvSpPr>
          <p:cNvPr id="5" name="Text 3"/>
          <p:cNvSpPr/>
          <p:nvPr/>
        </p:nvSpPr>
        <p:spPr>
          <a:xfrm>
            <a:off x="822960" y="1554480"/>
            <a:ext cx="7315200" cy="365760"/>
          </a:xfrm>
          <a:prstGeom prst="rect">
            <a:avLst/>
          </a:prstGeom>
          <a:noFill/>
          <a:ln/>
        </p:spPr>
        <p:txBody>
          <a:bodyPr wrap="square" rtlCol="0" anchor="ctr"/>
          <a:lstStyle/>
          <a:p>
            <a:pPr marL="0" indent="0">
              <a:buNone/>
            </a:pPr>
            <a:r>
              <a:rPr lang="en-US" sz="1400" b="1" kern="0" spc="200" dirty="0">
                <a:solidFill>
                  <a:srgbClr val="F7C548"/>
                </a:solidFill>
                <a:latin typeface="Calibri" pitchFamily="34" charset="0"/>
                <a:ea typeface="Calibri" pitchFamily="34" charset="-122"/>
                <a:cs typeface="Calibri" pitchFamily="34" charset="-120"/>
              </a:rPr>
              <a:t>HSC রসায়ন  •  নিউক্লিয়ার রসায়ন অধ্যায়</a:t>
            </a:r>
            <a:endParaRPr lang="en-US" sz="1400" dirty="0"/>
          </a:p>
        </p:txBody>
      </p:sp>
      <p:sp>
        <p:nvSpPr>
          <p:cNvPr id="6" name="Text 4"/>
          <p:cNvSpPr/>
          <p:nvPr/>
        </p:nvSpPr>
        <p:spPr>
          <a:xfrm>
            <a:off x="822960" y="1965960"/>
            <a:ext cx="9601200" cy="1188720"/>
          </a:xfrm>
          <a:prstGeom prst="rect">
            <a:avLst/>
          </a:prstGeom>
          <a:noFill/>
          <a:ln/>
        </p:spPr>
        <p:txBody>
          <a:bodyPr wrap="square" rtlCol="0" anchor="ctr"/>
          <a:lstStyle/>
          <a:p>
            <a:pPr marL="0" indent="0">
              <a:buNone/>
            </a:pPr>
            <a:r>
              <a:rPr lang="en-US" sz="4600" b="1" dirty="0">
                <a:solidFill>
                  <a:srgbClr val="FFFFFF"/>
                </a:solidFill>
                <a:latin typeface="Cambria" pitchFamily="34" charset="0"/>
                <a:ea typeface="Cambria" pitchFamily="34" charset="-122"/>
                <a:cs typeface="Cambria" pitchFamily="34" charset="-120"/>
              </a:rPr>
              <a:t>নিউক্লিয়ার ফিশন ও ফিউশন</a:t>
            </a:r>
            <a:endParaRPr lang="en-US" sz="4600" dirty="0"/>
          </a:p>
        </p:txBody>
      </p:sp>
      <p:sp>
        <p:nvSpPr>
          <p:cNvPr id="7" name="Text 5"/>
          <p:cNvSpPr/>
          <p:nvPr/>
        </p:nvSpPr>
        <p:spPr>
          <a:xfrm>
            <a:off x="822960" y="2971800"/>
            <a:ext cx="8229600" cy="502920"/>
          </a:xfrm>
          <a:prstGeom prst="rect">
            <a:avLst/>
          </a:prstGeom>
          <a:noFill/>
          <a:ln/>
        </p:spPr>
        <p:txBody>
          <a:bodyPr wrap="square" rtlCol="0" anchor="ctr"/>
          <a:lstStyle/>
          <a:p>
            <a:pPr marL="0" indent="0">
              <a:buNone/>
            </a:pPr>
            <a:r>
              <a:rPr lang="en-US" sz="2000" i="1" dirty="0">
                <a:solidFill>
                  <a:srgbClr val="CFD3EE"/>
                </a:solidFill>
                <a:latin typeface="Calibri" pitchFamily="34" charset="0"/>
                <a:ea typeface="Calibri" pitchFamily="34" charset="-122"/>
                <a:cs typeface="Calibri" pitchFamily="34" charset="-120"/>
              </a:rPr>
              <a:t>Nuclear Fission &amp; Nuclear Fusion</a:t>
            </a:r>
            <a:endParaRPr lang="en-US" sz="2000" dirty="0"/>
          </a:p>
        </p:txBody>
      </p:sp>
      <p:sp>
        <p:nvSpPr>
          <p:cNvPr id="8" name="Shape 6"/>
          <p:cNvSpPr/>
          <p:nvPr/>
        </p:nvSpPr>
        <p:spPr>
          <a:xfrm>
            <a:off x="822960" y="3657600"/>
            <a:ext cx="2743200" cy="0"/>
          </a:xfrm>
          <a:prstGeom prst="line">
            <a:avLst/>
          </a:prstGeom>
          <a:noFill/>
          <a:ln w="31750">
            <a:solidFill>
              <a:srgbClr val="FF6B35"/>
            </a:solidFill>
            <a:prstDash val="solid"/>
          </a:ln>
        </p:spPr>
      </p:sp>
      <p:sp>
        <p:nvSpPr>
          <p:cNvPr id="9" name="Text 7"/>
          <p:cNvSpPr/>
          <p:nvPr/>
        </p:nvSpPr>
        <p:spPr>
          <a:xfrm>
            <a:off x="822960" y="3931920"/>
            <a:ext cx="7315200" cy="1005840"/>
          </a:xfrm>
          <a:prstGeom prst="rect">
            <a:avLst/>
          </a:prstGeom>
          <a:noFill/>
          <a:ln/>
        </p:spPr>
        <p:txBody>
          <a:bodyPr wrap="square" rtlCol="0" anchor="ctr"/>
          <a:lstStyle/>
          <a:p>
            <a:pPr marL="0" indent="0">
              <a:lnSpc>
                <a:spcPct val="120000"/>
              </a:lnSpc>
              <a:buNone/>
            </a:pPr>
            <a:r>
              <a:rPr lang="en-US" sz="1600" b="1" dirty="0">
                <a:solidFill>
                  <a:srgbClr val="FFFFFF"/>
                </a:solidFill>
                <a:latin typeface="Calibri" pitchFamily="34" charset="0"/>
                <a:ea typeface="Calibri" pitchFamily="34" charset="-122"/>
                <a:cs typeface="Calibri" pitchFamily="34" charset="-120"/>
              </a:rPr>
              <a:t>রাম দাস পাল
</a:t>
            </a:r>
            <a:endParaRPr lang="en-US" sz="1600" dirty="0"/>
          </a:p>
          <a:p>
            <a:pPr marL="0" indent="0">
              <a:lnSpc>
                <a:spcPct val="120000"/>
              </a:lnSpc>
              <a:buNone/>
            </a:pPr>
            <a:r>
              <a:rPr lang="en-US" sz="1300" dirty="0">
                <a:solidFill>
                  <a:srgbClr val="CFD3EE"/>
                </a:solidFill>
                <a:latin typeface="Calibri" pitchFamily="34" charset="0"/>
                <a:ea typeface="Calibri" pitchFamily="34" charset="-122"/>
                <a:cs typeface="Calibri" pitchFamily="34" charset="-120"/>
              </a:rPr>
              <a:t>সহকারী অধ্যাপক (রসায়ন বিজ্ঞান)
</a:t>
            </a:r>
            <a:endParaRPr lang="en-US" sz="1600" dirty="0"/>
          </a:p>
          <a:p>
            <a:pPr marL="0" indent="0">
              <a:lnSpc>
                <a:spcPct val="120000"/>
              </a:lnSpc>
              <a:buNone/>
            </a:pPr>
            <a:r>
              <a:rPr lang="en-US" sz="1300" dirty="0">
                <a:solidFill>
                  <a:srgbClr val="CFD3EE"/>
                </a:solidFill>
                <a:latin typeface="Calibri" pitchFamily="34" charset="0"/>
                <a:ea typeface="Calibri" pitchFamily="34" charset="-122"/>
                <a:cs typeface="Calibri" pitchFamily="34" charset="-120"/>
              </a:rPr>
              <a:t>ধোবাউড়া মহিলা ডিগ্রি কলেজ, ধোবাউড়া, ময়মনসিংহ</a:t>
            </a:r>
            <a:endParaRPr lang="en-US" sz="1600" dirty="0"/>
          </a:p>
        </p:txBody>
      </p:sp>
      <p:sp>
        <p:nvSpPr>
          <p:cNvPr id="10" name="Text 8"/>
          <p:cNvSpPr/>
          <p:nvPr/>
        </p:nvSpPr>
        <p:spPr>
          <a:xfrm>
            <a:off x="822960" y="5989320"/>
            <a:ext cx="8229600" cy="365760"/>
          </a:xfrm>
          <a:prstGeom prst="rect">
            <a:avLst/>
          </a:prstGeom>
          <a:noFill/>
          <a:ln/>
        </p:spPr>
        <p:txBody>
          <a:bodyPr wrap="square" rtlCol="0" anchor="ctr"/>
          <a:lstStyle/>
          <a:p>
            <a:pPr marL="0" indent="0">
              <a:buNone/>
            </a:pPr>
            <a:r>
              <a:rPr lang="en-US" sz="1200" dirty="0">
                <a:solidFill>
                  <a:srgbClr val="9AA0C0"/>
                </a:solidFill>
                <a:latin typeface="Calibri" pitchFamily="34" charset="0"/>
                <a:ea typeface="Calibri" pitchFamily="34" charset="-122"/>
                <a:cs typeface="Calibri" pitchFamily="34" charset="-120"/>
              </a:rPr>
              <a:t>সেশনের সময়কাল: ৪০ মিনিট   |   শ্রেণি: HSC (একাদশ-দ্বাদশ)</a:t>
            </a:r>
            <a:endParaRPr lang="en-US" sz="1200" dirty="0"/>
          </a:p>
        </p:txBody>
      </p:sp>
      <p:sp>
        <p:nvSpPr>
          <p:cNvPr id="12" name="Text 9"/>
          <p:cNvSpPr/>
          <p:nvPr/>
        </p:nvSpPr>
        <p:spPr>
          <a:xfrm>
            <a:off x="11064240" y="6473952"/>
            <a:ext cx="914400" cy="274320"/>
          </a:xfrm>
          <a:prstGeom prst="rect">
            <a:avLst/>
          </a:prstGeom>
          <a:noFill/>
          <a:ln/>
        </p:spPr>
        <p:txBody>
          <a:bodyPr wrap="square" rtlCol="0" anchor="ctr"/>
          <a:lstStyle/>
          <a:p>
            <a:pPr marL="0" indent="0" algn="r">
              <a:buNone/>
            </a:pPr>
            <a:r>
              <a:rPr lang="en-US" sz="1000" dirty="0">
                <a:solidFill>
                  <a:srgbClr val="9AA0C0"/>
                </a:solidFill>
                <a:latin typeface="Calibri" pitchFamily="34" charset="0"/>
                <a:ea typeface="Calibri" pitchFamily="34" charset="-122"/>
                <a:cs typeface="Calibri" pitchFamily="34" charset="-120"/>
              </a:rPr>
              <a:t>01 / 10</a:t>
            </a:r>
            <a:endParaRPr lang="en-US" sz="1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B1F3B"/>
        </a:solidFill>
        <a:effectLst/>
      </p:bgPr>
    </p:bg>
    <p:spTree>
      <p:nvGrpSpPr>
        <p:cNvPr id="1" name=""/>
        <p:cNvGrpSpPr/>
        <p:nvPr/>
      </p:nvGrpSpPr>
      <p:grpSpPr>
        <a:xfrm>
          <a:off x="0" y="0"/>
          <a:ext cx="0" cy="0"/>
          <a:chOff x="0" y="0"/>
          <a:chExt cx="0" cy="0"/>
        </a:xfrm>
      </p:grpSpPr>
      <p:sp>
        <p:nvSpPr>
          <p:cNvPr id="2" name="Shape 0"/>
          <p:cNvSpPr/>
          <p:nvPr/>
        </p:nvSpPr>
        <p:spPr>
          <a:xfrm>
            <a:off x="-1645920" y="4114800"/>
            <a:ext cx="4572000" cy="4572000"/>
          </a:xfrm>
          <a:prstGeom prst="ellipse">
            <a:avLst/>
          </a:prstGeom>
          <a:solidFill>
            <a:srgbClr val="2C3468"/>
          </a:solidFill>
          <a:ln/>
        </p:spPr>
      </p:sp>
      <p:sp>
        <p:nvSpPr>
          <p:cNvPr id="3" name="Shape 1"/>
          <p:cNvSpPr/>
          <p:nvPr/>
        </p:nvSpPr>
        <p:spPr>
          <a:xfrm>
            <a:off x="502920" y="457200"/>
            <a:ext cx="548640" cy="548640"/>
          </a:xfrm>
          <a:prstGeom prst="ellipse">
            <a:avLst/>
          </a:prstGeom>
          <a:solidFill>
            <a:srgbClr val="F7C548"/>
          </a:solidFill>
          <a:ln/>
        </p:spPr>
      </p:sp>
      <p:pic>
        <p:nvPicPr>
          <p:cNvPr id="4" name="Image 0" descr="/home/claude/nuclear/icons/book.png"/>
          <p:cNvPicPr>
            <a:picLocks noChangeAspect="1"/>
          </p:cNvPicPr>
          <p:nvPr/>
        </p:nvPicPr>
        <p:blipFill>
          <a:blip r:embed="rId3" cstate="email"/>
          <a:stretch>
            <a:fillRect/>
          </a:stretch>
        </p:blipFill>
        <p:spPr>
          <a:xfrm>
            <a:off x="568757" y="523037"/>
            <a:ext cx="416966" cy="416966"/>
          </a:xfrm>
          <a:prstGeom prst="rect">
            <a:avLst/>
          </a:prstGeom>
        </p:spPr>
      </p:pic>
      <p:sp>
        <p:nvSpPr>
          <p:cNvPr id="5" name="Text 2"/>
          <p:cNvSpPr/>
          <p:nvPr/>
        </p:nvSpPr>
        <p:spPr>
          <a:xfrm>
            <a:off x="1188720" y="429768"/>
            <a:ext cx="5486400" cy="274320"/>
          </a:xfrm>
          <a:prstGeom prst="rect">
            <a:avLst/>
          </a:prstGeom>
          <a:noFill/>
          <a:ln/>
        </p:spPr>
        <p:txBody>
          <a:bodyPr wrap="square" rtlCol="0" anchor="ctr"/>
          <a:lstStyle/>
          <a:p>
            <a:pPr marL="0" indent="0">
              <a:buNone/>
            </a:pPr>
            <a:r>
              <a:rPr lang="en-US" sz="1200" b="1" kern="0" spc="200" dirty="0">
                <a:solidFill>
                  <a:srgbClr val="F7C548"/>
                </a:solidFill>
                <a:latin typeface="Calibri" pitchFamily="34" charset="0"/>
                <a:ea typeface="Calibri" pitchFamily="34" charset="-122"/>
                <a:cs typeface="Calibri" pitchFamily="34" charset="-120"/>
              </a:rPr>
              <a:t>HOMEWORK</a:t>
            </a:r>
            <a:endParaRPr lang="en-US" sz="1200" dirty="0"/>
          </a:p>
        </p:txBody>
      </p:sp>
      <p:sp>
        <p:nvSpPr>
          <p:cNvPr id="6" name="Text 3"/>
          <p:cNvSpPr/>
          <p:nvPr/>
        </p:nvSpPr>
        <p:spPr>
          <a:xfrm>
            <a:off x="1188720" y="667512"/>
            <a:ext cx="7315200" cy="50292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বাড়ির কাজ</a:t>
            </a:r>
            <a:endParaRPr lang="en-US" sz="2600" dirty="0"/>
          </a:p>
        </p:txBody>
      </p:sp>
      <p:sp>
        <p:nvSpPr>
          <p:cNvPr id="7" name="Shape 4"/>
          <p:cNvSpPr/>
          <p:nvPr/>
        </p:nvSpPr>
        <p:spPr>
          <a:xfrm>
            <a:off x="548640" y="1417320"/>
            <a:ext cx="5257800" cy="1051560"/>
          </a:xfrm>
          <a:prstGeom prst="roundRect">
            <a:avLst>
              <a:gd name="adj" fmla="val 8696"/>
            </a:avLst>
          </a:prstGeom>
          <a:solidFill>
            <a:srgbClr val="2C3468"/>
          </a:solidFill>
          <a:ln/>
        </p:spPr>
      </p:sp>
      <p:sp>
        <p:nvSpPr>
          <p:cNvPr id="8" name="Text 5"/>
          <p:cNvSpPr/>
          <p:nvPr/>
        </p:nvSpPr>
        <p:spPr>
          <a:xfrm>
            <a:off x="777240" y="1527048"/>
            <a:ext cx="4800600" cy="274320"/>
          </a:xfrm>
          <a:prstGeom prst="rect">
            <a:avLst/>
          </a:prstGeom>
          <a:noFill/>
          <a:ln/>
        </p:spPr>
        <p:txBody>
          <a:bodyPr wrap="square" rtlCol="0" anchor="ctr"/>
          <a:lstStyle/>
          <a:p>
            <a:pPr marL="0" indent="0">
              <a:buNone/>
            </a:pPr>
            <a:r>
              <a:rPr lang="en-US" sz="1150" b="1" kern="0" spc="100" dirty="0">
                <a:solidFill>
                  <a:srgbClr val="F7C548"/>
                </a:solidFill>
                <a:latin typeface="Calibri" pitchFamily="34" charset="0"/>
                <a:ea typeface="Calibri" pitchFamily="34" charset="-122"/>
                <a:cs typeface="Calibri" pitchFamily="34" charset="-120"/>
              </a:rPr>
              <a:t>লিখিত</a:t>
            </a:r>
            <a:endParaRPr lang="en-US" sz="1150" dirty="0"/>
          </a:p>
        </p:txBody>
      </p:sp>
      <p:sp>
        <p:nvSpPr>
          <p:cNvPr id="9" name="Text 6"/>
          <p:cNvSpPr/>
          <p:nvPr/>
        </p:nvSpPr>
        <p:spPr>
          <a:xfrm>
            <a:off x="777240" y="1801368"/>
            <a:ext cx="4800600" cy="594360"/>
          </a:xfrm>
          <a:prstGeom prst="rect">
            <a:avLst/>
          </a:prstGeom>
          <a:noFill/>
          <a:ln/>
        </p:spPr>
        <p:txBody>
          <a:bodyPr wrap="square" lIns="0" tIns="0" rIns="0" bIns="0" rtlCol="0" anchor="ctr"/>
          <a:lstStyle/>
          <a:p>
            <a:pPr marL="0" indent="0">
              <a:lnSpc>
                <a:spcPct val="120000"/>
              </a:lnSpc>
              <a:buNone/>
            </a:pPr>
            <a:r>
              <a:rPr lang="en-US" sz="1200" dirty="0">
                <a:solidFill>
                  <a:srgbClr val="FFFFFF"/>
                </a:solidFill>
                <a:latin typeface="Calibri" pitchFamily="34" charset="0"/>
                <a:ea typeface="Calibri" pitchFamily="34" charset="-122"/>
                <a:cs typeface="Calibri" pitchFamily="34" charset="-120"/>
              </a:rPr>
              <a:t>ফিশন ও ফিউশনের সংজ্ঞা এবং একটি করে সমীকরণ নিজের ভাষায় লিখে আনবে।</a:t>
            </a:r>
            <a:endParaRPr lang="en-US" sz="1200" dirty="0"/>
          </a:p>
        </p:txBody>
      </p:sp>
      <p:sp>
        <p:nvSpPr>
          <p:cNvPr id="10" name="Shape 7"/>
          <p:cNvSpPr/>
          <p:nvPr/>
        </p:nvSpPr>
        <p:spPr>
          <a:xfrm>
            <a:off x="6080760" y="1417320"/>
            <a:ext cx="5257800" cy="1051560"/>
          </a:xfrm>
          <a:prstGeom prst="roundRect">
            <a:avLst>
              <a:gd name="adj" fmla="val 8696"/>
            </a:avLst>
          </a:prstGeom>
          <a:solidFill>
            <a:srgbClr val="2C3468"/>
          </a:solidFill>
          <a:ln/>
        </p:spPr>
      </p:sp>
      <p:sp>
        <p:nvSpPr>
          <p:cNvPr id="11" name="Text 8"/>
          <p:cNvSpPr/>
          <p:nvPr/>
        </p:nvSpPr>
        <p:spPr>
          <a:xfrm>
            <a:off x="6309360" y="1527048"/>
            <a:ext cx="4800600" cy="274320"/>
          </a:xfrm>
          <a:prstGeom prst="rect">
            <a:avLst/>
          </a:prstGeom>
          <a:noFill/>
          <a:ln/>
        </p:spPr>
        <p:txBody>
          <a:bodyPr wrap="square" rtlCol="0" anchor="ctr"/>
          <a:lstStyle/>
          <a:p>
            <a:pPr marL="0" indent="0">
              <a:buNone/>
            </a:pPr>
            <a:r>
              <a:rPr lang="en-US" sz="1150" b="1" kern="0" spc="100" dirty="0">
                <a:solidFill>
                  <a:srgbClr val="F7C548"/>
                </a:solidFill>
                <a:latin typeface="Calibri" pitchFamily="34" charset="0"/>
                <a:ea typeface="Calibri" pitchFamily="34" charset="-122"/>
                <a:cs typeface="Calibri" pitchFamily="34" charset="-120"/>
              </a:rPr>
              <a:t>গাণিতিক</a:t>
            </a:r>
            <a:endParaRPr lang="en-US" sz="1150" dirty="0"/>
          </a:p>
        </p:txBody>
      </p:sp>
      <p:sp>
        <p:nvSpPr>
          <p:cNvPr id="12" name="Text 9"/>
          <p:cNvSpPr/>
          <p:nvPr/>
        </p:nvSpPr>
        <p:spPr>
          <a:xfrm>
            <a:off x="6309360" y="1801368"/>
            <a:ext cx="4800600" cy="594360"/>
          </a:xfrm>
          <a:prstGeom prst="rect">
            <a:avLst/>
          </a:prstGeom>
          <a:noFill/>
          <a:ln/>
        </p:spPr>
        <p:txBody>
          <a:bodyPr wrap="square" lIns="0" tIns="0" rIns="0" bIns="0" rtlCol="0" anchor="ctr"/>
          <a:lstStyle/>
          <a:p>
            <a:pPr marL="0" indent="0">
              <a:lnSpc>
                <a:spcPct val="120000"/>
              </a:lnSpc>
              <a:buNone/>
            </a:pPr>
            <a:r>
              <a:rPr lang="en-US" sz="1200" dirty="0">
                <a:solidFill>
                  <a:srgbClr val="FFFFFF"/>
                </a:solidFill>
                <a:latin typeface="Calibri" pitchFamily="34" charset="0"/>
                <a:ea typeface="Calibri" pitchFamily="34" charset="-122"/>
                <a:cs typeface="Calibri" pitchFamily="34" charset="-120"/>
              </a:rPr>
              <a:t>একটি ফিশন বিক্রিয়ার ভর সংখ্যা ও পারমাণবিক সংখ্যা ভারসাম্য যাচাই করে দেখাবে।</a:t>
            </a:r>
            <a:endParaRPr lang="en-US" sz="1200" dirty="0"/>
          </a:p>
        </p:txBody>
      </p:sp>
      <p:sp>
        <p:nvSpPr>
          <p:cNvPr id="13" name="Shape 10"/>
          <p:cNvSpPr/>
          <p:nvPr/>
        </p:nvSpPr>
        <p:spPr>
          <a:xfrm>
            <a:off x="548640" y="2633472"/>
            <a:ext cx="5257800" cy="1051560"/>
          </a:xfrm>
          <a:prstGeom prst="roundRect">
            <a:avLst>
              <a:gd name="adj" fmla="val 8696"/>
            </a:avLst>
          </a:prstGeom>
          <a:solidFill>
            <a:srgbClr val="2C3468"/>
          </a:solidFill>
          <a:ln/>
        </p:spPr>
      </p:sp>
      <p:sp>
        <p:nvSpPr>
          <p:cNvPr id="14" name="Text 11"/>
          <p:cNvSpPr/>
          <p:nvPr/>
        </p:nvSpPr>
        <p:spPr>
          <a:xfrm>
            <a:off x="777240" y="2743200"/>
            <a:ext cx="4800600" cy="274320"/>
          </a:xfrm>
          <a:prstGeom prst="rect">
            <a:avLst/>
          </a:prstGeom>
          <a:noFill/>
          <a:ln/>
        </p:spPr>
        <p:txBody>
          <a:bodyPr wrap="square" rtlCol="0" anchor="ctr"/>
          <a:lstStyle/>
          <a:p>
            <a:pPr marL="0" indent="0">
              <a:buNone/>
            </a:pPr>
            <a:r>
              <a:rPr lang="en-US" sz="1150" b="1" kern="0" spc="100" dirty="0">
                <a:solidFill>
                  <a:srgbClr val="F7C548"/>
                </a:solidFill>
                <a:latin typeface="Calibri" pitchFamily="34" charset="0"/>
                <a:ea typeface="Calibri" pitchFamily="34" charset="-122"/>
                <a:cs typeface="Calibri" pitchFamily="34" charset="-120"/>
              </a:rPr>
              <a:t>গবেষণা</a:t>
            </a:r>
            <a:endParaRPr lang="en-US" sz="1150" dirty="0"/>
          </a:p>
        </p:txBody>
      </p:sp>
      <p:sp>
        <p:nvSpPr>
          <p:cNvPr id="15" name="Text 12"/>
          <p:cNvSpPr/>
          <p:nvPr/>
        </p:nvSpPr>
        <p:spPr>
          <a:xfrm>
            <a:off x="777240" y="3017520"/>
            <a:ext cx="4800600" cy="594360"/>
          </a:xfrm>
          <a:prstGeom prst="rect">
            <a:avLst/>
          </a:prstGeom>
          <a:noFill/>
          <a:ln/>
        </p:spPr>
        <p:txBody>
          <a:bodyPr wrap="square" lIns="0" tIns="0" rIns="0" bIns="0" rtlCol="0" anchor="ctr"/>
          <a:lstStyle/>
          <a:p>
            <a:pPr marL="0" indent="0">
              <a:lnSpc>
                <a:spcPct val="120000"/>
              </a:lnSpc>
              <a:buNone/>
            </a:pPr>
            <a:r>
              <a:rPr lang="en-US" sz="1200" dirty="0">
                <a:solidFill>
                  <a:srgbClr val="FFFFFF"/>
                </a:solidFill>
                <a:latin typeface="Calibri" pitchFamily="34" charset="0"/>
                <a:ea typeface="Calibri" pitchFamily="34" charset="-122"/>
                <a:cs typeface="Calibri" pitchFamily="34" charset="-120"/>
              </a:rPr>
              <a:t>বাংলাদেশের রূপপুর পারমাণবিক বিদ্যুৎকেন্দ্র সম্পর্কে সংক্ষিপ্ত তথ্য সংগ্রহ করবে।</a:t>
            </a:r>
            <a:endParaRPr lang="en-US" sz="1200" dirty="0"/>
          </a:p>
        </p:txBody>
      </p:sp>
      <p:sp>
        <p:nvSpPr>
          <p:cNvPr id="16" name="Shape 13"/>
          <p:cNvSpPr/>
          <p:nvPr/>
        </p:nvSpPr>
        <p:spPr>
          <a:xfrm>
            <a:off x="6080760" y="2633472"/>
            <a:ext cx="5257800" cy="1051560"/>
          </a:xfrm>
          <a:prstGeom prst="roundRect">
            <a:avLst>
              <a:gd name="adj" fmla="val 8696"/>
            </a:avLst>
          </a:prstGeom>
          <a:solidFill>
            <a:srgbClr val="2C3468"/>
          </a:solidFill>
          <a:ln/>
        </p:spPr>
      </p:sp>
      <p:sp>
        <p:nvSpPr>
          <p:cNvPr id="17" name="Text 14"/>
          <p:cNvSpPr/>
          <p:nvPr/>
        </p:nvSpPr>
        <p:spPr>
          <a:xfrm>
            <a:off x="6309360" y="2743200"/>
            <a:ext cx="4800600" cy="274320"/>
          </a:xfrm>
          <a:prstGeom prst="rect">
            <a:avLst/>
          </a:prstGeom>
          <a:noFill/>
          <a:ln/>
        </p:spPr>
        <p:txBody>
          <a:bodyPr wrap="square" rtlCol="0" anchor="ctr"/>
          <a:lstStyle/>
          <a:p>
            <a:pPr marL="0" indent="0">
              <a:buNone/>
            </a:pPr>
            <a:r>
              <a:rPr lang="en-US" sz="1150" b="1" kern="0" spc="100" dirty="0">
                <a:solidFill>
                  <a:srgbClr val="F7C548"/>
                </a:solidFill>
                <a:latin typeface="Calibri" pitchFamily="34" charset="0"/>
                <a:ea typeface="Calibri" pitchFamily="34" charset="-122"/>
                <a:cs typeface="Calibri" pitchFamily="34" charset="-120"/>
              </a:rPr>
              <a:t>সৃজনশীল</a:t>
            </a:r>
            <a:endParaRPr lang="en-US" sz="1150" dirty="0"/>
          </a:p>
        </p:txBody>
      </p:sp>
      <p:sp>
        <p:nvSpPr>
          <p:cNvPr id="18" name="Text 15"/>
          <p:cNvSpPr/>
          <p:nvPr/>
        </p:nvSpPr>
        <p:spPr>
          <a:xfrm>
            <a:off x="6309360" y="3017520"/>
            <a:ext cx="4800600" cy="594360"/>
          </a:xfrm>
          <a:prstGeom prst="rect">
            <a:avLst/>
          </a:prstGeom>
          <a:noFill/>
          <a:ln/>
        </p:spPr>
        <p:txBody>
          <a:bodyPr wrap="square" lIns="0" tIns="0" rIns="0" bIns="0" rtlCol="0" anchor="ctr"/>
          <a:lstStyle/>
          <a:p>
            <a:pPr marL="0" indent="0">
              <a:lnSpc>
                <a:spcPct val="120000"/>
              </a:lnSpc>
              <a:buNone/>
            </a:pPr>
            <a:r>
              <a:rPr lang="en-US" sz="1200" dirty="0">
                <a:solidFill>
                  <a:srgbClr val="FFFFFF"/>
                </a:solidFill>
                <a:latin typeface="Calibri" pitchFamily="34" charset="0"/>
                <a:ea typeface="Calibri" pitchFamily="34" charset="-122"/>
                <a:cs typeface="Calibri" pitchFamily="34" charset="-120"/>
              </a:rPr>
              <a:t>ফিশন ও ফিউশনের তুলনামূলক একটি চার্ট বা পোস্টার তৈরি করবে।</a:t>
            </a:r>
            <a:endParaRPr lang="en-US" sz="1200" dirty="0"/>
          </a:p>
        </p:txBody>
      </p:sp>
      <p:sp>
        <p:nvSpPr>
          <p:cNvPr id="19" name="Shape 16"/>
          <p:cNvSpPr/>
          <p:nvPr/>
        </p:nvSpPr>
        <p:spPr>
          <a:xfrm>
            <a:off x="548640" y="3977640"/>
            <a:ext cx="10881360" cy="0"/>
          </a:xfrm>
          <a:prstGeom prst="line">
            <a:avLst/>
          </a:prstGeom>
          <a:noFill/>
          <a:ln w="12700">
            <a:solidFill>
              <a:srgbClr val="3D4680"/>
            </a:solidFill>
            <a:prstDash val="solid"/>
          </a:ln>
        </p:spPr>
      </p:sp>
      <p:sp>
        <p:nvSpPr>
          <p:cNvPr id="20" name="Shape 17"/>
          <p:cNvSpPr/>
          <p:nvPr/>
        </p:nvSpPr>
        <p:spPr>
          <a:xfrm>
            <a:off x="548640" y="4297680"/>
            <a:ext cx="640080" cy="640080"/>
          </a:xfrm>
          <a:prstGeom prst="ellipse">
            <a:avLst/>
          </a:prstGeom>
          <a:solidFill>
            <a:srgbClr val="FF6B35"/>
          </a:solidFill>
          <a:ln/>
        </p:spPr>
      </p:sp>
      <p:pic>
        <p:nvPicPr>
          <p:cNvPr id="21" name="Image 1" descr="/home/claude/nuclear/icons/thanks.png"/>
          <p:cNvPicPr>
            <a:picLocks noChangeAspect="1"/>
          </p:cNvPicPr>
          <p:nvPr/>
        </p:nvPicPr>
        <p:blipFill>
          <a:blip r:embed="rId4" cstate="email"/>
          <a:stretch>
            <a:fillRect/>
          </a:stretch>
        </p:blipFill>
        <p:spPr>
          <a:xfrm>
            <a:off x="625450" y="4374490"/>
            <a:ext cx="486461" cy="486461"/>
          </a:xfrm>
          <a:prstGeom prst="rect">
            <a:avLst/>
          </a:prstGeom>
        </p:spPr>
      </p:pic>
      <p:sp>
        <p:nvSpPr>
          <p:cNvPr id="22" name="Text 18"/>
          <p:cNvSpPr/>
          <p:nvPr/>
        </p:nvSpPr>
        <p:spPr>
          <a:xfrm>
            <a:off x="1371600" y="4279392"/>
            <a:ext cx="5486400" cy="5943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ধন্যবাদ</a:t>
            </a:r>
            <a:endParaRPr lang="en-US" sz="3200" dirty="0"/>
          </a:p>
        </p:txBody>
      </p:sp>
      <p:sp>
        <p:nvSpPr>
          <p:cNvPr id="23" name="Text 19"/>
          <p:cNvSpPr/>
          <p:nvPr/>
        </p:nvSpPr>
        <p:spPr>
          <a:xfrm>
            <a:off x="1371600" y="4892040"/>
            <a:ext cx="6400800" cy="365760"/>
          </a:xfrm>
          <a:prstGeom prst="rect">
            <a:avLst/>
          </a:prstGeom>
          <a:noFill/>
          <a:ln/>
        </p:spPr>
        <p:txBody>
          <a:bodyPr wrap="square" rtlCol="0" anchor="ctr"/>
          <a:lstStyle/>
          <a:p>
            <a:pPr marL="0" indent="0">
              <a:buNone/>
            </a:pPr>
            <a:r>
              <a:rPr lang="en-US" sz="1500" i="1" dirty="0">
                <a:solidFill>
                  <a:srgbClr val="CFD3EE"/>
                </a:solidFill>
                <a:latin typeface="Calibri" pitchFamily="34" charset="0"/>
                <a:ea typeface="Calibri" pitchFamily="34" charset="-122"/>
                <a:cs typeface="Calibri" pitchFamily="34" charset="-120"/>
              </a:rPr>
              <a:t>Thank You for Your Attention</a:t>
            </a:r>
            <a:endParaRPr lang="en-US" sz="1500" dirty="0"/>
          </a:p>
        </p:txBody>
      </p:sp>
      <p:sp>
        <p:nvSpPr>
          <p:cNvPr id="24" name="Text 20"/>
          <p:cNvSpPr/>
          <p:nvPr/>
        </p:nvSpPr>
        <p:spPr>
          <a:xfrm>
            <a:off x="1371600" y="5349240"/>
            <a:ext cx="8686800" cy="640080"/>
          </a:xfrm>
          <a:prstGeom prst="rect">
            <a:avLst/>
          </a:prstGeom>
          <a:noFill/>
          <a:ln/>
        </p:spPr>
        <p:txBody>
          <a:bodyPr wrap="square" lIns="0" tIns="0" rIns="0" bIns="0" rtlCol="0" anchor="ctr"/>
          <a:lstStyle/>
          <a:p>
            <a:pPr marL="0" indent="0">
              <a:lnSpc>
                <a:spcPct val="130000"/>
              </a:lnSpc>
              <a:buNone/>
            </a:pPr>
            <a:r>
              <a:rPr lang="en-US" sz="1300" dirty="0">
                <a:solidFill>
                  <a:srgbClr val="CFD3EE"/>
                </a:solidFill>
                <a:latin typeface="Calibri" pitchFamily="34" charset="0"/>
                <a:ea typeface="Calibri" pitchFamily="34" charset="-122"/>
                <a:cs typeface="Calibri" pitchFamily="34" charset="-120"/>
              </a:rPr>
              <a:t>আজকের সেশনে সক্রিয়ভাবে অংশগ্রহণ করার জন্য সবাইকে ধন্যবাদ। কোনো প্রশ্ন থাকলে ক্লাসের পরেও জিজ্ঞাসা করতে পারো।</a:t>
            </a:r>
            <a:endParaRPr lang="en-US" sz="1300" dirty="0"/>
          </a:p>
        </p:txBody>
      </p:sp>
      <p:sp>
        <p:nvSpPr>
          <p:cNvPr id="25" name="Text 21"/>
          <p:cNvSpPr/>
          <p:nvPr/>
        </p:nvSpPr>
        <p:spPr>
          <a:xfrm>
            <a:off x="548640" y="6446520"/>
            <a:ext cx="9144000" cy="320040"/>
          </a:xfrm>
          <a:prstGeom prst="rect">
            <a:avLst/>
          </a:prstGeom>
          <a:noFill/>
          <a:ln/>
        </p:spPr>
        <p:txBody>
          <a:bodyPr wrap="square" rtlCol="0" anchor="ctr"/>
          <a:lstStyle/>
          <a:p>
            <a:pPr marL="0" indent="0">
              <a:buNone/>
            </a:pPr>
            <a:r>
              <a:rPr lang="en-US" sz="1050" dirty="0">
                <a:solidFill>
                  <a:srgbClr val="9AA0C0"/>
                </a:solidFill>
                <a:latin typeface="Calibri" pitchFamily="34" charset="0"/>
                <a:ea typeface="Calibri" pitchFamily="34" charset="-122"/>
                <a:cs typeface="Calibri" pitchFamily="34" charset="-120"/>
              </a:rPr>
              <a:t>রাম দাস পাল  |  সহকারী অধ্যাপক (রসায়ন বিজ্ঞান)  |  ধোবাউড়া মহিলা ডিগ্রি কলেজ</a:t>
            </a:r>
            <a:endParaRPr lang="en-US" sz="1050" dirty="0"/>
          </a:p>
        </p:txBody>
      </p:sp>
      <p:sp>
        <p:nvSpPr>
          <p:cNvPr id="27" name="Text 22"/>
          <p:cNvSpPr/>
          <p:nvPr/>
        </p:nvSpPr>
        <p:spPr>
          <a:xfrm>
            <a:off x="11064240" y="6473952"/>
            <a:ext cx="914400" cy="274320"/>
          </a:xfrm>
          <a:prstGeom prst="rect">
            <a:avLst/>
          </a:prstGeom>
          <a:noFill/>
          <a:ln/>
        </p:spPr>
        <p:txBody>
          <a:bodyPr wrap="square" rtlCol="0" anchor="ctr"/>
          <a:lstStyle/>
          <a:p>
            <a:pPr marL="0" indent="0" algn="r">
              <a:buNone/>
            </a:pPr>
            <a:r>
              <a:rPr lang="en-US" sz="1000" dirty="0">
                <a:solidFill>
                  <a:srgbClr val="9AA0C0"/>
                </a:solidFill>
                <a:latin typeface="Calibri" pitchFamily="34" charset="0"/>
                <a:ea typeface="Calibri" pitchFamily="34" charset="-122"/>
                <a:cs typeface="Calibri" pitchFamily="34" charset="-120"/>
              </a:rPr>
              <a:t>10 / 10</a:t>
            </a:r>
            <a:endParaRPr lang="en-US" sz="1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6FA"/>
        </a:solidFill>
        <a:effectLst/>
      </p:bgPr>
    </p:bg>
    <p:spTree>
      <p:nvGrpSpPr>
        <p:cNvPr id="1" name=""/>
        <p:cNvGrpSpPr/>
        <p:nvPr/>
      </p:nvGrpSpPr>
      <p:grpSpPr>
        <a:xfrm>
          <a:off x="0" y="0"/>
          <a:ext cx="0" cy="0"/>
          <a:chOff x="0" y="0"/>
          <a:chExt cx="0" cy="0"/>
        </a:xfrm>
      </p:grpSpPr>
      <p:sp>
        <p:nvSpPr>
          <p:cNvPr id="2" name="Shape 0"/>
          <p:cNvSpPr/>
          <p:nvPr/>
        </p:nvSpPr>
        <p:spPr>
          <a:xfrm>
            <a:off x="502920" y="411480"/>
            <a:ext cx="548640" cy="548640"/>
          </a:xfrm>
          <a:prstGeom prst="ellipse">
            <a:avLst/>
          </a:prstGeom>
          <a:solidFill>
            <a:srgbClr val="FF6B35"/>
          </a:solidFill>
          <a:ln/>
        </p:spPr>
      </p:sp>
      <p:pic>
        <p:nvPicPr>
          <p:cNvPr id="3" name="Image 0" descr="/home/claude/nuclear/icons/target.png"/>
          <p:cNvPicPr>
            <a:picLocks noChangeAspect="1"/>
          </p:cNvPicPr>
          <p:nvPr/>
        </p:nvPicPr>
        <p:blipFill>
          <a:blip r:embed="rId3" cstate="email"/>
          <a:stretch>
            <a:fillRect/>
          </a:stretch>
        </p:blipFill>
        <p:spPr>
          <a:xfrm>
            <a:off x="568757" y="477317"/>
            <a:ext cx="416966" cy="416966"/>
          </a:xfrm>
          <a:prstGeom prst="rect">
            <a:avLst/>
          </a:prstGeom>
        </p:spPr>
      </p:pic>
      <p:sp>
        <p:nvSpPr>
          <p:cNvPr id="4" name="Text 1"/>
          <p:cNvSpPr/>
          <p:nvPr/>
        </p:nvSpPr>
        <p:spPr>
          <a:xfrm>
            <a:off x="1188720" y="384048"/>
            <a:ext cx="7315200" cy="274320"/>
          </a:xfrm>
          <a:prstGeom prst="rect">
            <a:avLst/>
          </a:prstGeom>
          <a:noFill/>
          <a:ln/>
        </p:spPr>
        <p:txBody>
          <a:bodyPr wrap="square" rtlCol="0" anchor="ctr"/>
          <a:lstStyle/>
          <a:p>
            <a:pPr marL="0" indent="0">
              <a:buNone/>
            </a:pPr>
            <a:r>
              <a:rPr lang="en-US" sz="1200" b="1" kern="0" spc="200" dirty="0">
                <a:solidFill>
                  <a:srgbClr val="FF6B35"/>
                </a:solidFill>
                <a:latin typeface="Calibri" pitchFamily="34" charset="0"/>
                <a:ea typeface="Calibri" pitchFamily="34" charset="-122"/>
                <a:cs typeface="Calibri" pitchFamily="34" charset="-120"/>
              </a:rPr>
              <a:t>LEARNING OBJECTIVES</a:t>
            </a:r>
            <a:endParaRPr lang="en-US" sz="1200" dirty="0"/>
          </a:p>
        </p:txBody>
      </p:sp>
      <p:sp>
        <p:nvSpPr>
          <p:cNvPr id="5" name="Text 2"/>
          <p:cNvSpPr/>
          <p:nvPr/>
        </p:nvSpPr>
        <p:spPr>
          <a:xfrm>
            <a:off x="1188720" y="621792"/>
            <a:ext cx="9875520" cy="502920"/>
          </a:xfrm>
          <a:prstGeom prst="rect">
            <a:avLst/>
          </a:prstGeom>
          <a:noFill/>
          <a:ln/>
        </p:spPr>
        <p:txBody>
          <a:bodyPr wrap="square"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সেশনের উদ্দেশ্য</a:t>
            </a:r>
            <a:endParaRPr lang="en-US" sz="2800" dirty="0"/>
          </a:p>
        </p:txBody>
      </p:sp>
      <p:sp>
        <p:nvSpPr>
          <p:cNvPr id="6" name="Shape 3"/>
          <p:cNvSpPr/>
          <p:nvPr/>
        </p:nvSpPr>
        <p:spPr>
          <a:xfrm>
            <a:off x="822960" y="1508760"/>
            <a:ext cx="10515600" cy="1051560"/>
          </a:xfrm>
          <a:prstGeom prst="roundRect">
            <a:avLst>
              <a:gd name="adj" fmla="val 8696"/>
            </a:avLst>
          </a:prstGeom>
          <a:solidFill>
            <a:srgbClr val="FFFFFF"/>
          </a:solidFill>
          <a:ln/>
          <a:effectLst>
            <a:outerShdw blurRad="76200" dist="25400" dir="5400000" algn="bl" rotWithShape="0">
              <a:srgbClr val="1B1F3B">
                <a:alpha val="12000"/>
              </a:srgbClr>
            </a:outerShdw>
          </a:effectLst>
        </p:spPr>
      </p:sp>
      <p:sp>
        <p:nvSpPr>
          <p:cNvPr id="7" name="Shape 4"/>
          <p:cNvSpPr/>
          <p:nvPr/>
        </p:nvSpPr>
        <p:spPr>
          <a:xfrm>
            <a:off x="1143000" y="1760220"/>
            <a:ext cx="548640" cy="548640"/>
          </a:xfrm>
          <a:prstGeom prst="ellipse">
            <a:avLst/>
          </a:prstGeom>
          <a:solidFill>
            <a:srgbClr val="FF6B35"/>
          </a:solidFill>
          <a:ln/>
        </p:spPr>
      </p:sp>
      <p:pic>
        <p:nvPicPr>
          <p:cNvPr id="8" name="Image 1" descr="/home/claude/nuclear/icons/atom.png"/>
          <p:cNvPicPr>
            <a:picLocks noChangeAspect="1"/>
          </p:cNvPicPr>
          <p:nvPr/>
        </p:nvPicPr>
        <p:blipFill>
          <a:blip r:embed="rId4" cstate="email"/>
          <a:stretch>
            <a:fillRect/>
          </a:stretch>
        </p:blipFill>
        <p:spPr>
          <a:xfrm>
            <a:off x="1208837" y="1826057"/>
            <a:ext cx="416966" cy="416966"/>
          </a:xfrm>
          <a:prstGeom prst="rect">
            <a:avLst/>
          </a:prstGeom>
        </p:spPr>
      </p:pic>
      <p:sp>
        <p:nvSpPr>
          <p:cNvPr id="9" name="Text 5"/>
          <p:cNvSpPr/>
          <p:nvPr/>
        </p:nvSpPr>
        <p:spPr>
          <a:xfrm>
            <a:off x="1143000" y="1760220"/>
            <a:ext cx="548640" cy="548640"/>
          </a:xfrm>
          <a:prstGeom prst="rect">
            <a:avLst/>
          </a:prstGeom>
          <a:noFill/>
          <a:ln/>
        </p:spPr>
        <p:txBody>
          <a:bodyPr wrap="square" rtlCol="0" anchor="ctr"/>
          <a:lstStyle/>
          <a:p>
            <a:pPr marL="0" indent="0" algn="ctr">
              <a:buNone/>
            </a:pPr>
            <a:r>
              <a:rPr lang="en-US" sz="100" dirty="0">
                <a:solidFill>
                  <a:srgbClr val="FF6B35"/>
                </a:solidFill>
                <a:latin typeface="Calibri" pitchFamily="34" charset="0"/>
                <a:ea typeface="Calibri" pitchFamily="34" charset="-122"/>
                <a:cs typeface="Calibri" pitchFamily="34" charset="-120"/>
              </a:rPr>
              <a:t>1</a:t>
            </a:r>
            <a:endParaRPr lang="en-US" sz="100" dirty="0"/>
          </a:p>
        </p:txBody>
      </p:sp>
      <p:sp>
        <p:nvSpPr>
          <p:cNvPr id="10" name="Text 6"/>
          <p:cNvSpPr/>
          <p:nvPr/>
        </p:nvSpPr>
        <p:spPr>
          <a:xfrm>
            <a:off x="2057400" y="1508760"/>
            <a:ext cx="9052560" cy="1051560"/>
          </a:xfrm>
          <a:prstGeom prst="rect">
            <a:avLst/>
          </a:prstGeom>
          <a:noFill/>
          <a:ln/>
        </p:spPr>
        <p:txBody>
          <a:bodyPr wrap="square" lIns="0" tIns="0" rIns="0" bIns="0" rtlCol="0" anchor="ctr"/>
          <a:lstStyle/>
          <a:p>
            <a:pPr marL="0" indent="0">
              <a:buNone/>
            </a:pPr>
            <a:r>
              <a:rPr lang="en-US" sz="1600" dirty="0">
                <a:solidFill>
                  <a:srgbClr val="1B1F3B"/>
                </a:solidFill>
                <a:latin typeface="Calibri" pitchFamily="34" charset="0"/>
                <a:ea typeface="Calibri" pitchFamily="34" charset="-122"/>
                <a:cs typeface="Calibri" pitchFamily="34" charset="-120"/>
              </a:rPr>
              <a:t>নিউক্লিয়ার ফিশন ও ফিউশনের সংজ্ঞা ও মূলনীতি ব্যাখ্যা করতে পারবে।</a:t>
            </a:r>
            <a:endParaRPr lang="en-US" sz="1600" dirty="0"/>
          </a:p>
        </p:txBody>
      </p:sp>
      <p:sp>
        <p:nvSpPr>
          <p:cNvPr id="11" name="Shape 7"/>
          <p:cNvSpPr/>
          <p:nvPr/>
        </p:nvSpPr>
        <p:spPr>
          <a:xfrm>
            <a:off x="822960" y="2724912"/>
            <a:ext cx="10515600" cy="1051560"/>
          </a:xfrm>
          <a:prstGeom prst="roundRect">
            <a:avLst>
              <a:gd name="adj" fmla="val 8696"/>
            </a:avLst>
          </a:prstGeom>
          <a:solidFill>
            <a:srgbClr val="FFFFFF"/>
          </a:solidFill>
          <a:ln/>
          <a:effectLst>
            <a:outerShdw blurRad="76200" dist="25400" dir="5400000" algn="bl" rotWithShape="0">
              <a:srgbClr val="1B1F3B">
                <a:alpha val="12000"/>
              </a:srgbClr>
            </a:outerShdw>
          </a:effectLst>
        </p:spPr>
      </p:sp>
      <p:sp>
        <p:nvSpPr>
          <p:cNvPr id="12" name="Shape 8"/>
          <p:cNvSpPr/>
          <p:nvPr/>
        </p:nvSpPr>
        <p:spPr>
          <a:xfrm>
            <a:off x="1143000" y="2976372"/>
            <a:ext cx="548640" cy="548640"/>
          </a:xfrm>
          <a:prstGeom prst="ellipse">
            <a:avLst/>
          </a:prstGeom>
          <a:solidFill>
            <a:srgbClr val="FF6B35"/>
          </a:solidFill>
          <a:ln/>
        </p:spPr>
      </p:sp>
      <p:pic>
        <p:nvPicPr>
          <p:cNvPr id="13" name="Image 2" descr="/home/claude/nuclear/icons/radioactive.png"/>
          <p:cNvPicPr>
            <a:picLocks noChangeAspect="1"/>
          </p:cNvPicPr>
          <p:nvPr/>
        </p:nvPicPr>
        <p:blipFill>
          <a:blip r:embed="rId5" cstate="email"/>
          <a:stretch>
            <a:fillRect/>
          </a:stretch>
        </p:blipFill>
        <p:spPr>
          <a:xfrm>
            <a:off x="1208837" y="3042209"/>
            <a:ext cx="416966" cy="416966"/>
          </a:xfrm>
          <a:prstGeom prst="rect">
            <a:avLst/>
          </a:prstGeom>
        </p:spPr>
      </p:pic>
      <p:sp>
        <p:nvSpPr>
          <p:cNvPr id="14" name="Text 9"/>
          <p:cNvSpPr/>
          <p:nvPr/>
        </p:nvSpPr>
        <p:spPr>
          <a:xfrm>
            <a:off x="1143000" y="2976372"/>
            <a:ext cx="548640" cy="548640"/>
          </a:xfrm>
          <a:prstGeom prst="rect">
            <a:avLst/>
          </a:prstGeom>
          <a:noFill/>
          <a:ln/>
        </p:spPr>
        <p:txBody>
          <a:bodyPr wrap="square" rtlCol="0" anchor="ctr"/>
          <a:lstStyle/>
          <a:p>
            <a:pPr marL="0" indent="0" algn="ctr">
              <a:buNone/>
            </a:pPr>
            <a:r>
              <a:rPr lang="en-US" sz="100" dirty="0">
                <a:solidFill>
                  <a:srgbClr val="FF6B35"/>
                </a:solidFill>
                <a:latin typeface="Calibri" pitchFamily="34" charset="0"/>
                <a:ea typeface="Calibri" pitchFamily="34" charset="-122"/>
                <a:cs typeface="Calibri" pitchFamily="34" charset="-120"/>
              </a:rPr>
              <a:t>2</a:t>
            </a:r>
            <a:endParaRPr lang="en-US" sz="100" dirty="0"/>
          </a:p>
        </p:txBody>
      </p:sp>
      <p:sp>
        <p:nvSpPr>
          <p:cNvPr id="15" name="Text 10"/>
          <p:cNvSpPr/>
          <p:nvPr/>
        </p:nvSpPr>
        <p:spPr>
          <a:xfrm>
            <a:off x="2057400" y="2724912"/>
            <a:ext cx="9052560" cy="1051560"/>
          </a:xfrm>
          <a:prstGeom prst="rect">
            <a:avLst/>
          </a:prstGeom>
          <a:noFill/>
          <a:ln/>
        </p:spPr>
        <p:txBody>
          <a:bodyPr wrap="square" lIns="0" tIns="0" rIns="0" bIns="0" rtlCol="0" anchor="ctr"/>
          <a:lstStyle/>
          <a:p>
            <a:pPr marL="0" indent="0">
              <a:buNone/>
            </a:pPr>
            <a:r>
              <a:rPr lang="en-US" sz="1600" dirty="0">
                <a:solidFill>
                  <a:srgbClr val="1B1F3B"/>
                </a:solidFill>
                <a:latin typeface="Calibri" pitchFamily="34" charset="0"/>
                <a:ea typeface="Calibri" pitchFamily="34" charset="-122"/>
                <a:cs typeface="Calibri" pitchFamily="34" charset="-120"/>
              </a:rPr>
              <a:t>ফিশন ও ফিউশন বিক্রিয়ার সমীকরণ লিখতে ও ব্যাখ্যা করতে পারবে।</a:t>
            </a:r>
            <a:endParaRPr lang="en-US" sz="1600" dirty="0"/>
          </a:p>
        </p:txBody>
      </p:sp>
      <p:sp>
        <p:nvSpPr>
          <p:cNvPr id="16" name="Shape 11"/>
          <p:cNvSpPr/>
          <p:nvPr/>
        </p:nvSpPr>
        <p:spPr>
          <a:xfrm>
            <a:off x="822960" y="3941064"/>
            <a:ext cx="10515600" cy="1051560"/>
          </a:xfrm>
          <a:prstGeom prst="roundRect">
            <a:avLst>
              <a:gd name="adj" fmla="val 8696"/>
            </a:avLst>
          </a:prstGeom>
          <a:solidFill>
            <a:srgbClr val="FFFFFF"/>
          </a:solidFill>
          <a:ln/>
          <a:effectLst>
            <a:outerShdw blurRad="76200" dist="25400" dir="5400000" algn="bl" rotWithShape="0">
              <a:srgbClr val="1B1F3B">
                <a:alpha val="12000"/>
              </a:srgbClr>
            </a:outerShdw>
          </a:effectLst>
        </p:spPr>
      </p:sp>
      <p:sp>
        <p:nvSpPr>
          <p:cNvPr id="17" name="Shape 12"/>
          <p:cNvSpPr/>
          <p:nvPr/>
        </p:nvSpPr>
        <p:spPr>
          <a:xfrm>
            <a:off x="1143000" y="4192524"/>
            <a:ext cx="548640" cy="548640"/>
          </a:xfrm>
          <a:prstGeom prst="ellipse">
            <a:avLst/>
          </a:prstGeom>
          <a:solidFill>
            <a:srgbClr val="FF6B35"/>
          </a:solidFill>
          <a:ln/>
        </p:spPr>
      </p:sp>
      <p:pic>
        <p:nvPicPr>
          <p:cNvPr id="18" name="Image 3" descr="/home/claude/nuclear/icons/explosion.png"/>
          <p:cNvPicPr>
            <a:picLocks noChangeAspect="1"/>
          </p:cNvPicPr>
          <p:nvPr/>
        </p:nvPicPr>
        <p:blipFill>
          <a:blip r:embed="rId6" cstate="email"/>
          <a:stretch>
            <a:fillRect/>
          </a:stretch>
        </p:blipFill>
        <p:spPr>
          <a:xfrm>
            <a:off x="1208837" y="4258361"/>
            <a:ext cx="416966" cy="416966"/>
          </a:xfrm>
          <a:prstGeom prst="rect">
            <a:avLst/>
          </a:prstGeom>
        </p:spPr>
      </p:pic>
      <p:sp>
        <p:nvSpPr>
          <p:cNvPr id="19" name="Text 13"/>
          <p:cNvSpPr/>
          <p:nvPr/>
        </p:nvSpPr>
        <p:spPr>
          <a:xfrm>
            <a:off x="1143000" y="4192524"/>
            <a:ext cx="548640" cy="548640"/>
          </a:xfrm>
          <a:prstGeom prst="rect">
            <a:avLst/>
          </a:prstGeom>
          <a:noFill/>
          <a:ln/>
        </p:spPr>
        <p:txBody>
          <a:bodyPr wrap="square" rtlCol="0" anchor="ctr"/>
          <a:lstStyle/>
          <a:p>
            <a:pPr marL="0" indent="0" algn="ctr">
              <a:buNone/>
            </a:pPr>
            <a:r>
              <a:rPr lang="en-US" sz="100" dirty="0">
                <a:solidFill>
                  <a:srgbClr val="FF6B35"/>
                </a:solidFill>
                <a:latin typeface="Calibri" pitchFamily="34" charset="0"/>
                <a:ea typeface="Calibri" pitchFamily="34" charset="-122"/>
                <a:cs typeface="Calibri" pitchFamily="34" charset="-120"/>
              </a:rPr>
              <a:t>3</a:t>
            </a:r>
            <a:endParaRPr lang="en-US" sz="100" dirty="0"/>
          </a:p>
        </p:txBody>
      </p:sp>
      <p:sp>
        <p:nvSpPr>
          <p:cNvPr id="20" name="Text 14"/>
          <p:cNvSpPr/>
          <p:nvPr/>
        </p:nvSpPr>
        <p:spPr>
          <a:xfrm>
            <a:off x="2057400" y="3941064"/>
            <a:ext cx="9052560" cy="1051560"/>
          </a:xfrm>
          <a:prstGeom prst="rect">
            <a:avLst/>
          </a:prstGeom>
          <a:noFill/>
          <a:ln/>
        </p:spPr>
        <p:txBody>
          <a:bodyPr wrap="square" lIns="0" tIns="0" rIns="0" bIns="0" rtlCol="0" anchor="ctr"/>
          <a:lstStyle/>
          <a:p>
            <a:pPr marL="0" indent="0">
              <a:buNone/>
            </a:pPr>
            <a:r>
              <a:rPr lang="en-US" sz="1600" dirty="0">
                <a:solidFill>
                  <a:srgbClr val="1B1F3B"/>
                </a:solidFill>
                <a:latin typeface="Calibri" pitchFamily="34" charset="0"/>
                <a:ea typeface="Calibri" pitchFamily="34" charset="-122"/>
                <a:cs typeface="Calibri" pitchFamily="34" charset="-120"/>
              </a:rPr>
              <a:t>শৃঙ্খল বিক্রিয়া (Chain Reaction) কীভাবে ঘটে তা বিশ্লেষণ করতে পারবে।</a:t>
            </a:r>
            <a:endParaRPr lang="en-US" sz="1600" dirty="0"/>
          </a:p>
        </p:txBody>
      </p:sp>
      <p:sp>
        <p:nvSpPr>
          <p:cNvPr id="21" name="Shape 15"/>
          <p:cNvSpPr/>
          <p:nvPr/>
        </p:nvSpPr>
        <p:spPr>
          <a:xfrm>
            <a:off x="822960" y="5157216"/>
            <a:ext cx="10515600" cy="1051560"/>
          </a:xfrm>
          <a:prstGeom prst="roundRect">
            <a:avLst>
              <a:gd name="adj" fmla="val 8696"/>
            </a:avLst>
          </a:prstGeom>
          <a:solidFill>
            <a:srgbClr val="FFFFFF"/>
          </a:solidFill>
          <a:ln/>
          <a:effectLst>
            <a:outerShdw blurRad="76200" dist="25400" dir="5400000" algn="bl" rotWithShape="0">
              <a:srgbClr val="1B1F3B">
                <a:alpha val="12000"/>
              </a:srgbClr>
            </a:outerShdw>
          </a:effectLst>
        </p:spPr>
      </p:sp>
      <p:sp>
        <p:nvSpPr>
          <p:cNvPr id="22" name="Shape 16"/>
          <p:cNvSpPr/>
          <p:nvPr/>
        </p:nvSpPr>
        <p:spPr>
          <a:xfrm>
            <a:off x="1143000" y="5408676"/>
            <a:ext cx="548640" cy="548640"/>
          </a:xfrm>
          <a:prstGeom prst="ellipse">
            <a:avLst/>
          </a:prstGeom>
          <a:solidFill>
            <a:srgbClr val="FF6B35"/>
          </a:solidFill>
          <a:ln/>
        </p:spPr>
      </p:sp>
      <p:pic>
        <p:nvPicPr>
          <p:cNvPr id="23" name="Image 4" descr="/home/claude/nuclear/icons/electric.png"/>
          <p:cNvPicPr>
            <a:picLocks noChangeAspect="1"/>
          </p:cNvPicPr>
          <p:nvPr/>
        </p:nvPicPr>
        <p:blipFill>
          <a:blip r:embed="rId7" cstate="email"/>
          <a:stretch>
            <a:fillRect/>
          </a:stretch>
        </p:blipFill>
        <p:spPr>
          <a:xfrm>
            <a:off x="1208837" y="5474513"/>
            <a:ext cx="416966" cy="416966"/>
          </a:xfrm>
          <a:prstGeom prst="rect">
            <a:avLst/>
          </a:prstGeom>
        </p:spPr>
      </p:pic>
      <p:sp>
        <p:nvSpPr>
          <p:cNvPr id="24" name="Text 17"/>
          <p:cNvSpPr/>
          <p:nvPr/>
        </p:nvSpPr>
        <p:spPr>
          <a:xfrm>
            <a:off x="1143000" y="5408676"/>
            <a:ext cx="548640" cy="548640"/>
          </a:xfrm>
          <a:prstGeom prst="rect">
            <a:avLst/>
          </a:prstGeom>
          <a:noFill/>
          <a:ln/>
        </p:spPr>
        <p:txBody>
          <a:bodyPr wrap="square" rtlCol="0" anchor="ctr"/>
          <a:lstStyle/>
          <a:p>
            <a:pPr marL="0" indent="0" algn="ctr">
              <a:buNone/>
            </a:pPr>
            <a:r>
              <a:rPr lang="en-US" sz="100" dirty="0">
                <a:solidFill>
                  <a:srgbClr val="FF6B35"/>
                </a:solidFill>
                <a:latin typeface="Calibri" pitchFamily="34" charset="0"/>
                <a:ea typeface="Calibri" pitchFamily="34" charset="-122"/>
                <a:cs typeface="Calibri" pitchFamily="34" charset="-120"/>
              </a:rPr>
              <a:t>4</a:t>
            </a:r>
            <a:endParaRPr lang="en-US" sz="100" dirty="0"/>
          </a:p>
        </p:txBody>
      </p:sp>
      <p:sp>
        <p:nvSpPr>
          <p:cNvPr id="25" name="Text 18"/>
          <p:cNvSpPr/>
          <p:nvPr/>
        </p:nvSpPr>
        <p:spPr>
          <a:xfrm>
            <a:off x="2057400" y="5157216"/>
            <a:ext cx="9052560" cy="1051560"/>
          </a:xfrm>
          <a:prstGeom prst="rect">
            <a:avLst/>
          </a:prstGeom>
          <a:noFill/>
          <a:ln/>
        </p:spPr>
        <p:txBody>
          <a:bodyPr wrap="square" lIns="0" tIns="0" rIns="0" bIns="0" rtlCol="0" anchor="ctr"/>
          <a:lstStyle/>
          <a:p>
            <a:pPr marL="0" indent="0">
              <a:buNone/>
            </a:pPr>
            <a:r>
              <a:rPr lang="en-US" sz="1600" dirty="0">
                <a:solidFill>
                  <a:srgbClr val="1B1F3B"/>
                </a:solidFill>
                <a:latin typeface="Calibri" pitchFamily="34" charset="0"/>
                <a:ea typeface="Calibri" pitchFamily="34" charset="-122"/>
                <a:cs typeface="Calibri" pitchFamily="34" charset="-120"/>
              </a:rPr>
              <a:t>দৈনন্দিন জীবন ও শিল্পে এই দুই প্রক্রিয়ার প্রয়োগ চিহ্নিত করতে পারবে।</a:t>
            </a:r>
            <a:endParaRPr lang="en-US" sz="1600" dirty="0"/>
          </a:p>
        </p:txBody>
      </p:sp>
      <p:sp>
        <p:nvSpPr>
          <p:cNvPr id="27" name="Text 19"/>
          <p:cNvSpPr/>
          <p:nvPr/>
        </p:nvSpPr>
        <p:spPr>
          <a:xfrm>
            <a:off x="11064240" y="6473952"/>
            <a:ext cx="914400" cy="274320"/>
          </a:xfrm>
          <a:prstGeom prst="rect">
            <a:avLst/>
          </a:prstGeom>
          <a:noFill/>
          <a:ln/>
        </p:spPr>
        <p:txBody>
          <a:bodyPr wrap="square" rtlCol="0" anchor="ctr"/>
          <a:lstStyle/>
          <a:p>
            <a:pPr marL="0" indent="0" algn="r">
              <a:buNone/>
            </a:pPr>
            <a:r>
              <a:rPr lang="en-US" sz="1000" dirty="0">
                <a:solidFill>
                  <a:srgbClr val="5B5F7A"/>
                </a:solidFill>
                <a:latin typeface="Calibri" pitchFamily="34" charset="0"/>
                <a:ea typeface="Calibri" pitchFamily="34" charset="-122"/>
                <a:cs typeface="Calibri" pitchFamily="34" charset="-120"/>
              </a:rPr>
              <a:t>02 / 10</a:t>
            </a:r>
            <a:endParaRPr lang="en-US" sz="1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11480"/>
            <a:ext cx="548640" cy="548640"/>
          </a:xfrm>
          <a:prstGeom prst="ellipse">
            <a:avLst/>
          </a:prstGeom>
          <a:solidFill>
            <a:srgbClr val="FF6B35"/>
          </a:solidFill>
          <a:ln/>
        </p:spPr>
      </p:sp>
      <p:pic>
        <p:nvPicPr>
          <p:cNvPr id="3" name="Image 0" descr="/home/claude/nuclear/icons/reactor.png"/>
          <p:cNvPicPr>
            <a:picLocks noChangeAspect="1"/>
          </p:cNvPicPr>
          <p:nvPr/>
        </p:nvPicPr>
        <p:blipFill>
          <a:blip r:embed="rId3" cstate="email"/>
          <a:stretch>
            <a:fillRect/>
          </a:stretch>
        </p:blipFill>
        <p:spPr>
          <a:xfrm>
            <a:off x="568757" y="477317"/>
            <a:ext cx="416966" cy="416966"/>
          </a:xfrm>
          <a:prstGeom prst="rect">
            <a:avLst/>
          </a:prstGeom>
        </p:spPr>
      </p:pic>
      <p:sp>
        <p:nvSpPr>
          <p:cNvPr id="4" name="Text 1"/>
          <p:cNvSpPr/>
          <p:nvPr/>
        </p:nvSpPr>
        <p:spPr>
          <a:xfrm>
            <a:off x="1188720" y="384048"/>
            <a:ext cx="7315200" cy="274320"/>
          </a:xfrm>
          <a:prstGeom prst="rect">
            <a:avLst/>
          </a:prstGeom>
          <a:noFill/>
          <a:ln/>
        </p:spPr>
        <p:txBody>
          <a:bodyPr wrap="square" rtlCol="0" anchor="ctr"/>
          <a:lstStyle/>
          <a:p>
            <a:pPr marL="0" indent="0">
              <a:buNone/>
            </a:pPr>
            <a:r>
              <a:rPr lang="en-US" sz="1200" b="1" kern="0" spc="200" dirty="0">
                <a:solidFill>
                  <a:srgbClr val="FF6B35"/>
                </a:solidFill>
                <a:latin typeface="Calibri" pitchFamily="34" charset="0"/>
                <a:ea typeface="Calibri" pitchFamily="34" charset="-122"/>
                <a:cs typeface="Calibri" pitchFamily="34" charset="-120"/>
              </a:rPr>
              <a:t>NUCLEAR FISSION — DEFINITION</a:t>
            </a:r>
            <a:endParaRPr lang="en-US" sz="1200" dirty="0"/>
          </a:p>
        </p:txBody>
      </p:sp>
      <p:sp>
        <p:nvSpPr>
          <p:cNvPr id="5" name="Text 2"/>
          <p:cNvSpPr/>
          <p:nvPr/>
        </p:nvSpPr>
        <p:spPr>
          <a:xfrm>
            <a:off x="1188720" y="621792"/>
            <a:ext cx="9875520" cy="502920"/>
          </a:xfrm>
          <a:prstGeom prst="rect">
            <a:avLst/>
          </a:prstGeom>
          <a:noFill/>
          <a:ln/>
        </p:spPr>
        <p:txBody>
          <a:bodyPr wrap="square"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নিউক্লিয়ার ফিশন কী?</a:t>
            </a:r>
            <a:endParaRPr lang="en-US" sz="2800" dirty="0"/>
          </a:p>
        </p:txBody>
      </p:sp>
      <p:sp>
        <p:nvSpPr>
          <p:cNvPr id="6" name="Shape 3"/>
          <p:cNvSpPr/>
          <p:nvPr/>
        </p:nvSpPr>
        <p:spPr>
          <a:xfrm>
            <a:off x="502920" y="1600200"/>
            <a:ext cx="5760720" cy="4480560"/>
          </a:xfrm>
          <a:prstGeom prst="roundRect">
            <a:avLst>
              <a:gd name="adj" fmla="val 2449"/>
            </a:avLst>
          </a:prstGeom>
          <a:solidFill>
            <a:srgbClr val="F5F6FA"/>
          </a:solidFill>
          <a:ln/>
        </p:spPr>
      </p:sp>
      <p:sp>
        <p:nvSpPr>
          <p:cNvPr id="7" name="Text 4"/>
          <p:cNvSpPr/>
          <p:nvPr/>
        </p:nvSpPr>
        <p:spPr>
          <a:xfrm>
            <a:off x="822960" y="1828800"/>
            <a:ext cx="5120640" cy="365760"/>
          </a:xfrm>
          <a:prstGeom prst="rect">
            <a:avLst/>
          </a:prstGeom>
          <a:noFill/>
          <a:ln/>
        </p:spPr>
        <p:txBody>
          <a:bodyPr wrap="square" rtlCol="0" anchor="ctr"/>
          <a:lstStyle/>
          <a:p>
            <a:pPr marL="0" indent="0">
              <a:buNone/>
            </a:pPr>
            <a:r>
              <a:rPr lang="en-US" sz="1700" b="1" dirty="0">
                <a:solidFill>
                  <a:srgbClr val="FF6B35"/>
                </a:solidFill>
                <a:latin typeface="Cambria" pitchFamily="34" charset="0"/>
                <a:ea typeface="Cambria" pitchFamily="34" charset="-122"/>
                <a:cs typeface="Cambria" pitchFamily="34" charset="-120"/>
              </a:rPr>
              <a:t>সংজ্ঞা</a:t>
            </a:r>
            <a:endParaRPr lang="en-US" sz="1700" dirty="0"/>
          </a:p>
        </p:txBody>
      </p:sp>
      <p:sp>
        <p:nvSpPr>
          <p:cNvPr id="8" name="Text 5"/>
          <p:cNvSpPr/>
          <p:nvPr/>
        </p:nvSpPr>
        <p:spPr>
          <a:xfrm>
            <a:off x="822960" y="2240280"/>
            <a:ext cx="5120640" cy="1645920"/>
          </a:xfrm>
          <a:prstGeom prst="rect">
            <a:avLst/>
          </a:prstGeom>
          <a:noFill/>
          <a:ln/>
        </p:spPr>
        <p:txBody>
          <a:bodyPr wrap="square" lIns="0" tIns="0" rIns="0" bIns="0" rtlCol="0" anchor="ctr"/>
          <a:lstStyle/>
          <a:p>
            <a:pPr marL="0" indent="0">
              <a:lnSpc>
                <a:spcPct val="125000"/>
              </a:lnSpc>
              <a:buNone/>
            </a:pPr>
            <a:r>
              <a:rPr lang="en-US" sz="1450" dirty="0">
                <a:solidFill>
                  <a:srgbClr val="1B1F3B"/>
                </a:solidFill>
                <a:latin typeface="Calibri" pitchFamily="34" charset="0"/>
                <a:ea typeface="Calibri" pitchFamily="34" charset="-122"/>
                <a:cs typeface="Calibri" pitchFamily="34" charset="-120"/>
              </a:rPr>
              <a:t>যে প্রক্রিয়ায় একটি ভারী মৌলের অস্থিতিশীল নিউক্লিয়াস (যেমন U-235) একটি নিউট্রনের আঘাতে বিভাজিত হয়ে দুটি হালকা নিউক্লিয়াস, কয়েকটি নতুন নিউট্রন ও বিপুল পরিমাণ শক্তি উৎপন্ন করে, তাকে নিউক্লিয়ার ফিশন বলে।</a:t>
            </a:r>
            <a:endParaRPr lang="en-US" sz="1450" dirty="0"/>
          </a:p>
        </p:txBody>
      </p:sp>
      <p:sp>
        <p:nvSpPr>
          <p:cNvPr id="9" name="Text 6"/>
          <p:cNvSpPr/>
          <p:nvPr/>
        </p:nvSpPr>
        <p:spPr>
          <a:xfrm>
            <a:off x="822960" y="3977640"/>
            <a:ext cx="5120640" cy="320040"/>
          </a:xfrm>
          <a:prstGeom prst="rect">
            <a:avLst/>
          </a:prstGeom>
          <a:noFill/>
          <a:ln/>
        </p:spPr>
        <p:txBody>
          <a:bodyPr wrap="square" rtlCol="0" anchor="ctr"/>
          <a:lstStyle/>
          <a:p>
            <a:pPr marL="0" indent="0">
              <a:buNone/>
            </a:pPr>
            <a:r>
              <a:rPr lang="en-US" sz="1250" i="1" dirty="0">
                <a:solidFill>
                  <a:srgbClr val="5B5F7A"/>
                </a:solidFill>
                <a:latin typeface="Calibri" pitchFamily="34" charset="0"/>
                <a:ea typeface="Calibri" pitchFamily="34" charset="-122"/>
                <a:cs typeface="Calibri" pitchFamily="34" charset="-120"/>
              </a:rPr>
              <a:t>English: Nuclear Fission</a:t>
            </a:r>
            <a:endParaRPr lang="en-US" sz="1250" dirty="0"/>
          </a:p>
        </p:txBody>
      </p:sp>
      <p:sp>
        <p:nvSpPr>
          <p:cNvPr id="10" name="Shape 7"/>
          <p:cNvSpPr/>
          <p:nvPr/>
        </p:nvSpPr>
        <p:spPr>
          <a:xfrm>
            <a:off x="822960" y="4434840"/>
            <a:ext cx="5120640" cy="0"/>
          </a:xfrm>
          <a:prstGeom prst="line">
            <a:avLst/>
          </a:prstGeom>
          <a:noFill/>
          <a:ln w="12700">
            <a:solidFill>
              <a:srgbClr val="D8DAE8"/>
            </a:solidFill>
            <a:prstDash val="solid"/>
          </a:ln>
        </p:spPr>
      </p:sp>
      <p:sp>
        <p:nvSpPr>
          <p:cNvPr id="11" name="Text 8"/>
          <p:cNvSpPr/>
          <p:nvPr/>
        </p:nvSpPr>
        <p:spPr>
          <a:xfrm>
            <a:off x="822960" y="4572000"/>
            <a:ext cx="5120640" cy="320040"/>
          </a:xfrm>
          <a:prstGeom prst="rect">
            <a:avLst/>
          </a:prstGeom>
          <a:noFill/>
          <a:ln/>
        </p:spPr>
        <p:txBody>
          <a:bodyPr wrap="square" rtlCol="0" anchor="ctr"/>
          <a:lstStyle/>
          <a:p>
            <a:pPr marL="0" indent="0">
              <a:buNone/>
            </a:pPr>
            <a:r>
              <a:rPr lang="en-US" sz="1500" b="1" dirty="0">
                <a:solidFill>
                  <a:srgbClr val="1B1F3B"/>
                </a:solidFill>
                <a:latin typeface="Cambria" pitchFamily="34" charset="0"/>
                <a:ea typeface="Cambria" pitchFamily="34" charset="-122"/>
                <a:cs typeface="Cambria" pitchFamily="34" charset="-120"/>
              </a:rPr>
              <a:t>মূল বৈশিষ্ট্য</a:t>
            </a:r>
            <a:endParaRPr lang="en-US" sz="1500" dirty="0"/>
          </a:p>
        </p:txBody>
      </p:sp>
      <p:sp>
        <p:nvSpPr>
          <p:cNvPr id="12" name="Text 9"/>
          <p:cNvSpPr/>
          <p:nvPr/>
        </p:nvSpPr>
        <p:spPr>
          <a:xfrm>
            <a:off x="822960" y="4892040"/>
            <a:ext cx="5120640" cy="1097280"/>
          </a:xfrm>
          <a:prstGeom prst="rect">
            <a:avLst/>
          </a:prstGeom>
          <a:noFill/>
          <a:ln/>
        </p:spPr>
        <p:txBody>
          <a:bodyPr wrap="square" lIns="0" tIns="0" rIns="0" bIns="0" rtlCol="0" anchor="ctr"/>
          <a:lstStyle/>
          <a:p>
            <a:pPr marL="342900" indent="-342900">
              <a:spcAft>
                <a:spcPts val="800"/>
              </a:spcAft>
              <a:buSzPct val="100000"/>
              <a:buChar char="●"/>
            </a:pPr>
            <a:r>
              <a:rPr lang="en-US" sz="1350" dirty="0">
                <a:solidFill>
                  <a:srgbClr val="1B1F3B"/>
                </a:solidFill>
                <a:latin typeface="Calibri" pitchFamily="34" charset="0"/>
                <a:ea typeface="Calibri" pitchFamily="34" charset="-122"/>
                <a:cs typeface="Calibri" pitchFamily="34" charset="-120"/>
              </a:rPr>
              <a:t>ভারী নিউক্লিয়াস ভেঙে হালকা নিউক্লিয়াসে পরিণত হয়</a:t>
            </a:r>
            <a:endParaRPr lang="en-US" sz="1350" dirty="0"/>
          </a:p>
          <a:p>
            <a:pPr marL="342900" indent="-342900">
              <a:spcAft>
                <a:spcPts val="800"/>
              </a:spcAft>
              <a:buSzPct val="100000"/>
              <a:buChar char="●"/>
            </a:pPr>
            <a:r>
              <a:rPr lang="en-US" sz="1350" dirty="0">
                <a:solidFill>
                  <a:srgbClr val="1B1F3B"/>
                </a:solidFill>
                <a:latin typeface="Calibri" pitchFamily="34" charset="0"/>
                <a:ea typeface="Calibri" pitchFamily="34" charset="-122"/>
                <a:cs typeface="Calibri" pitchFamily="34" charset="-120"/>
              </a:rPr>
              <a:t>নিউট্রন দ্বারা আরম্ভ হয় (n₀¹ আঘাত করে)</a:t>
            </a:r>
            <a:endParaRPr lang="en-US" sz="1350" dirty="0"/>
          </a:p>
          <a:p>
            <a:pPr marL="342900" indent="-342900">
              <a:buSzPct val="100000"/>
              <a:buChar char="●"/>
            </a:pPr>
            <a:r>
              <a:rPr lang="en-US" sz="1350" dirty="0">
                <a:solidFill>
                  <a:srgbClr val="1B1F3B"/>
                </a:solidFill>
                <a:latin typeface="Calibri" pitchFamily="34" charset="0"/>
                <a:ea typeface="Calibri" pitchFamily="34" charset="-122"/>
                <a:cs typeface="Calibri" pitchFamily="34" charset="-120"/>
              </a:rPr>
              <a:t>ভর ক্ষয় (mass defect) থেকে শক্তি নির্গত হয় (E = mc²)</a:t>
            </a:r>
            <a:endParaRPr lang="en-US" sz="1350" dirty="0"/>
          </a:p>
        </p:txBody>
      </p:sp>
      <p:sp>
        <p:nvSpPr>
          <p:cNvPr id="13" name="Shape 10"/>
          <p:cNvSpPr/>
          <p:nvPr/>
        </p:nvSpPr>
        <p:spPr>
          <a:xfrm>
            <a:off x="6583680" y="1600200"/>
            <a:ext cx="5074920" cy="4480560"/>
          </a:xfrm>
          <a:prstGeom prst="roundRect">
            <a:avLst>
              <a:gd name="adj" fmla="val 2449"/>
            </a:avLst>
          </a:prstGeom>
          <a:solidFill>
            <a:srgbClr val="1B1F3B"/>
          </a:solidFill>
          <a:ln/>
        </p:spPr>
      </p:sp>
      <p:sp>
        <p:nvSpPr>
          <p:cNvPr id="14" name="Text 11"/>
          <p:cNvSpPr/>
          <p:nvPr/>
        </p:nvSpPr>
        <p:spPr>
          <a:xfrm>
            <a:off x="6858000" y="1783080"/>
            <a:ext cx="4572000" cy="320040"/>
          </a:xfrm>
          <a:prstGeom prst="rect">
            <a:avLst/>
          </a:prstGeom>
          <a:noFill/>
          <a:ln/>
        </p:spPr>
        <p:txBody>
          <a:bodyPr wrap="square" rtlCol="0" anchor="ctr"/>
          <a:lstStyle/>
          <a:p>
            <a:pPr marL="0" indent="0">
              <a:buNone/>
            </a:pPr>
            <a:r>
              <a:rPr lang="en-US" sz="1200" b="1" dirty="0">
                <a:solidFill>
                  <a:srgbClr val="F7C548"/>
                </a:solidFill>
                <a:latin typeface="Calibri" pitchFamily="34" charset="0"/>
                <a:ea typeface="Calibri" pitchFamily="34" charset="-122"/>
                <a:cs typeface="Calibri" pitchFamily="34" charset="-120"/>
              </a:rPr>
              <a:t>ফিশন প্রক্রিয়ার ধারণাগত চিত্র</a:t>
            </a:r>
            <a:endParaRPr lang="en-US" sz="1200" dirty="0"/>
          </a:p>
        </p:txBody>
      </p:sp>
      <p:sp>
        <p:nvSpPr>
          <p:cNvPr id="15" name="Shape 12"/>
          <p:cNvSpPr/>
          <p:nvPr/>
        </p:nvSpPr>
        <p:spPr>
          <a:xfrm>
            <a:off x="6903720" y="2651760"/>
            <a:ext cx="292608" cy="292608"/>
          </a:xfrm>
          <a:prstGeom prst="ellipse">
            <a:avLst/>
          </a:prstGeom>
          <a:solidFill>
            <a:srgbClr val="F7C548"/>
          </a:solidFill>
          <a:ln/>
        </p:spPr>
      </p:sp>
      <p:sp>
        <p:nvSpPr>
          <p:cNvPr id="16" name="Text 13"/>
          <p:cNvSpPr/>
          <p:nvPr/>
        </p:nvSpPr>
        <p:spPr>
          <a:xfrm>
            <a:off x="6903720" y="2651760"/>
            <a:ext cx="292608" cy="292608"/>
          </a:xfrm>
          <a:prstGeom prst="rect">
            <a:avLst/>
          </a:prstGeom>
          <a:noFill/>
          <a:ln/>
        </p:spPr>
        <p:txBody>
          <a:bodyPr wrap="square" rtlCol="0" anchor="ctr"/>
          <a:lstStyle/>
          <a:p>
            <a:pPr marL="0" indent="0" algn="ctr">
              <a:buNone/>
            </a:pPr>
            <a:r>
              <a:rPr lang="en-US" sz="1100" b="1" dirty="0">
                <a:solidFill>
                  <a:srgbClr val="1B1F3B"/>
                </a:solidFill>
                <a:latin typeface="Calibri" pitchFamily="34" charset="0"/>
                <a:ea typeface="Calibri" pitchFamily="34" charset="-122"/>
                <a:cs typeface="Calibri" pitchFamily="34" charset="-120"/>
              </a:rPr>
              <a:t>n</a:t>
            </a:r>
            <a:endParaRPr lang="en-US" sz="1100" dirty="0"/>
          </a:p>
        </p:txBody>
      </p:sp>
      <p:sp>
        <p:nvSpPr>
          <p:cNvPr id="17" name="Shape 14"/>
          <p:cNvSpPr/>
          <p:nvPr/>
        </p:nvSpPr>
        <p:spPr>
          <a:xfrm>
            <a:off x="7223760" y="2798064"/>
            <a:ext cx="822960" cy="0"/>
          </a:xfrm>
          <a:prstGeom prst="line">
            <a:avLst/>
          </a:prstGeom>
          <a:noFill/>
          <a:ln w="19050">
            <a:solidFill>
              <a:srgbClr val="F7C548"/>
            </a:solidFill>
            <a:prstDash val="solid"/>
            <a:tailEnd type="triangle"/>
          </a:ln>
        </p:spPr>
      </p:sp>
      <p:sp>
        <p:nvSpPr>
          <p:cNvPr id="18" name="Shape 15"/>
          <p:cNvSpPr/>
          <p:nvPr/>
        </p:nvSpPr>
        <p:spPr>
          <a:xfrm>
            <a:off x="8092440" y="2331720"/>
            <a:ext cx="1051560" cy="1051560"/>
          </a:xfrm>
          <a:prstGeom prst="ellipse">
            <a:avLst/>
          </a:prstGeom>
          <a:solidFill>
            <a:srgbClr val="FF6B35"/>
          </a:solidFill>
          <a:ln/>
        </p:spPr>
      </p:sp>
      <p:sp>
        <p:nvSpPr>
          <p:cNvPr id="19" name="Text 16"/>
          <p:cNvSpPr/>
          <p:nvPr/>
        </p:nvSpPr>
        <p:spPr>
          <a:xfrm>
            <a:off x="8092440" y="2331720"/>
            <a:ext cx="1051560" cy="105156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U-235</a:t>
            </a:r>
            <a:endParaRPr lang="en-US" sz="1200" dirty="0"/>
          </a:p>
        </p:txBody>
      </p:sp>
      <p:sp>
        <p:nvSpPr>
          <p:cNvPr id="20" name="Shape 17"/>
          <p:cNvSpPr/>
          <p:nvPr/>
        </p:nvSpPr>
        <p:spPr>
          <a:xfrm>
            <a:off x="9418320" y="2834640"/>
            <a:ext cx="502920" cy="0"/>
          </a:xfrm>
          <a:prstGeom prst="line">
            <a:avLst/>
          </a:prstGeom>
          <a:noFill/>
          <a:ln w="19050">
            <a:solidFill>
              <a:srgbClr val="F7C548"/>
            </a:solidFill>
            <a:prstDash val="solid"/>
            <a:tailEnd type="triangle"/>
          </a:ln>
        </p:spPr>
      </p:sp>
      <p:sp>
        <p:nvSpPr>
          <p:cNvPr id="21" name="Shape 18"/>
          <p:cNvSpPr/>
          <p:nvPr/>
        </p:nvSpPr>
        <p:spPr>
          <a:xfrm>
            <a:off x="10058400" y="2148840"/>
            <a:ext cx="548640" cy="548640"/>
          </a:xfrm>
          <a:prstGeom prst="ellipse">
            <a:avLst/>
          </a:prstGeom>
          <a:solidFill>
            <a:srgbClr val="6FCF97"/>
          </a:solidFill>
          <a:ln/>
        </p:spPr>
      </p:sp>
      <p:sp>
        <p:nvSpPr>
          <p:cNvPr id="22" name="Text 19"/>
          <p:cNvSpPr/>
          <p:nvPr/>
        </p:nvSpPr>
        <p:spPr>
          <a:xfrm>
            <a:off x="10058400" y="2148840"/>
            <a:ext cx="548640" cy="548640"/>
          </a:xfrm>
          <a:prstGeom prst="rect">
            <a:avLst/>
          </a:prstGeom>
          <a:noFill/>
          <a:ln/>
        </p:spPr>
        <p:txBody>
          <a:bodyPr wrap="square" rtlCol="0" anchor="ctr"/>
          <a:lstStyle/>
          <a:p>
            <a:pPr marL="0" indent="0" algn="ctr">
              <a:buNone/>
            </a:pPr>
            <a:r>
              <a:rPr lang="en-US" sz="1000" b="1" dirty="0">
                <a:solidFill>
                  <a:srgbClr val="1B1F3B"/>
                </a:solidFill>
                <a:latin typeface="Calibri" pitchFamily="34" charset="0"/>
                <a:ea typeface="Calibri" pitchFamily="34" charset="-122"/>
                <a:cs typeface="Calibri" pitchFamily="34" charset="-120"/>
              </a:rPr>
              <a:t>Ba</a:t>
            </a:r>
            <a:endParaRPr lang="en-US" sz="1000" dirty="0"/>
          </a:p>
        </p:txBody>
      </p:sp>
      <p:sp>
        <p:nvSpPr>
          <p:cNvPr id="23" name="Shape 20"/>
          <p:cNvSpPr/>
          <p:nvPr/>
        </p:nvSpPr>
        <p:spPr>
          <a:xfrm>
            <a:off x="10104120" y="2880360"/>
            <a:ext cx="457200" cy="457200"/>
          </a:xfrm>
          <a:prstGeom prst="ellipse">
            <a:avLst/>
          </a:prstGeom>
          <a:solidFill>
            <a:srgbClr val="56CCF2"/>
          </a:solidFill>
          <a:ln/>
        </p:spPr>
      </p:sp>
      <p:sp>
        <p:nvSpPr>
          <p:cNvPr id="24" name="Text 21"/>
          <p:cNvSpPr/>
          <p:nvPr/>
        </p:nvSpPr>
        <p:spPr>
          <a:xfrm>
            <a:off x="10104120" y="2880360"/>
            <a:ext cx="457200" cy="457200"/>
          </a:xfrm>
          <a:prstGeom prst="rect">
            <a:avLst/>
          </a:prstGeom>
          <a:noFill/>
          <a:ln/>
        </p:spPr>
        <p:txBody>
          <a:bodyPr wrap="square" rtlCol="0" anchor="ctr"/>
          <a:lstStyle/>
          <a:p>
            <a:pPr marL="0" indent="0" algn="ctr">
              <a:buNone/>
            </a:pPr>
            <a:r>
              <a:rPr lang="en-US" sz="1000" b="1" dirty="0">
                <a:solidFill>
                  <a:srgbClr val="1B1F3B"/>
                </a:solidFill>
                <a:latin typeface="Calibri" pitchFamily="34" charset="0"/>
                <a:ea typeface="Calibri" pitchFamily="34" charset="-122"/>
                <a:cs typeface="Calibri" pitchFamily="34" charset="-120"/>
              </a:rPr>
              <a:t>Kr</a:t>
            </a:r>
            <a:endParaRPr lang="en-US" sz="1000" dirty="0"/>
          </a:p>
        </p:txBody>
      </p:sp>
      <p:sp>
        <p:nvSpPr>
          <p:cNvPr id="25" name="Shape 22"/>
          <p:cNvSpPr/>
          <p:nvPr/>
        </p:nvSpPr>
        <p:spPr>
          <a:xfrm>
            <a:off x="10652760" y="1874520"/>
            <a:ext cx="182880" cy="182880"/>
          </a:xfrm>
          <a:prstGeom prst="ellipse">
            <a:avLst/>
          </a:prstGeom>
          <a:solidFill>
            <a:srgbClr val="F7C548"/>
          </a:solidFill>
          <a:ln/>
        </p:spPr>
      </p:sp>
      <p:sp>
        <p:nvSpPr>
          <p:cNvPr id="26" name="Shape 23"/>
          <p:cNvSpPr/>
          <p:nvPr/>
        </p:nvSpPr>
        <p:spPr>
          <a:xfrm>
            <a:off x="10698480" y="2423160"/>
            <a:ext cx="182880" cy="182880"/>
          </a:xfrm>
          <a:prstGeom prst="ellipse">
            <a:avLst/>
          </a:prstGeom>
          <a:solidFill>
            <a:srgbClr val="F7C548"/>
          </a:solidFill>
          <a:ln/>
        </p:spPr>
      </p:sp>
      <p:sp>
        <p:nvSpPr>
          <p:cNvPr id="27" name="Shape 24"/>
          <p:cNvSpPr/>
          <p:nvPr/>
        </p:nvSpPr>
        <p:spPr>
          <a:xfrm>
            <a:off x="10561320" y="3246120"/>
            <a:ext cx="182880" cy="182880"/>
          </a:xfrm>
          <a:prstGeom prst="ellipse">
            <a:avLst/>
          </a:prstGeom>
          <a:solidFill>
            <a:srgbClr val="F7C548"/>
          </a:solidFill>
          <a:ln/>
        </p:spPr>
      </p:sp>
      <p:sp>
        <p:nvSpPr>
          <p:cNvPr id="28" name="Text 25"/>
          <p:cNvSpPr/>
          <p:nvPr/>
        </p:nvSpPr>
        <p:spPr>
          <a:xfrm>
            <a:off x="6858000" y="3703320"/>
            <a:ext cx="4480560" cy="365760"/>
          </a:xfrm>
          <a:prstGeom prst="rect">
            <a:avLst/>
          </a:prstGeom>
          <a:noFill/>
          <a:ln/>
        </p:spPr>
        <p:txBody>
          <a:bodyPr wrap="square" rtlCol="0" anchor="ctr"/>
          <a:lstStyle/>
          <a:p>
            <a:pPr marL="0" indent="0">
              <a:buNone/>
            </a:pPr>
            <a:r>
              <a:rPr lang="en-US" sz="1300" b="1" dirty="0">
                <a:solidFill>
                  <a:srgbClr val="F7C548"/>
                </a:solidFill>
                <a:latin typeface="Calibri" pitchFamily="34" charset="0"/>
                <a:ea typeface="Calibri" pitchFamily="34" charset="-122"/>
                <a:cs typeface="Calibri" pitchFamily="34" charset="-120"/>
              </a:rPr>
              <a:t>+ শক্তি (Energy) ⚡</a:t>
            </a:r>
            <a:endParaRPr lang="en-US" sz="1300" dirty="0"/>
          </a:p>
        </p:txBody>
      </p:sp>
      <p:sp>
        <p:nvSpPr>
          <p:cNvPr id="29" name="Text 26"/>
          <p:cNvSpPr/>
          <p:nvPr/>
        </p:nvSpPr>
        <p:spPr>
          <a:xfrm>
            <a:off x="6858000" y="4160520"/>
            <a:ext cx="4480560" cy="1737360"/>
          </a:xfrm>
          <a:prstGeom prst="rect">
            <a:avLst/>
          </a:prstGeom>
          <a:noFill/>
          <a:ln/>
        </p:spPr>
        <p:txBody>
          <a:bodyPr wrap="square" lIns="0" tIns="0" rIns="0" bIns="0" rtlCol="0" anchor="ctr"/>
          <a:lstStyle/>
          <a:p>
            <a:pPr marL="0" indent="0">
              <a:lnSpc>
                <a:spcPct val="130000"/>
              </a:lnSpc>
              <a:buNone/>
            </a:pPr>
            <a:r>
              <a:rPr lang="en-US" sz="1250" dirty="0">
                <a:solidFill>
                  <a:srgbClr val="CFD3EE"/>
                </a:solidFill>
                <a:latin typeface="Calibri" pitchFamily="34" charset="0"/>
                <a:ea typeface="Calibri" pitchFamily="34" charset="-122"/>
                <a:cs typeface="Calibri" pitchFamily="34" charset="-120"/>
              </a:rPr>
              <a:t>লক্ষ করো: একটি ভারী নিউক্লিয়াস ভেঙে দুটি মাঝারি নিউক্লিয়াস ও ২-৩টি নতুন নিউট্রন তৈরি হচ্ছে — এই নতুন নিউট্রনগুলোই পরবর্তী ফিশন ঘটাতে সক্ষম।</a:t>
            </a:r>
            <a:endParaRPr lang="en-US" sz="1250" dirty="0"/>
          </a:p>
        </p:txBody>
      </p:sp>
      <p:sp>
        <p:nvSpPr>
          <p:cNvPr id="31" name="Text 27"/>
          <p:cNvSpPr/>
          <p:nvPr/>
        </p:nvSpPr>
        <p:spPr>
          <a:xfrm>
            <a:off x="11064240" y="6473952"/>
            <a:ext cx="914400" cy="274320"/>
          </a:xfrm>
          <a:prstGeom prst="rect">
            <a:avLst/>
          </a:prstGeom>
          <a:noFill/>
          <a:ln/>
        </p:spPr>
        <p:txBody>
          <a:bodyPr wrap="square" rtlCol="0" anchor="ctr"/>
          <a:lstStyle/>
          <a:p>
            <a:pPr marL="0" indent="0" algn="r">
              <a:buNone/>
            </a:pPr>
            <a:r>
              <a:rPr lang="en-US" sz="1000" dirty="0">
                <a:solidFill>
                  <a:srgbClr val="5B5F7A"/>
                </a:solidFill>
                <a:latin typeface="Calibri" pitchFamily="34" charset="0"/>
                <a:ea typeface="Calibri" pitchFamily="34" charset="-122"/>
                <a:cs typeface="Calibri" pitchFamily="34" charset="-120"/>
              </a:rPr>
              <a:t>03 / 10</a:t>
            </a:r>
            <a:endParaRPr lang="en-US" sz="1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6FA"/>
        </a:solidFill>
        <a:effectLst/>
      </p:bgPr>
    </p:bg>
    <p:spTree>
      <p:nvGrpSpPr>
        <p:cNvPr id="1" name=""/>
        <p:cNvGrpSpPr/>
        <p:nvPr/>
      </p:nvGrpSpPr>
      <p:grpSpPr>
        <a:xfrm>
          <a:off x="0" y="0"/>
          <a:ext cx="0" cy="0"/>
          <a:chOff x="0" y="0"/>
          <a:chExt cx="0" cy="0"/>
        </a:xfrm>
      </p:grpSpPr>
      <p:sp>
        <p:nvSpPr>
          <p:cNvPr id="2" name="Shape 0"/>
          <p:cNvSpPr/>
          <p:nvPr/>
        </p:nvSpPr>
        <p:spPr>
          <a:xfrm>
            <a:off x="502920" y="411480"/>
            <a:ext cx="548640" cy="548640"/>
          </a:xfrm>
          <a:prstGeom prst="ellipse">
            <a:avLst/>
          </a:prstGeom>
          <a:solidFill>
            <a:srgbClr val="FF6B35"/>
          </a:solidFill>
          <a:ln/>
        </p:spPr>
      </p:sp>
      <p:pic>
        <p:nvPicPr>
          <p:cNvPr id="3" name="Image 0" descr="/home/claude/nuclear/icons/radioactive.png"/>
          <p:cNvPicPr>
            <a:picLocks noChangeAspect="1"/>
          </p:cNvPicPr>
          <p:nvPr/>
        </p:nvPicPr>
        <p:blipFill>
          <a:blip r:embed="rId3" cstate="email"/>
          <a:stretch>
            <a:fillRect/>
          </a:stretch>
        </p:blipFill>
        <p:spPr>
          <a:xfrm>
            <a:off x="568757" y="477317"/>
            <a:ext cx="416966" cy="416966"/>
          </a:xfrm>
          <a:prstGeom prst="rect">
            <a:avLst/>
          </a:prstGeom>
        </p:spPr>
      </p:pic>
      <p:sp>
        <p:nvSpPr>
          <p:cNvPr id="4" name="Text 1"/>
          <p:cNvSpPr/>
          <p:nvPr/>
        </p:nvSpPr>
        <p:spPr>
          <a:xfrm>
            <a:off x="1188720" y="384048"/>
            <a:ext cx="7315200" cy="274320"/>
          </a:xfrm>
          <a:prstGeom prst="rect">
            <a:avLst/>
          </a:prstGeom>
          <a:noFill/>
          <a:ln/>
        </p:spPr>
        <p:txBody>
          <a:bodyPr wrap="square" rtlCol="0" anchor="ctr"/>
          <a:lstStyle/>
          <a:p>
            <a:pPr marL="0" indent="0">
              <a:buNone/>
            </a:pPr>
            <a:r>
              <a:rPr lang="en-US" sz="1200" b="1" kern="0" spc="200" dirty="0">
                <a:solidFill>
                  <a:srgbClr val="FF6B35"/>
                </a:solidFill>
                <a:latin typeface="Calibri" pitchFamily="34" charset="0"/>
                <a:ea typeface="Calibri" pitchFamily="34" charset="-122"/>
                <a:cs typeface="Calibri" pitchFamily="34" charset="-120"/>
              </a:rPr>
              <a:t>FISSION EQUATION &amp; CHAIN REACTION</a:t>
            </a:r>
            <a:endParaRPr lang="en-US" sz="1200" dirty="0"/>
          </a:p>
        </p:txBody>
      </p:sp>
      <p:sp>
        <p:nvSpPr>
          <p:cNvPr id="5" name="Text 2"/>
          <p:cNvSpPr/>
          <p:nvPr/>
        </p:nvSpPr>
        <p:spPr>
          <a:xfrm>
            <a:off x="1188720" y="621792"/>
            <a:ext cx="9875520" cy="502920"/>
          </a:xfrm>
          <a:prstGeom prst="rect">
            <a:avLst/>
          </a:prstGeom>
          <a:noFill/>
          <a:ln/>
        </p:spPr>
        <p:txBody>
          <a:bodyPr wrap="square"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ফিশন বিক্রিয়া ও শৃঙ্খল বিক্রিয়া</a:t>
            </a:r>
            <a:endParaRPr lang="en-US" sz="2800" dirty="0"/>
          </a:p>
        </p:txBody>
      </p:sp>
      <p:sp>
        <p:nvSpPr>
          <p:cNvPr id="6" name="Shape 3"/>
          <p:cNvSpPr/>
          <p:nvPr/>
        </p:nvSpPr>
        <p:spPr>
          <a:xfrm>
            <a:off x="548640" y="1554480"/>
            <a:ext cx="11064240" cy="1371600"/>
          </a:xfrm>
          <a:prstGeom prst="roundRect">
            <a:avLst>
              <a:gd name="adj" fmla="val 6667"/>
            </a:avLst>
          </a:prstGeom>
          <a:solidFill>
            <a:srgbClr val="1B1F3B"/>
          </a:solidFill>
          <a:ln/>
        </p:spPr>
      </p:sp>
      <p:sp>
        <p:nvSpPr>
          <p:cNvPr id="7" name="Text 4"/>
          <p:cNvSpPr/>
          <p:nvPr/>
        </p:nvSpPr>
        <p:spPr>
          <a:xfrm>
            <a:off x="548640" y="1554480"/>
            <a:ext cx="11064240" cy="137160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₉₂U</a:t>
            </a:r>
            <a:r>
              <a:rPr lang="en-US" sz="1200" b="1" baseline="30000" dirty="0">
                <a:solidFill>
                  <a:srgbClr val="F7C548"/>
                </a:solidFill>
                <a:latin typeface="Cambria" pitchFamily="34" charset="0"/>
                <a:ea typeface="Cambria" pitchFamily="34" charset="-122"/>
                <a:cs typeface="Cambria" pitchFamily="34" charset="-120"/>
              </a:rPr>
              <a:t>²³⁵</a:t>
            </a:r>
            <a:r>
              <a:rPr lang="en-US" sz="2000" dirty="0">
                <a:solidFill>
                  <a:srgbClr val="FFFFFF"/>
                </a:solidFill>
                <a:latin typeface="Cambria" pitchFamily="34" charset="0"/>
                <a:ea typeface="Cambria" pitchFamily="34" charset="-122"/>
                <a:cs typeface="Cambria" pitchFamily="34" charset="-120"/>
              </a:rPr>
              <a:t>  +  </a:t>
            </a:r>
            <a:r>
              <a:rPr lang="en-US" sz="2000" b="1" dirty="0">
                <a:solidFill>
                  <a:srgbClr val="F7C548"/>
                </a:solidFill>
                <a:latin typeface="Cambria" pitchFamily="34" charset="0"/>
                <a:ea typeface="Cambria" pitchFamily="34" charset="-122"/>
                <a:cs typeface="Cambria" pitchFamily="34" charset="-120"/>
              </a:rPr>
              <a:t>₀n¹</a:t>
            </a:r>
            <a:r>
              <a:rPr lang="en-US" sz="2000" b="1" dirty="0">
                <a:solidFill>
                  <a:srgbClr val="FF6B35"/>
                </a:solidFill>
                <a:latin typeface="Cambria" pitchFamily="34" charset="0"/>
                <a:ea typeface="Cambria" pitchFamily="34" charset="-122"/>
                <a:cs typeface="Cambria" pitchFamily="34" charset="-120"/>
              </a:rPr>
              <a:t>   →   </a:t>
            </a:r>
            <a:r>
              <a:rPr lang="en-US" sz="2000" b="1" dirty="0">
                <a:solidFill>
                  <a:srgbClr val="6FCF97"/>
                </a:solidFill>
                <a:latin typeface="Cambria" pitchFamily="34" charset="0"/>
                <a:ea typeface="Cambria" pitchFamily="34" charset="-122"/>
                <a:cs typeface="Cambria" pitchFamily="34" charset="-120"/>
              </a:rPr>
              <a:t>₅₆Ba¹⁴¹</a:t>
            </a:r>
            <a:r>
              <a:rPr lang="en-US" sz="2000" dirty="0">
                <a:solidFill>
                  <a:srgbClr val="FFFFFF"/>
                </a:solidFill>
                <a:latin typeface="Cambria" pitchFamily="34" charset="0"/>
                <a:ea typeface="Cambria" pitchFamily="34" charset="-122"/>
                <a:cs typeface="Cambria" pitchFamily="34" charset="-120"/>
              </a:rPr>
              <a:t>  +  </a:t>
            </a:r>
            <a:r>
              <a:rPr lang="en-US" sz="2000" b="1" dirty="0">
                <a:solidFill>
                  <a:srgbClr val="56CCF2"/>
                </a:solidFill>
                <a:latin typeface="Cambria" pitchFamily="34" charset="0"/>
                <a:ea typeface="Cambria" pitchFamily="34" charset="-122"/>
                <a:cs typeface="Cambria" pitchFamily="34" charset="-120"/>
              </a:rPr>
              <a:t>₃₆Kr⁹²</a:t>
            </a:r>
            <a:r>
              <a:rPr lang="en-US" sz="2000" dirty="0">
                <a:solidFill>
                  <a:srgbClr val="FFFFFF"/>
                </a:solidFill>
                <a:latin typeface="Cambria" pitchFamily="34" charset="0"/>
                <a:ea typeface="Cambria" pitchFamily="34" charset="-122"/>
                <a:cs typeface="Cambria" pitchFamily="34" charset="-120"/>
              </a:rPr>
              <a:t>  +  3</a:t>
            </a:r>
            <a:r>
              <a:rPr lang="en-US" sz="2000" b="1" dirty="0">
                <a:solidFill>
                  <a:srgbClr val="F7C548"/>
                </a:solidFill>
                <a:latin typeface="Cambria" pitchFamily="34" charset="0"/>
                <a:ea typeface="Cambria" pitchFamily="34" charset="-122"/>
                <a:cs typeface="Cambria" pitchFamily="34" charset="-120"/>
              </a:rPr>
              <a:t>₀n¹</a:t>
            </a:r>
            <a:r>
              <a:rPr lang="en-US" sz="2000" b="1" dirty="0">
                <a:solidFill>
                  <a:srgbClr val="FF6B35"/>
                </a:solidFill>
                <a:latin typeface="Cambria" pitchFamily="34" charset="0"/>
                <a:ea typeface="Cambria" pitchFamily="34" charset="-122"/>
                <a:cs typeface="Cambria" pitchFamily="34" charset="-120"/>
              </a:rPr>
              <a:t>  +  শক্তি</a:t>
            </a:r>
            <a:endParaRPr lang="en-US" sz="2000" dirty="0"/>
          </a:p>
        </p:txBody>
      </p:sp>
      <p:sp>
        <p:nvSpPr>
          <p:cNvPr id="8" name="Text 5"/>
          <p:cNvSpPr/>
          <p:nvPr/>
        </p:nvSpPr>
        <p:spPr>
          <a:xfrm>
            <a:off x="548640" y="2999232"/>
            <a:ext cx="11064240" cy="320040"/>
          </a:xfrm>
          <a:prstGeom prst="rect">
            <a:avLst/>
          </a:prstGeom>
          <a:noFill/>
          <a:ln/>
        </p:spPr>
        <p:txBody>
          <a:bodyPr wrap="square" rtlCol="0" anchor="ctr"/>
          <a:lstStyle/>
          <a:p>
            <a:pPr marL="0" indent="0" algn="ctr">
              <a:buNone/>
            </a:pPr>
            <a:r>
              <a:rPr lang="en-US" sz="1150" i="1" dirty="0">
                <a:solidFill>
                  <a:srgbClr val="5B5F7A"/>
                </a:solidFill>
                <a:latin typeface="Calibri" pitchFamily="34" charset="0"/>
                <a:ea typeface="Calibri" pitchFamily="34" charset="-122"/>
                <a:cs typeface="Calibri" pitchFamily="34" charset="-120"/>
              </a:rPr>
              <a:t>(ইউরেনিয়াম-২৩৫ এর একটি সাধারণ ফিশন বিক্রিয়া — উৎপন্ন খণ্ড ভিন্ন ভিন্ন হতে পারে)</a:t>
            </a:r>
            <a:endParaRPr lang="en-US" sz="1150" dirty="0"/>
          </a:p>
        </p:txBody>
      </p:sp>
      <p:sp>
        <p:nvSpPr>
          <p:cNvPr id="9" name="Text 6"/>
          <p:cNvSpPr/>
          <p:nvPr/>
        </p:nvSpPr>
        <p:spPr>
          <a:xfrm>
            <a:off x="548640" y="3520440"/>
            <a:ext cx="5486400" cy="365760"/>
          </a:xfrm>
          <a:prstGeom prst="rect">
            <a:avLst/>
          </a:prstGeom>
          <a:noFill/>
          <a:ln/>
        </p:spPr>
        <p:txBody>
          <a:bodyPr wrap="square" rtlCol="0" anchor="ctr"/>
          <a:lstStyle/>
          <a:p>
            <a:pPr marL="0" indent="0">
              <a:buNone/>
            </a:pPr>
            <a:r>
              <a:rPr lang="en-US" sz="1700" b="1" dirty="0">
                <a:solidFill>
                  <a:srgbClr val="FF6B35"/>
                </a:solidFill>
                <a:latin typeface="Cambria" pitchFamily="34" charset="0"/>
                <a:ea typeface="Cambria" pitchFamily="34" charset="-122"/>
                <a:cs typeface="Cambria" pitchFamily="34" charset="-120"/>
              </a:rPr>
              <a:t>শৃঙ্খল বিক্রিয়া (Chain Reaction)</a:t>
            </a:r>
            <a:endParaRPr lang="en-US" sz="1700" dirty="0"/>
          </a:p>
        </p:txBody>
      </p:sp>
      <p:sp>
        <p:nvSpPr>
          <p:cNvPr id="10" name="Text 7"/>
          <p:cNvSpPr/>
          <p:nvPr/>
        </p:nvSpPr>
        <p:spPr>
          <a:xfrm>
            <a:off x="548640" y="3913632"/>
            <a:ext cx="5486400" cy="1371600"/>
          </a:xfrm>
          <a:prstGeom prst="rect">
            <a:avLst/>
          </a:prstGeom>
          <a:noFill/>
          <a:ln/>
        </p:spPr>
        <p:txBody>
          <a:bodyPr wrap="square" lIns="0" tIns="0" rIns="0" bIns="0" rtlCol="0" anchor="ctr"/>
          <a:lstStyle/>
          <a:p>
            <a:pPr marL="0" indent="0">
              <a:lnSpc>
                <a:spcPct val="130000"/>
              </a:lnSpc>
              <a:buNone/>
            </a:pPr>
            <a:r>
              <a:rPr lang="en-US" sz="1400" dirty="0">
                <a:solidFill>
                  <a:srgbClr val="1B1F3B"/>
                </a:solidFill>
                <a:latin typeface="Calibri" pitchFamily="34" charset="0"/>
                <a:ea typeface="Calibri" pitchFamily="34" charset="-122"/>
                <a:cs typeface="Calibri" pitchFamily="34" charset="-120"/>
              </a:rPr>
              <a:t>একটি ফিশন বিক্রিয়ায় উৎপন্ন নতুন নিউট্রনগুলো পার্শ্ববর্তী U-235 নিউক্লিয়াসকে আঘাত করে আরও ফিশন ঘটায়। এভাবে বিক্রিয়ার হার দ্রুত বৃদ্ধি পেয়ে একটি স্বয়ংক্রিয়, ক্রমবর্ধমান প্রক্রিয়া তৈরি হয় — একেই শৃঙ্খল বিক্রিয়া বলে।</a:t>
            </a:r>
            <a:endParaRPr lang="en-US" sz="1400" dirty="0"/>
          </a:p>
        </p:txBody>
      </p:sp>
      <p:sp>
        <p:nvSpPr>
          <p:cNvPr id="11" name="Shape 8"/>
          <p:cNvSpPr/>
          <p:nvPr/>
        </p:nvSpPr>
        <p:spPr>
          <a:xfrm>
            <a:off x="548640" y="5440680"/>
            <a:ext cx="2651760" cy="777240"/>
          </a:xfrm>
          <a:prstGeom prst="roundRect">
            <a:avLst>
              <a:gd name="adj" fmla="val 9412"/>
            </a:avLst>
          </a:prstGeom>
          <a:solidFill>
            <a:srgbClr val="FFFFFF"/>
          </a:solidFill>
          <a:ln/>
          <a:effectLst>
            <a:outerShdw blurRad="50800" dist="12700" dir="5400000" algn="bl" rotWithShape="0">
              <a:srgbClr val="1B1F3B">
                <a:alpha val="10000"/>
              </a:srgbClr>
            </a:outerShdw>
          </a:effectLst>
        </p:spPr>
      </p:sp>
      <p:sp>
        <p:nvSpPr>
          <p:cNvPr id="12" name="Shape 9"/>
          <p:cNvSpPr/>
          <p:nvPr/>
        </p:nvSpPr>
        <p:spPr>
          <a:xfrm>
            <a:off x="658368" y="5550408"/>
            <a:ext cx="128016" cy="128016"/>
          </a:xfrm>
          <a:prstGeom prst="ellipse">
            <a:avLst/>
          </a:prstGeom>
          <a:solidFill>
            <a:srgbClr val="2E8B57"/>
          </a:solidFill>
          <a:ln/>
        </p:spPr>
      </p:sp>
      <p:sp>
        <p:nvSpPr>
          <p:cNvPr id="13" name="Text 10"/>
          <p:cNvSpPr/>
          <p:nvPr/>
        </p:nvSpPr>
        <p:spPr>
          <a:xfrm>
            <a:off x="868680" y="5495544"/>
            <a:ext cx="2194560" cy="274320"/>
          </a:xfrm>
          <a:prstGeom prst="rect">
            <a:avLst/>
          </a:prstGeom>
          <a:noFill/>
          <a:ln/>
        </p:spPr>
        <p:txBody>
          <a:bodyPr wrap="square" lIns="0" tIns="0" rIns="0" bIns="0" rtlCol="0" anchor="ctr"/>
          <a:lstStyle/>
          <a:p>
            <a:pPr marL="0" indent="0">
              <a:buNone/>
            </a:pPr>
            <a:r>
              <a:rPr lang="en-US" sz="1050" b="1" dirty="0">
                <a:solidFill>
                  <a:srgbClr val="1B1F3B"/>
                </a:solidFill>
                <a:latin typeface="Calibri" pitchFamily="34" charset="0"/>
                <a:ea typeface="Calibri" pitchFamily="34" charset="-122"/>
                <a:cs typeface="Calibri" pitchFamily="34" charset="-120"/>
              </a:rPr>
              <a:t>নিয়ন্ত্রিত শৃঙ্খল বিক্রিয়া</a:t>
            </a:r>
            <a:endParaRPr lang="en-US" sz="1050" dirty="0"/>
          </a:p>
        </p:txBody>
      </p:sp>
      <p:sp>
        <p:nvSpPr>
          <p:cNvPr id="14" name="Text 11"/>
          <p:cNvSpPr/>
          <p:nvPr/>
        </p:nvSpPr>
        <p:spPr>
          <a:xfrm>
            <a:off x="685800" y="5769864"/>
            <a:ext cx="2377440" cy="411480"/>
          </a:xfrm>
          <a:prstGeom prst="rect">
            <a:avLst/>
          </a:prstGeom>
          <a:noFill/>
          <a:ln/>
        </p:spPr>
        <p:txBody>
          <a:bodyPr wrap="square" lIns="0" tIns="0" rIns="0" bIns="0" rtlCol="0" anchor="ctr"/>
          <a:lstStyle/>
          <a:p>
            <a:pPr marL="0" indent="0">
              <a:lnSpc>
                <a:spcPct val="110000"/>
              </a:lnSpc>
              <a:buNone/>
            </a:pPr>
            <a:r>
              <a:rPr lang="en-US" sz="900" dirty="0">
                <a:solidFill>
                  <a:srgbClr val="5B5F7A"/>
                </a:solidFill>
                <a:latin typeface="Calibri" pitchFamily="34" charset="0"/>
                <a:ea typeface="Calibri" pitchFamily="34" charset="-122"/>
                <a:cs typeface="Calibri" pitchFamily="34" charset="-120"/>
              </a:rPr>
              <a:t>নিয়ন্ত্রণ দণ্ড দিয়ে হার নিয়ন্ত্রণ — বিদ্যুৎকেন্দ্রে ব্যবহৃত হয়।</a:t>
            </a:r>
            <a:endParaRPr lang="en-US" sz="900" dirty="0"/>
          </a:p>
        </p:txBody>
      </p:sp>
      <p:sp>
        <p:nvSpPr>
          <p:cNvPr id="15" name="Shape 12"/>
          <p:cNvSpPr/>
          <p:nvPr/>
        </p:nvSpPr>
        <p:spPr>
          <a:xfrm>
            <a:off x="3383280" y="5440680"/>
            <a:ext cx="2651760" cy="777240"/>
          </a:xfrm>
          <a:prstGeom prst="roundRect">
            <a:avLst>
              <a:gd name="adj" fmla="val 9412"/>
            </a:avLst>
          </a:prstGeom>
          <a:solidFill>
            <a:srgbClr val="FFFFFF"/>
          </a:solidFill>
          <a:ln/>
          <a:effectLst>
            <a:outerShdw blurRad="50800" dist="12700" dir="5400000" algn="bl" rotWithShape="0">
              <a:srgbClr val="1B1F3B">
                <a:alpha val="10000"/>
              </a:srgbClr>
            </a:outerShdw>
          </a:effectLst>
        </p:spPr>
      </p:sp>
      <p:sp>
        <p:nvSpPr>
          <p:cNvPr id="16" name="Shape 13"/>
          <p:cNvSpPr/>
          <p:nvPr/>
        </p:nvSpPr>
        <p:spPr>
          <a:xfrm>
            <a:off x="3493008" y="5550408"/>
            <a:ext cx="128016" cy="128016"/>
          </a:xfrm>
          <a:prstGeom prst="ellipse">
            <a:avLst/>
          </a:prstGeom>
          <a:solidFill>
            <a:srgbClr val="C0392B"/>
          </a:solidFill>
          <a:ln/>
        </p:spPr>
      </p:sp>
      <p:sp>
        <p:nvSpPr>
          <p:cNvPr id="17" name="Text 14"/>
          <p:cNvSpPr/>
          <p:nvPr/>
        </p:nvSpPr>
        <p:spPr>
          <a:xfrm>
            <a:off x="3703320" y="5495544"/>
            <a:ext cx="2194560" cy="274320"/>
          </a:xfrm>
          <a:prstGeom prst="rect">
            <a:avLst/>
          </a:prstGeom>
          <a:noFill/>
          <a:ln/>
        </p:spPr>
        <p:txBody>
          <a:bodyPr wrap="square" lIns="0" tIns="0" rIns="0" bIns="0" rtlCol="0" anchor="ctr"/>
          <a:lstStyle/>
          <a:p>
            <a:pPr marL="0" indent="0">
              <a:buNone/>
            </a:pPr>
            <a:r>
              <a:rPr lang="en-US" sz="1050" b="1" dirty="0">
                <a:solidFill>
                  <a:srgbClr val="1B1F3B"/>
                </a:solidFill>
                <a:latin typeface="Calibri" pitchFamily="34" charset="0"/>
                <a:ea typeface="Calibri" pitchFamily="34" charset="-122"/>
                <a:cs typeface="Calibri" pitchFamily="34" charset="-120"/>
              </a:rPr>
              <a:t>অনিয়ন্ত্রিত শৃঙ্খল বিক্রিয়া</a:t>
            </a:r>
            <a:endParaRPr lang="en-US" sz="1050" dirty="0"/>
          </a:p>
        </p:txBody>
      </p:sp>
      <p:sp>
        <p:nvSpPr>
          <p:cNvPr id="18" name="Text 15"/>
          <p:cNvSpPr/>
          <p:nvPr/>
        </p:nvSpPr>
        <p:spPr>
          <a:xfrm>
            <a:off x="3520440" y="5769864"/>
            <a:ext cx="2377440" cy="411480"/>
          </a:xfrm>
          <a:prstGeom prst="rect">
            <a:avLst/>
          </a:prstGeom>
          <a:noFill/>
          <a:ln/>
        </p:spPr>
        <p:txBody>
          <a:bodyPr wrap="square" lIns="0" tIns="0" rIns="0" bIns="0" rtlCol="0" anchor="ctr"/>
          <a:lstStyle/>
          <a:p>
            <a:pPr marL="0" indent="0">
              <a:lnSpc>
                <a:spcPct val="110000"/>
              </a:lnSpc>
              <a:buNone/>
            </a:pPr>
            <a:r>
              <a:rPr lang="en-US" sz="900" dirty="0">
                <a:solidFill>
                  <a:srgbClr val="5B5F7A"/>
                </a:solidFill>
                <a:latin typeface="Calibri" pitchFamily="34" charset="0"/>
                <a:ea typeface="Calibri" pitchFamily="34" charset="-122"/>
                <a:cs typeface="Calibri" pitchFamily="34" charset="-120"/>
              </a:rPr>
              <a:t>মুহূর্তে বিপুল শক্তি নির্গত হয় — পারমাণবিক বোমায় ঘটে।</a:t>
            </a:r>
            <a:endParaRPr lang="en-US" sz="900" dirty="0"/>
          </a:p>
        </p:txBody>
      </p:sp>
      <p:sp>
        <p:nvSpPr>
          <p:cNvPr id="19" name="Shape 16"/>
          <p:cNvSpPr/>
          <p:nvPr/>
        </p:nvSpPr>
        <p:spPr>
          <a:xfrm>
            <a:off x="6400800" y="3520440"/>
            <a:ext cx="5212080" cy="2880360"/>
          </a:xfrm>
          <a:prstGeom prst="roundRect">
            <a:avLst>
              <a:gd name="adj" fmla="val 3810"/>
            </a:avLst>
          </a:prstGeom>
          <a:solidFill>
            <a:srgbClr val="FFFFFF"/>
          </a:solidFill>
          <a:ln/>
          <a:effectLst>
            <a:outerShdw blurRad="76200" dist="25400" dir="5400000" algn="bl" rotWithShape="0">
              <a:srgbClr val="1B1F3B">
                <a:alpha val="12000"/>
              </a:srgbClr>
            </a:outerShdw>
          </a:effectLst>
        </p:spPr>
      </p:sp>
      <p:sp>
        <p:nvSpPr>
          <p:cNvPr id="20" name="Text 17"/>
          <p:cNvSpPr/>
          <p:nvPr/>
        </p:nvSpPr>
        <p:spPr>
          <a:xfrm>
            <a:off x="6675120" y="3657600"/>
            <a:ext cx="4663440" cy="320040"/>
          </a:xfrm>
          <a:prstGeom prst="rect">
            <a:avLst/>
          </a:prstGeom>
          <a:noFill/>
          <a:ln/>
        </p:spPr>
        <p:txBody>
          <a:bodyPr wrap="square" rtlCol="0" anchor="ctr"/>
          <a:lstStyle/>
          <a:p>
            <a:pPr marL="0" indent="0">
              <a:buNone/>
            </a:pPr>
            <a:r>
              <a:rPr lang="en-US" sz="1250" b="1" dirty="0">
                <a:solidFill>
                  <a:srgbClr val="1B1F3B"/>
                </a:solidFill>
                <a:latin typeface="Calibri" pitchFamily="34" charset="0"/>
                <a:ea typeface="Calibri" pitchFamily="34" charset="-122"/>
                <a:cs typeface="Calibri" pitchFamily="34" charset="-120"/>
              </a:rPr>
              <a:t>এক নিউক্লিয়াস → বহু নিউক্লিয়াস</a:t>
            </a:r>
            <a:endParaRPr lang="en-US" sz="1250" dirty="0"/>
          </a:p>
        </p:txBody>
      </p:sp>
      <p:sp>
        <p:nvSpPr>
          <p:cNvPr id="21" name="Shape 18"/>
          <p:cNvSpPr/>
          <p:nvPr/>
        </p:nvSpPr>
        <p:spPr>
          <a:xfrm>
            <a:off x="6858000" y="4160520"/>
            <a:ext cx="365760" cy="365760"/>
          </a:xfrm>
          <a:prstGeom prst="ellipse">
            <a:avLst/>
          </a:prstGeom>
          <a:solidFill>
            <a:srgbClr val="FF6B35"/>
          </a:solidFill>
          <a:ln/>
        </p:spPr>
      </p:sp>
      <p:sp>
        <p:nvSpPr>
          <p:cNvPr id="22" name="Shape 19"/>
          <p:cNvSpPr/>
          <p:nvPr/>
        </p:nvSpPr>
        <p:spPr>
          <a:xfrm>
            <a:off x="7863840" y="3931920"/>
            <a:ext cx="320040" cy="320040"/>
          </a:xfrm>
          <a:prstGeom prst="ellipse">
            <a:avLst/>
          </a:prstGeom>
          <a:solidFill>
            <a:srgbClr val="FF6B35"/>
          </a:solidFill>
          <a:ln/>
        </p:spPr>
      </p:sp>
      <p:sp>
        <p:nvSpPr>
          <p:cNvPr id="23" name="Shape 20"/>
          <p:cNvSpPr/>
          <p:nvPr/>
        </p:nvSpPr>
        <p:spPr>
          <a:xfrm>
            <a:off x="7863840" y="4434840"/>
            <a:ext cx="320040" cy="320040"/>
          </a:xfrm>
          <a:prstGeom prst="ellipse">
            <a:avLst/>
          </a:prstGeom>
          <a:solidFill>
            <a:srgbClr val="FF6B35"/>
          </a:solidFill>
          <a:ln/>
        </p:spPr>
      </p:sp>
      <p:sp>
        <p:nvSpPr>
          <p:cNvPr id="24" name="Shape 21"/>
          <p:cNvSpPr/>
          <p:nvPr/>
        </p:nvSpPr>
        <p:spPr>
          <a:xfrm>
            <a:off x="8869680" y="3703320"/>
            <a:ext cx="274320" cy="274320"/>
          </a:xfrm>
          <a:prstGeom prst="ellipse">
            <a:avLst/>
          </a:prstGeom>
          <a:solidFill>
            <a:srgbClr val="F7C548"/>
          </a:solidFill>
          <a:ln/>
        </p:spPr>
      </p:sp>
      <p:sp>
        <p:nvSpPr>
          <p:cNvPr id="25" name="Shape 22"/>
          <p:cNvSpPr/>
          <p:nvPr/>
        </p:nvSpPr>
        <p:spPr>
          <a:xfrm>
            <a:off x="8869680" y="4069080"/>
            <a:ext cx="274320" cy="274320"/>
          </a:xfrm>
          <a:prstGeom prst="ellipse">
            <a:avLst/>
          </a:prstGeom>
          <a:solidFill>
            <a:srgbClr val="F7C548"/>
          </a:solidFill>
          <a:ln/>
        </p:spPr>
      </p:sp>
      <p:sp>
        <p:nvSpPr>
          <p:cNvPr id="26" name="Shape 23"/>
          <p:cNvSpPr/>
          <p:nvPr/>
        </p:nvSpPr>
        <p:spPr>
          <a:xfrm>
            <a:off x="8869680" y="4434840"/>
            <a:ext cx="274320" cy="274320"/>
          </a:xfrm>
          <a:prstGeom prst="ellipse">
            <a:avLst/>
          </a:prstGeom>
          <a:solidFill>
            <a:srgbClr val="F7C548"/>
          </a:solidFill>
          <a:ln/>
        </p:spPr>
      </p:sp>
      <p:sp>
        <p:nvSpPr>
          <p:cNvPr id="27" name="Shape 24"/>
          <p:cNvSpPr/>
          <p:nvPr/>
        </p:nvSpPr>
        <p:spPr>
          <a:xfrm>
            <a:off x="8869680" y="4800600"/>
            <a:ext cx="274320" cy="274320"/>
          </a:xfrm>
          <a:prstGeom prst="ellipse">
            <a:avLst/>
          </a:prstGeom>
          <a:solidFill>
            <a:srgbClr val="F7C548"/>
          </a:solidFill>
          <a:ln/>
        </p:spPr>
      </p:sp>
      <p:sp>
        <p:nvSpPr>
          <p:cNvPr id="28" name="Shape 25"/>
          <p:cNvSpPr/>
          <p:nvPr/>
        </p:nvSpPr>
        <p:spPr>
          <a:xfrm>
            <a:off x="9829800" y="3520440"/>
            <a:ext cx="228600" cy="228600"/>
          </a:xfrm>
          <a:prstGeom prst="ellipse">
            <a:avLst/>
          </a:prstGeom>
          <a:solidFill>
            <a:srgbClr val="F2994A"/>
          </a:solidFill>
          <a:ln/>
        </p:spPr>
      </p:sp>
      <p:sp>
        <p:nvSpPr>
          <p:cNvPr id="29" name="Shape 26"/>
          <p:cNvSpPr/>
          <p:nvPr/>
        </p:nvSpPr>
        <p:spPr>
          <a:xfrm>
            <a:off x="9829800" y="3794760"/>
            <a:ext cx="228600" cy="228600"/>
          </a:xfrm>
          <a:prstGeom prst="ellipse">
            <a:avLst/>
          </a:prstGeom>
          <a:solidFill>
            <a:srgbClr val="F2994A"/>
          </a:solidFill>
          <a:ln/>
        </p:spPr>
      </p:sp>
      <p:sp>
        <p:nvSpPr>
          <p:cNvPr id="30" name="Shape 27"/>
          <p:cNvSpPr/>
          <p:nvPr/>
        </p:nvSpPr>
        <p:spPr>
          <a:xfrm>
            <a:off x="9829800" y="4069080"/>
            <a:ext cx="228600" cy="228600"/>
          </a:xfrm>
          <a:prstGeom prst="ellipse">
            <a:avLst/>
          </a:prstGeom>
          <a:solidFill>
            <a:srgbClr val="F2994A"/>
          </a:solidFill>
          <a:ln/>
        </p:spPr>
      </p:sp>
      <p:sp>
        <p:nvSpPr>
          <p:cNvPr id="31" name="Shape 28"/>
          <p:cNvSpPr/>
          <p:nvPr/>
        </p:nvSpPr>
        <p:spPr>
          <a:xfrm>
            <a:off x="9829800" y="4343400"/>
            <a:ext cx="228600" cy="228600"/>
          </a:xfrm>
          <a:prstGeom prst="ellipse">
            <a:avLst/>
          </a:prstGeom>
          <a:solidFill>
            <a:srgbClr val="F2994A"/>
          </a:solidFill>
          <a:ln/>
        </p:spPr>
      </p:sp>
      <p:sp>
        <p:nvSpPr>
          <p:cNvPr id="32" name="Shape 29"/>
          <p:cNvSpPr/>
          <p:nvPr/>
        </p:nvSpPr>
        <p:spPr>
          <a:xfrm>
            <a:off x="9829800" y="4617720"/>
            <a:ext cx="228600" cy="228600"/>
          </a:xfrm>
          <a:prstGeom prst="ellipse">
            <a:avLst/>
          </a:prstGeom>
          <a:solidFill>
            <a:srgbClr val="F2994A"/>
          </a:solidFill>
          <a:ln/>
        </p:spPr>
      </p:sp>
      <p:sp>
        <p:nvSpPr>
          <p:cNvPr id="33" name="Shape 30"/>
          <p:cNvSpPr/>
          <p:nvPr/>
        </p:nvSpPr>
        <p:spPr>
          <a:xfrm>
            <a:off x="9829800" y="4892040"/>
            <a:ext cx="228600" cy="228600"/>
          </a:xfrm>
          <a:prstGeom prst="ellipse">
            <a:avLst/>
          </a:prstGeom>
          <a:solidFill>
            <a:srgbClr val="F2994A"/>
          </a:solidFill>
          <a:ln/>
        </p:spPr>
      </p:sp>
      <p:sp>
        <p:nvSpPr>
          <p:cNvPr id="34" name="Shape 31"/>
          <p:cNvSpPr/>
          <p:nvPr/>
        </p:nvSpPr>
        <p:spPr>
          <a:xfrm>
            <a:off x="7223760" y="4343400"/>
            <a:ext cx="548640" cy="0"/>
          </a:xfrm>
          <a:prstGeom prst="line">
            <a:avLst/>
          </a:prstGeom>
          <a:noFill/>
          <a:ln w="12700">
            <a:solidFill>
              <a:srgbClr val="5B5F7A"/>
            </a:solidFill>
            <a:prstDash val="solid"/>
            <a:tailEnd type="triangle"/>
          </a:ln>
        </p:spPr>
      </p:sp>
      <p:sp>
        <p:nvSpPr>
          <p:cNvPr id="35" name="Shape 32"/>
          <p:cNvSpPr/>
          <p:nvPr/>
        </p:nvSpPr>
        <p:spPr>
          <a:xfrm>
            <a:off x="7223760" y="4343400"/>
            <a:ext cx="548640" cy="137160"/>
          </a:xfrm>
          <a:prstGeom prst="line">
            <a:avLst/>
          </a:prstGeom>
          <a:noFill/>
          <a:ln w="12700">
            <a:solidFill>
              <a:srgbClr val="5B5F7A"/>
            </a:solidFill>
            <a:prstDash val="solid"/>
            <a:tailEnd type="triangle"/>
          </a:ln>
        </p:spPr>
      </p:sp>
      <p:sp>
        <p:nvSpPr>
          <p:cNvPr id="36" name="Text 33"/>
          <p:cNvSpPr/>
          <p:nvPr/>
        </p:nvSpPr>
        <p:spPr>
          <a:xfrm>
            <a:off x="6675120" y="5257800"/>
            <a:ext cx="4663440" cy="1005840"/>
          </a:xfrm>
          <a:prstGeom prst="rect">
            <a:avLst/>
          </a:prstGeom>
          <a:noFill/>
          <a:ln/>
        </p:spPr>
        <p:txBody>
          <a:bodyPr wrap="square" lIns="0" tIns="0" rIns="0" bIns="0" rtlCol="0" anchor="ctr"/>
          <a:lstStyle/>
          <a:p>
            <a:pPr marL="0" indent="0">
              <a:lnSpc>
                <a:spcPct val="125000"/>
              </a:lnSpc>
              <a:buNone/>
            </a:pPr>
            <a:r>
              <a:rPr lang="en-US" sz="1200" dirty="0">
                <a:solidFill>
                  <a:srgbClr val="5B5F7A"/>
                </a:solidFill>
                <a:latin typeface="Calibri" pitchFamily="34" charset="0"/>
                <a:ea typeface="Calibri" pitchFamily="34" charset="-122"/>
                <a:cs typeface="Calibri" pitchFamily="34" charset="-120"/>
              </a:rPr>
              <a:t>প্রতিটি প্রজন্মে বিক্রিয়ার সংখ্যা দ্বিগুণ/তিনগুণ হারে বৃদ্ধি পায়</a:t>
            </a:r>
            <a:endParaRPr lang="en-US" sz="1200" dirty="0"/>
          </a:p>
        </p:txBody>
      </p:sp>
      <p:sp>
        <p:nvSpPr>
          <p:cNvPr id="38" name="Text 34"/>
          <p:cNvSpPr/>
          <p:nvPr/>
        </p:nvSpPr>
        <p:spPr>
          <a:xfrm>
            <a:off x="11064240" y="6473952"/>
            <a:ext cx="914400" cy="274320"/>
          </a:xfrm>
          <a:prstGeom prst="rect">
            <a:avLst/>
          </a:prstGeom>
          <a:noFill/>
          <a:ln/>
        </p:spPr>
        <p:txBody>
          <a:bodyPr wrap="square" rtlCol="0" anchor="ctr"/>
          <a:lstStyle/>
          <a:p>
            <a:pPr marL="0" indent="0" algn="r">
              <a:buNone/>
            </a:pPr>
            <a:r>
              <a:rPr lang="en-US" sz="1000" dirty="0">
                <a:solidFill>
                  <a:srgbClr val="5B5F7A"/>
                </a:solidFill>
                <a:latin typeface="Calibri" pitchFamily="34" charset="0"/>
                <a:ea typeface="Calibri" pitchFamily="34" charset="-122"/>
                <a:cs typeface="Calibri" pitchFamily="34" charset="-120"/>
              </a:rPr>
              <a:t>04 / 10</a:t>
            </a:r>
            <a:endParaRPr lang="en-US" sz="1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11480"/>
            <a:ext cx="548640" cy="548640"/>
          </a:xfrm>
          <a:prstGeom prst="ellipse">
            <a:avLst/>
          </a:prstGeom>
          <a:solidFill>
            <a:srgbClr val="FF6B35"/>
          </a:solidFill>
          <a:ln/>
        </p:spPr>
      </p:sp>
      <p:pic>
        <p:nvPicPr>
          <p:cNvPr id="3" name="Image 0" descr="/home/claude/nuclear/icons/electric.png"/>
          <p:cNvPicPr>
            <a:picLocks noChangeAspect="1"/>
          </p:cNvPicPr>
          <p:nvPr/>
        </p:nvPicPr>
        <p:blipFill>
          <a:blip r:embed="rId3" cstate="email"/>
          <a:stretch>
            <a:fillRect/>
          </a:stretch>
        </p:blipFill>
        <p:spPr>
          <a:xfrm>
            <a:off x="568757" y="477317"/>
            <a:ext cx="416966" cy="416966"/>
          </a:xfrm>
          <a:prstGeom prst="rect">
            <a:avLst/>
          </a:prstGeom>
        </p:spPr>
      </p:pic>
      <p:sp>
        <p:nvSpPr>
          <p:cNvPr id="4" name="Text 1"/>
          <p:cNvSpPr/>
          <p:nvPr/>
        </p:nvSpPr>
        <p:spPr>
          <a:xfrm>
            <a:off x="1188720" y="384048"/>
            <a:ext cx="7315200" cy="274320"/>
          </a:xfrm>
          <a:prstGeom prst="rect">
            <a:avLst/>
          </a:prstGeom>
          <a:noFill/>
          <a:ln/>
        </p:spPr>
        <p:txBody>
          <a:bodyPr wrap="square" rtlCol="0" anchor="ctr"/>
          <a:lstStyle/>
          <a:p>
            <a:pPr marL="0" indent="0">
              <a:buNone/>
            </a:pPr>
            <a:r>
              <a:rPr lang="en-US" sz="1200" b="1" kern="0" spc="200" dirty="0">
                <a:solidFill>
                  <a:srgbClr val="FF6B35"/>
                </a:solidFill>
                <a:latin typeface="Calibri" pitchFamily="34" charset="0"/>
                <a:ea typeface="Calibri" pitchFamily="34" charset="-122"/>
                <a:cs typeface="Calibri" pitchFamily="34" charset="-120"/>
              </a:rPr>
              <a:t>APPLICATIONS OF FISSION</a:t>
            </a:r>
            <a:endParaRPr lang="en-US" sz="1200" dirty="0"/>
          </a:p>
        </p:txBody>
      </p:sp>
      <p:sp>
        <p:nvSpPr>
          <p:cNvPr id="5" name="Text 2"/>
          <p:cNvSpPr/>
          <p:nvPr/>
        </p:nvSpPr>
        <p:spPr>
          <a:xfrm>
            <a:off x="1188720" y="621792"/>
            <a:ext cx="9875520" cy="502920"/>
          </a:xfrm>
          <a:prstGeom prst="rect">
            <a:avLst/>
          </a:prstGeom>
          <a:noFill/>
          <a:ln/>
        </p:spPr>
        <p:txBody>
          <a:bodyPr wrap="square"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ফিশনের প্রয়োগ</a:t>
            </a:r>
            <a:endParaRPr lang="en-US" sz="2800" dirty="0"/>
          </a:p>
        </p:txBody>
      </p:sp>
      <p:sp>
        <p:nvSpPr>
          <p:cNvPr id="6" name="Shape 3"/>
          <p:cNvSpPr/>
          <p:nvPr/>
        </p:nvSpPr>
        <p:spPr>
          <a:xfrm>
            <a:off x="548640" y="1600200"/>
            <a:ext cx="5166360" cy="1965960"/>
          </a:xfrm>
          <a:prstGeom prst="roundRect">
            <a:avLst>
              <a:gd name="adj" fmla="val 5581"/>
            </a:avLst>
          </a:prstGeom>
          <a:solidFill>
            <a:srgbClr val="F5F6FA"/>
          </a:solidFill>
          <a:ln/>
        </p:spPr>
      </p:sp>
      <p:sp>
        <p:nvSpPr>
          <p:cNvPr id="7" name="Shape 4"/>
          <p:cNvSpPr/>
          <p:nvPr/>
        </p:nvSpPr>
        <p:spPr>
          <a:xfrm>
            <a:off x="548640" y="1600200"/>
            <a:ext cx="109728" cy="1965960"/>
          </a:xfrm>
          <a:prstGeom prst="roundRect">
            <a:avLst/>
          </a:prstGeom>
          <a:solidFill>
            <a:srgbClr val="2E8B57"/>
          </a:solidFill>
          <a:ln/>
        </p:spPr>
      </p:sp>
      <p:sp>
        <p:nvSpPr>
          <p:cNvPr id="8" name="Shape 5"/>
          <p:cNvSpPr/>
          <p:nvPr/>
        </p:nvSpPr>
        <p:spPr>
          <a:xfrm>
            <a:off x="822960" y="1856232"/>
            <a:ext cx="502920" cy="502920"/>
          </a:xfrm>
          <a:prstGeom prst="ellipse">
            <a:avLst/>
          </a:prstGeom>
          <a:solidFill>
            <a:srgbClr val="2E8B57"/>
          </a:solidFill>
          <a:ln/>
        </p:spPr>
      </p:sp>
      <p:pic>
        <p:nvPicPr>
          <p:cNvPr id="9" name="Image 1" descr="/home/claude/nuclear/icons/reactor.png"/>
          <p:cNvPicPr>
            <a:picLocks noChangeAspect="1"/>
          </p:cNvPicPr>
          <p:nvPr/>
        </p:nvPicPr>
        <p:blipFill>
          <a:blip r:embed="rId4" cstate="email"/>
          <a:stretch>
            <a:fillRect/>
          </a:stretch>
        </p:blipFill>
        <p:spPr>
          <a:xfrm>
            <a:off x="883310" y="1916582"/>
            <a:ext cx="382219" cy="382219"/>
          </a:xfrm>
          <a:prstGeom prst="rect">
            <a:avLst/>
          </a:prstGeom>
        </p:spPr>
      </p:pic>
      <p:sp>
        <p:nvSpPr>
          <p:cNvPr id="10" name="Text 6"/>
          <p:cNvSpPr/>
          <p:nvPr/>
        </p:nvSpPr>
        <p:spPr>
          <a:xfrm>
            <a:off x="1508760" y="1783080"/>
            <a:ext cx="3977640" cy="411480"/>
          </a:xfrm>
          <a:prstGeom prst="rect">
            <a:avLst/>
          </a:prstGeom>
          <a:noFill/>
          <a:ln/>
        </p:spPr>
        <p:txBody>
          <a:bodyPr wrap="square" rtlCol="0" anchor="ctr"/>
          <a:lstStyle/>
          <a:p>
            <a:pPr marL="0" indent="0">
              <a:buNone/>
            </a:pPr>
            <a:r>
              <a:rPr lang="en-US" sz="1600" b="1" dirty="0">
                <a:solidFill>
                  <a:srgbClr val="1B1F3B"/>
                </a:solidFill>
                <a:latin typeface="Cambria" pitchFamily="34" charset="0"/>
                <a:ea typeface="Cambria" pitchFamily="34" charset="-122"/>
                <a:cs typeface="Cambria" pitchFamily="34" charset="-120"/>
              </a:rPr>
              <a:t>নিউক্লিয়ার বিদ্যুৎকেন্দ্র</a:t>
            </a:r>
            <a:endParaRPr lang="en-US" sz="1600" dirty="0"/>
          </a:p>
        </p:txBody>
      </p:sp>
      <p:sp>
        <p:nvSpPr>
          <p:cNvPr id="11" name="Text 7"/>
          <p:cNvSpPr/>
          <p:nvPr/>
        </p:nvSpPr>
        <p:spPr>
          <a:xfrm>
            <a:off x="1508760" y="2221992"/>
            <a:ext cx="3977640" cy="1234440"/>
          </a:xfrm>
          <a:prstGeom prst="rect">
            <a:avLst/>
          </a:prstGeom>
          <a:noFill/>
          <a:ln/>
        </p:spPr>
        <p:txBody>
          <a:bodyPr wrap="square" lIns="0" tIns="0" rIns="0" bIns="0" rtlCol="0" anchor="ctr"/>
          <a:lstStyle/>
          <a:p>
            <a:pPr marL="0" indent="0">
              <a:lnSpc>
                <a:spcPct val="125000"/>
              </a:lnSpc>
              <a:buNone/>
            </a:pPr>
            <a:r>
              <a:rPr lang="en-US" sz="1250" dirty="0">
                <a:solidFill>
                  <a:srgbClr val="5B5F7A"/>
                </a:solidFill>
                <a:latin typeface="Calibri" pitchFamily="34" charset="0"/>
                <a:ea typeface="Calibri" pitchFamily="34" charset="-122"/>
                <a:cs typeface="Calibri" pitchFamily="34" charset="-120"/>
              </a:rPr>
              <a:t>নিয়ন্ত্রিত ফিশন থেকে প্রাপ্ত তাপ পানি ফুটিয়ে বাষ্প তৈরি করে টারবাইন ঘুরিয়ে বিদ্যুৎ উৎপাদন করে।</a:t>
            </a:r>
            <a:endParaRPr lang="en-US" sz="1250" dirty="0"/>
          </a:p>
        </p:txBody>
      </p:sp>
      <p:sp>
        <p:nvSpPr>
          <p:cNvPr id="12" name="Shape 8"/>
          <p:cNvSpPr/>
          <p:nvPr/>
        </p:nvSpPr>
        <p:spPr>
          <a:xfrm>
            <a:off x="6035040" y="1600200"/>
            <a:ext cx="5166360" cy="1965960"/>
          </a:xfrm>
          <a:prstGeom prst="roundRect">
            <a:avLst>
              <a:gd name="adj" fmla="val 5581"/>
            </a:avLst>
          </a:prstGeom>
          <a:solidFill>
            <a:srgbClr val="F5F6FA"/>
          </a:solidFill>
          <a:ln/>
        </p:spPr>
      </p:sp>
      <p:sp>
        <p:nvSpPr>
          <p:cNvPr id="13" name="Shape 9"/>
          <p:cNvSpPr/>
          <p:nvPr/>
        </p:nvSpPr>
        <p:spPr>
          <a:xfrm>
            <a:off x="6035040" y="1600200"/>
            <a:ext cx="109728" cy="1965960"/>
          </a:xfrm>
          <a:prstGeom prst="roundRect">
            <a:avLst/>
          </a:prstGeom>
          <a:solidFill>
            <a:srgbClr val="C0392B"/>
          </a:solidFill>
          <a:ln/>
        </p:spPr>
      </p:sp>
      <p:sp>
        <p:nvSpPr>
          <p:cNvPr id="14" name="Shape 10"/>
          <p:cNvSpPr/>
          <p:nvPr/>
        </p:nvSpPr>
        <p:spPr>
          <a:xfrm>
            <a:off x="6309360" y="1856232"/>
            <a:ext cx="502920" cy="502920"/>
          </a:xfrm>
          <a:prstGeom prst="ellipse">
            <a:avLst/>
          </a:prstGeom>
          <a:solidFill>
            <a:srgbClr val="C0392B"/>
          </a:solidFill>
          <a:ln/>
        </p:spPr>
      </p:sp>
      <p:pic>
        <p:nvPicPr>
          <p:cNvPr id="15" name="Image 2" descr="/home/claude/nuclear/icons/explosion.png"/>
          <p:cNvPicPr>
            <a:picLocks noChangeAspect="1"/>
          </p:cNvPicPr>
          <p:nvPr/>
        </p:nvPicPr>
        <p:blipFill>
          <a:blip r:embed="rId5" cstate="email"/>
          <a:stretch>
            <a:fillRect/>
          </a:stretch>
        </p:blipFill>
        <p:spPr>
          <a:xfrm>
            <a:off x="6369710" y="1916582"/>
            <a:ext cx="382219" cy="382219"/>
          </a:xfrm>
          <a:prstGeom prst="rect">
            <a:avLst/>
          </a:prstGeom>
        </p:spPr>
      </p:pic>
      <p:sp>
        <p:nvSpPr>
          <p:cNvPr id="16" name="Text 11"/>
          <p:cNvSpPr/>
          <p:nvPr/>
        </p:nvSpPr>
        <p:spPr>
          <a:xfrm>
            <a:off x="6995160" y="1783080"/>
            <a:ext cx="3977640" cy="411480"/>
          </a:xfrm>
          <a:prstGeom prst="rect">
            <a:avLst/>
          </a:prstGeom>
          <a:noFill/>
          <a:ln/>
        </p:spPr>
        <p:txBody>
          <a:bodyPr wrap="square" rtlCol="0" anchor="ctr"/>
          <a:lstStyle/>
          <a:p>
            <a:pPr marL="0" indent="0">
              <a:buNone/>
            </a:pPr>
            <a:r>
              <a:rPr lang="en-US" sz="1600" b="1" dirty="0">
                <a:solidFill>
                  <a:srgbClr val="1B1F3B"/>
                </a:solidFill>
                <a:latin typeface="Cambria" pitchFamily="34" charset="0"/>
                <a:ea typeface="Cambria" pitchFamily="34" charset="-122"/>
                <a:cs typeface="Cambria" pitchFamily="34" charset="-120"/>
              </a:rPr>
              <a:t>পারমাণবিক বোমা</a:t>
            </a:r>
            <a:endParaRPr lang="en-US" sz="1600" dirty="0"/>
          </a:p>
        </p:txBody>
      </p:sp>
      <p:sp>
        <p:nvSpPr>
          <p:cNvPr id="17" name="Text 12"/>
          <p:cNvSpPr/>
          <p:nvPr/>
        </p:nvSpPr>
        <p:spPr>
          <a:xfrm>
            <a:off x="6995160" y="2221992"/>
            <a:ext cx="3977640" cy="1234440"/>
          </a:xfrm>
          <a:prstGeom prst="rect">
            <a:avLst/>
          </a:prstGeom>
          <a:noFill/>
          <a:ln/>
        </p:spPr>
        <p:txBody>
          <a:bodyPr wrap="square" lIns="0" tIns="0" rIns="0" bIns="0" rtlCol="0" anchor="ctr"/>
          <a:lstStyle/>
          <a:p>
            <a:pPr marL="0" indent="0">
              <a:lnSpc>
                <a:spcPct val="125000"/>
              </a:lnSpc>
              <a:buNone/>
            </a:pPr>
            <a:r>
              <a:rPr lang="en-US" sz="1250" dirty="0">
                <a:solidFill>
                  <a:srgbClr val="5B5F7A"/>
                </a:solidFill>
                <a:latin typeface="Calibri" pitchFamily="34" charset="0"/>
                <a:ea typeface="Calibri" pitchFamily="34" charset="-122"/>
                <a:cs typeface="Calibri" pitchFamily="34" charset="-120"/>
              </a:rPr>
              <a:t>অনিয়ন্ত্রিত শৃঙ্খল বিক্রিয়ায় মুহূর্তে বিপুল শক্তি নির্গত হয় — ধ্বংসাত্মক প্রয়োগ।</a:t>
            </a:r>
            <a:endParaRPr lang="en-US" sz="1250" dirty="0"/>
          </a:p>
        </p:txBody>
      </p:sp>
      <p:sp>
        <p:nvSpPr>
          <p:cNvPr id="18" name="Shape 13"/>
          <p:cNvSpPr/>
          <p:nvPr/>
        </p:nvSpPr>
        <p:spPr>
          <a:xfrm>
            <a:off x="548640" y="3840480"/>
            <a:ext cx="5166360" cy="1965960"/>
          </a:xfrm>
          <a:prstGeom prst="roundRect">
            <a:avLst>
              <a:gd name="adj" fmla="val 5581"/>
            </a:avLst>
          </a:prstGeom>
          <a:solidFill>
            <a:srgbClr val="F5F6FA"/>
          </a:solidFill>
          <a:ln/>
        </p:spPr>
      </p:sp>
      <p:sp>
        <p:nvSpPr>
          <p:cNvPr id="19" name="Shape 14"/>
          <p:cNvSpPr/>
          <p:nvPr/>
        </p:nvSpPr>
        <p:spPr>
          <a:xfrm>
            <a:off x="548640" y="3840480"/>
            <a:ext cx="109728" cy="1965960"/>
          </a:xfrm>
          <a:prstGeom prst="roundRect">
            <a:avLst/>
          </a:prstGeom>
          <a:solidFill>
            <a:srgbClr val="8E44AD"/>
          </a:solidFill>
          <a:ln/>
        </p:spPr>
      </p:sp>
      <p:sp>
        <p:nvSpPr>
          <p:cNvPr id="20" name="Shape 15"/>
          <p:cNvSpPr/>
          <p:nvPr/>
        </p:nvSpPr>
        <p:spPr>
          <a:xfrm>
            <a:off x="822960" y="4096512"/>
            <a:ext cx="502920" cy="502920"/>
          </a:xfrm>
          <a:prstGeom prst="ellipse">
            <a:avLst/>
          </a:prstGeom>
          <a:solidFill>
            <a:srgbClr val="8E44AD"/>
          </a:solidFill>
          <a:ln/>
        </p:spPr>
      </p:sp>
      <p:pic>
        <p:nvPicPr>
          <p:cNvPr id="21" name="Image 3" descr="/home/claude/nuclear/icons/radioactive.png"/>
          <p:cNvPicPr>
            <a:picLocks noChangeAspect="1"/>
          </p:cNvPicPr>
          <p:nvPr/>
        </p:nvPicPr>
        <p:blipFill>
          <a:blip r:embed="rId6" cstate="email"/>
          <a:stretch>
            <a:fillRect/>
          </a:stretch>
        </p:blipFill>
        <p:spPr>
          <a:xfrm>
            <a:off x="883310" y="4156862"/>
            <a:ext cx="382219" cy="382219"/>
          </a:xfrm>
          <a:prstGeom prst="rect">
            <a:avLst/>
          </a:prstGeom>
        </p:spPr>
      </p:pic>
      <p:sp>
        <p:nvSpPr>
          <p:cNvPr id="22" name="Text 16"/>
          <p:cNvSpPr/>
          <p:nvPr/>
        </p:nvSpPr>
        <p:spPr>
          <a:xfrm>
            <a:off x="1508760" y="4023360"/>
            <a:ext cx="3977640" cy="411480"/>
          </a:xfrm>
          <a:prstGeom prst="rect">
            <a:avLst/>
          </a:prstGeom>
          <a:noFill/>
          <a:ln/>
        </p:spPr>
        <p:txBody>
          <a:bodyPr wrap="square" rtlCol="0" anchor="ctr"/>
          <a:lstStyle/>
          <a:p>
            <a:pPr marL="0" indent="0">
              <a:buNone/>
            </a:pPr>
            <a:r>
              <a:rPr lang="en-US" sz="1600" b="1" dirty="0">
                <a:solidFill>
                  <a:srgbClr val="1B1F3B"/>
                </a:solidFill>
                <a:latin typeface="Cambria" pitchFamily="34" charset="0"/>
                <a:ea typeface="Cambria" pitchFamily="34" charset="-122"/>
                <a:cs typeface="Cambria" pitchFamily="34" charset="-120"/>
              </a:rPr>
              <a:t>চিকিৎসাবিজ্ঞানে</a:t>
            </a:r>
            <a:endParaRPr lang="en-US" sz="1600" dirty="0"/>
          </a:p>
        </p:txBody>
      </p:sp>
      <p:sp>
        <p:nvSpPr>
          <p:cNvPr id="23" name="Text 17"/>
          <p:cNvSpPr/>
          <p:nvPr/>
        </p:nvSpPr>
        <p:spPr>
          <a:xfrm>
            <a:off x="1508760" y="4462272"/>
            <a:ext cx="3977640" cy="1234440"/>
          </a:xfrm>
          <a:prstGeom prst="rect">
            <a:avLst/>
          </a:prstGeom>
          <a:noFill/>
          <a:ln/>
        </p:spPr>
        <p:txBody>
          <a:bodyPr wrap="square" lIns="0" tIns="0" rIns="0" bIns="0" rtlCol="0" anchor="ctr"/>
          <a:lstStyle/>
          <a:p>
            <a:pPr marL="0" indent="0">
              <a:lnSpc>
                <a:spcPct val="125000"/>
              </a:lnSpc>
              <a:buNone/>
            </a:pPr>
            <a:r>
              <a:rPr lang="en-US" sz="1250" dirty="0">
                <a:solidFill>
                  <a:srgbClr val="5B5F7A"/>
                </a:solidFill>
                <a:latin typeface="Calibri" pitchFamily="34" charset="0"/>
                <a:ea typeface="Calibri" pitchFamily="34" charset="-122"/>
                <a:cs typeface="Calibri" pitchFamily="34" charset="-120"/>
              </a:rPr>
              <a:t>রেডিওআইসোটোপ (যেমন Co-60) ক্যান্সার চিকিৎসায় রেডিওথেরাপিতে ব্যবহৃত হয়।</a:t>
            </a:r>
            <a:endParaRPr lang="en-US" sz="1250" dirty="0"/>
          </a:p>
        </p:txBody>
      </p:sp>
      <p:sp>
        <p:nvSpPr>
          <p:cNvPr id="24" name="Shape 18"/>
          <p:cNvSpPr/>
          <p:nvPr/>
        </p:nvSpPr>
        <p:spPr>
          <a:xfrm>
            <a:off x="6035040" y="3840480"/>
            <a:ext cx="5166360" cy="1965960"/>
          </a:xfrm>
          <a:prstGeom prst="roundRect">
            <a:avLst>
              <a:gd name="adj" fmla="val 5581"/>
            </a:avLst>
          </a:prstGeom>
          <a:solidFill>
            <a:srgbClr val="F5F6FA"/>
          </a:solidFill>
          <a:ln/>
        </p:spPr>
      </p:sp>
      <p:sp>
        <p:nvSpPr>
          <p:cNvPr id="25" name="Shape 19"/>
          <p:cNvSpPr/>
          <p:nvPr/>
        </p:nvSpPr>
        <p:spPr>
          <a:xfrm>
            <a:off x="6035040" y="3840480"/>
            <a:ext cx="109728" cy="1965960"/>
          </a:xfrm>
          <a:prstGeom prst="roundRect">
            <a:avLst/>
          </a:prstGeom>
          <a:solidFill>
            <a:srgbClr val="2980B9"/>
          </a:solidFill>
          <a:ln/>
        </p:spPr>
      </p:sp>
      <p:sp>
        <p:nvSpPr>
          <p:cNvPr id="26" name="Shape 20"/>
          <p:cNvSpPr/>
          <p:nvPr/>
        </p:nvSpPr>
        <p:spPr>
          <a:xfrm>
            <a:off x="6309360" y="4096512"/>
            <a:ext cx="502920" cy="502920"/>
          </a:xfrm>
          <a:prstGeom prst="ellipse">
            <a:avLst/>
          </a:prstGeom>
          <a:solidFill>
            <a:srgbClr val="2980B9"/>
          </a:solidFill>
          <a:ln/>
        </p:spPr>
      </p:sp>
      <p:pic>
        <p:nvPicPr>
          <p:cNvPr id="27" name="Image 4" descr="/home/claude/nuclear/icons/atom.png"/>
          <p:cNvPicPr>
            <a:picLocks noChangeAspect="1"/>
          </p:cNvPicPr>
          <p:nvPr/>
        </p:nvPicPr>
        <p:blipFill>
          <a:blip r:embed="rId7" cstate="email"/>
          <a:stretch>
            <a:fillRect/>
          </a:stretch>
        </p:blipFill>
        <p:spPr>
          <a:xfrm>
            <a:off x="6369710" y="4156862"/>
            <a:ext cx="382219" cy="382219"/>
          </a:xfrm>
          <a:prstGeom prst="rect">
            <a:avLst/>
          </a:prstGeom>
        </p:spPr>
      </p:pic>
      <p:sp>
        <p:nvSpPr>
          <p:cNvPr id="28" name="Text 21"/>
          <p:cNvSpPr/>
          <p:nvPr/>
        </p:nvSpPr>
        <p:spPr>
          <a:xfrm>
            <a:off x="6995160" y="4023360"/>
            <a:ext cx="3977640" cy="411480"/>
          </a:xfrm>
          <a:prstGeom prst="rect">
            <a:avLst/>
          </a:prstGeom>
          <a:noFill/>
          <a:ln/>
        </p:spPr>
        <p:txBody>
          <a:bodyPr wrap="square" rtlCol="0" anchor="ctr"/>
          <a:lstStyle/>
          <a:p>
            <a:pPr marL="0" indent="0">
              <a:buNone/>
            </a:pPr>
            <a:r>
              <a:rPr lang="en-US" sz="1600" b="1" dirty="0">
                <a:solidFill>
                  <a:srgbClr val="1B1F3B"/>
                </a:solidFill>
                <a:latin typeface="Cambria" pitchFamily="34" charset="0"/>
                <a:ea typeface="Cambria" pitchFamily="34" charset="-122"/>
                <a:cs typeface="Cambria" pitchFamily="34" charset="-120"/>
              </a:rPr>
              <a:t>গবেষণা ও শিল্পে</a:t>
            </a:r>
            <a:endParaRPr lang="en-US" sz="1600" dirty="0"/>
          </a:p>
        </p:txBody>
      </p:sp>
      <p:sp>
        <p:nvSpPr>
          <p:cNvPr id="29" name="Text 22"/>
          <p:cNvSpPr/>
          <p:nvPr/>
        </p:nvSpPr>
        <p:spPr>
          <a:xfrm>
            <a:off x="6995160" y="4462272"/>
            <a:ext cx="3977640" cy="1234440"/>
          </a:xfrm>
          <a:prstGeom prst="rect">
            <a:avLst/>
          </a:prstGeom>
          <a:noFill/>
          <a:ln/>
        </p:spPr>
        <p:txBody>
          <a:bodyPr wrap="square" lIns="0" tIns="0" rIns="0" bIns="0" rtlCol="0" anchor="ctr"/>
          <a:lstStyle/>
          <a:p>
            <a:pPr marL="0" indent="0">
              <a:lnSpc>
                <a:spcPct val="125000"/>
              </a:lnSpc>
              <a:buNone/>
            </a:pPr>
            <a:r>
              <a:rPr lang="en-US" sz="1250" dirty="0">
                <a:solidFill>
                  <a:srgbClr val="5B5F7A"/>
                </a:solidFill>
                <a:latin typeface="Calibri" pitchFamily="34" charset="0"/>
                <a:ea typeface="Calibri" pitchFamily="34" charset="-122"/>
                <a:cs typeface="Calibri" pitchFamily="34" charset="-120"/>
              </a:rPr>
              <a:t>ট্রেসার হিসেবে ব্যবহার করে শিল্প যন্ত্রের ক্ষয় পরীক্ষা ও গবেষণা করা হয়।</a:t>
            </a:r>
            <a:endParaRPr lang="en-US" sz="1250" dirty="0"/>
          </a:p>
        </p:txBody>
      </p:sp>
      <p:sp>
        <p:nvSpPr>
          <p:cNvPr id="31" name="Text 23"/>
          <p:cNvSpPr/>
          <p:nvPr/>
        </p:nvSpPr>
        <p:spPr>
          <a:xfrm>
            <a:off x="11064240" y="6473952"/>
            <a:ext cx="914400" cy="274320"/>
          </a:xfrm>
          <a:prstGeom prst="rect">
            <a:avLst/>
          </a:prstGeom>
          <a:noFill/>
          <a:ln/>
        </p:spPr>
        <p:txBody>
          <a:bodyPr wrap="square" rtlCol="0" anchor="ctr"/>
          <a:lstStyle/>
          <a:p>
            <a:pPr marL="0" indent="0" algn="r">
              <a:buNone/>
            </a:pPr>
            <a:r>
              <a:rPr lang="en-US" sz="1000" dirty="0">
                <a:solidFill>
                  <a:srgbClr val="5B5F7A"/>
                </a:solidFill>
                <a:latin typeface="Calibri" pitchFamily="34" charset="0"/>
                <a:ea typeface="Calibri" pitchFamily="34" charset="-122"/>
                <a:cs typeface="Calibri" pitchFamily="34" charset="-120"/>
              </a:rPr>
              <a:t>05 / 10</a:t>
            </a:r>
            <a:endParaRPr lang="en-US" sz="1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B1F3B"/>
        </a:solidFill>
        <a:effectLst/>
      </p:bgPr>
    </p:bg>
    <p:spTree>
      <p:nvGrpSpPr>
        <p:cNvPr id="1" name=""/>
        <p:cNvGrpSpPr/>
        <p:nvPr/>
      </p:nvGrpSpPr>
      <p:grpSpPr>
        <a:xfrm>
          <a:off x="0" y="0"/>
          <a:ext cx="0" cy="0"/>
          <a:chOff x="0" y="0"/>
          <a:chExt cx="0" cy="0"/>
        </a:xfrm>
      </p:grpSpPr>
      <p:sp>
        <p:nvSpPr>
          <p:cNvPr id="2" name="Shape 0"/>
          <p:cNvSpPr/>
          <p:nvPr/>
        </p:nvSpPr>
        <p:spPr>
          <a:xfrm>
            <a:off x="502920" y="411480"/>
            <a:ext cx="548640" cy="548640"/>
          </a:xfrm>
          <a:prstGeom prst="ellipse">
            <a:avLst/>
          </a:prstGeom>
          <a:solidFill>
            <a:srgbClr val="F7C548"/>
          </a:solidFill>
          <a:ln/>
        </p:spPr>
      </p:sp>
      <p:pic>
        <p:nvPicPr>
          <p:cNvPr id="3" name="Image 0" descr="/home/claude/nuclear/icons/sun.png"/>
          <p:cNvPicPr>
            <a:picLocks noChangeAspect="1"/>
          </p:cNvPicPr>
          <p:nvPr/>
        </p:nvPicPr>
        <p:blipFill>
          <a:blip r:embed="rId3" cstate="email"/>
          <a:stretch>
            <a:fillRect/>
          </a:stretch>
        </p:blipFill>
        <p:spPr>
          <a:xfrm>
            <a:off x="568757" y="477317"/>
            <a:ext cx="416966" cy="416966"/>
          </a:xfrm>
          <a:prstGeom prst="rect">
            <a:avLst/>
          </a:prstGeom>
        </p:spPr>
      </p:pic>
      <p:sp>
        <p:nvSpPr>
          <p:cNvPr id="4" name="Text 1"/>
          <p:cNvSpPr/>
          <p:nvPr/>
        </p:nvSpPr>
        <p:spPr>
          <a:xfrm>
            <a:off x="1188720" y="384048"/>
            <a:ext cx="7315200" cy="274320"/>
          </a:xfrm>
          <a:prstGeom prst="rect">
            <a:avLst/>
          </a:prstGeom>
          <a:noFill/>
          <a:ln/>
        </p:spPr>
        <p:txBody>
          <a:bodyPr wrap="square" rtlCol="0" anchor="ctr"/>
          <a:lstStyle/>
          <a:p>
            <a:pPr marL="0" indent="0">
              <a:buNone/>
            </a:pPr>
            <a:r>
              <a:rPr lang="en-US" sz="1200" b="1" kern="0" spc="200" dirty="0">
                <a:solidFill>
                  <a:srgbClr val="F7C548"/>
                </a:solidFill>
                <a:latin typeface="Calibri" pitchFamily="34" charset="0"/>
                <a:ea typeface="Calibri" pitchFamily="34" charset="-122"/>
                <a:cs typeface="Calibri" pitchFamily="34" charset="-120"/>
              </a:rPr>
              <a:t>NUCLEAR FUSION — DEFINITION</a:t>
            </a:r>
            <a:endParaRPr lang="en-US" sz="1200" dirty="0"/>
          </a:p>
        </p:txBody>
      </p:sp>
      <p:sp>
        <p:nvSpPr>
          <p:cNvPr id="5" name="Text 2"/>
          <p:cNvSpPr/>
          <p:nvPr/>
        </p:nvSpPr>
        <p:spPr>
          <a:xfrm>
            <a:off x="1188720" y="621792"/>
            <a:ext cx="9875520" cy="502920"/>
          </a:xfrm>
          <a:prstGeom prst="rect">
            <a:avLst/>
          </a:prstGeom>
          <a:noFill/>
          <a:ln/>
        </p:spPr>
        <p:txBody>
          <a:bodyPr wrap="square" rtlCol="0" anchor="ctr"/>
          <a:lstStyle/>
          <a:p>
            <a:pPr marL="0" indent="0">
              <a:buNone/>
            </a:pPr>
            <a:r>
              <a:rPr lang="en-US" sz="2800" b="1" dirty="0">
                <a:solidFill>
                  <a:srgbClr val="FFFFFF"/>
                </a:solidFill>
                <a:latin typeface="Cambria" pitchFamily="34" charset="0"/>
                <a:ea typeface="Cambria" pitchFamily="34" charset="-122"/>
                <a:cs typeface="Cambria" pitchFamily="34" charset="-120"/>
              </a:rPr>
              <a:t>নিউক্লিয়ার ফিউশন কী?</a:t>
            </a:r>
            <a:endParaRPr lang="en-US" sz="2800" dirty="0"/>
          </a:p>
        </p:txBody>
      </p:sp>
      <p:sp>
        <p:nvSpPr>
          <p:cNvPr id="6" name="Shape 3"/>
          <p:cNvSpPr/>
          <p:nvPr/>
        </p:nvSpPr>
        <p:spPr>
          <a:xfrm>
            <a:off x="502920" y="1600200"/>
            <a:ext cx="5760720" cy="4480560"/>
          </a:xfrm>
          <a:prstGeom prst="roundRect">
            <a:avLst>
              <a:gd name="adj" fmla="val 2449"/>
            </a:avLst>
          </a:prstGeom>
          <a:solidFill>
            <a:srgbClr val="2C3468"/>
          </a:solidFill>
          <a:ln/>
        </p:spPr>
      </p:sp>
      <p:sp>
        <p:nvSpPr>
          <p:cNvPr id="7" name="Text 4"/>
          <p:cNvSpPr/>
          <p:nvPr/>
        </p:nvSpPr>
        <p:spPr>
          <a:xfrm>
            <a:off x="822960" y="1828800"/>
            <a:ext cx="5120640" cy="365760"/>
          </a:xfrm>
          <a:prstGeom prst="rect">
            <a:avLst/>
          </a:prstGeom>
          <a:noFill/>
          <a:ln/>
        </p:spPr>
        <p:txBody>
          <a:bodyPr wrap="square" rtlCol="0" anchor="ctr"/>
          <a:lstStyle/>
          <a:p>
            <a:pPr marL="0" indent="0">
              <a:buNone/>
            </a:pPr>
            <a:r>
              <a:rPr lang="en-US" sz="1700" b="1" dirty="0">
                <a:solidFill>
                  <a:srgbClr val="F7C548"/>
                </a:solidFill>
                <a:latin typeface="Cambria" pitchFamily="34" charset="0"/>
                <a:ea typeface="Cambria" pitchFamily="34" charset="-122"/>
                <a:cs typeface="Cambria" pitchFamily="34" charset="-120"/>
              </a:rPr>
              <a:t>সংজ্ঞা</a:t>
            </a:r>
            <a:endParaRPr lang="en-US" sz="1700" dirty="0"/>
          </a:p>
        </p:txBody>
      </p:sp>
      <p:sp>
        <p:nvSpPr>
          <p:cNvPr id="8" name="Text 5"/>
          <p:cNvSpPr/>
          <p:nvPr/>
        </p:nvSpPr>
        <p:spPr>
          <a:xfrm>
            <a:off x="822960" y="2240280"/>
            <a:ext cx="5120640" cy="1645920"/>
          </a:xfrm>
          <a:prstGeom prst="rect">
            <a:avLst/>
          </a:prstGeom>
          <a:noFill/>
          <a:ln/>
        </p:spPr>
        <p:txBody>
          <a:bodyPr wrap="square" lIns="0" tIns="0" rIns="0" bIns="0" rtlCol="0" anchor="ctr"/>
          <a:lstStyle/>
          <a:p>
            <a:pPr marL="0" indent="0">
              <a:lnSpc>
                <a:spcPct val="125000"/>
              </a:lnSpc>
              <a:buNone/>
            </a:pPr>
            <a:r>
              <a:rPr lang="en-US" sz="1450" dirty="0">
                <a:solidFill>
                  <a:srgbClr val="FFFFFF"/>
                </a:solidFill>
                <a:latin typeface="Calibri" pitchFamily="34" charset="0"/>
                <a:ea typeface="Calibri" pitchFamily="34" charset="-122"/>
                <a:cs typeface="Calibri" pitchFamily="34" charset="-120"/>
              </a:rPr>
              <a:t>যে প্রক্রিয়ায় দুটি হালকা নিউক্লিয়াস (যেমন হাইড্রোজেনের সমস্থানিক) প্রচণ্ড তাপ ও চাপে মিলিত হয়ে একটি ভারী নিউক্লিয়াস গঠন করে এবং বিপুল পরিমাণ শক্তি নির্গত করে, তাকে নিউক্লিয়ার ফিউশন বলে।</a:t>
            </a:r>
            <a:endParaRPr lang="en-US" sz="1450" dirty="0"/>
          </a:p>
        </p:txBody>
      </p:sp>
      <p:sp>
        <p:nvSpPr>
          <p:cNvPr id="9" name="Text 6"/>
          <p:cNvSpPr/>
          <p:nvPr/>
        </p:nvSpPr>
        <p:spPr>
          <a:xfrm>
            <a:off x="822960" y="3977640"/>
            <a:ext cx="5120640" cy="320040"/>
          </a:xfrm>
          <a:prstGeom prst="rect">
            <a:avLst/>
          </a:prstGeom>
          <a:noFill/>
          <a:ln/>
        </p:spPr>
        <p:txBody>
          <a:bodyPr wrap="square" rtlCol="0" anchor="ctr"/>
          <a:lstStyle/>
          <a:p>
            <a:pPr marL="0" indent="0">
              <a:buNone/>
            </a:pPr>
            <a:r>
              <a:rPr lang="en-US" sz="1250" i="1" dirty="0">
                <a:solidFill>
                  <a:srgbClr val="CFD3EE"/>
                </a:solidFill>
                <a:latin typeface="Calibri" pitchFamily="34" charset="0"/>
                <a:ea typeface="Calibri" pitchFamily="34" charset="-122"/>
                <a:cs typeface="Calibri" pitchFamily="34" charset="-120"/>
              </a:rPr>
              <a:t>English: Nuclear Fusion</a:t>
            </a:r>
            <a:endParaRPr lang="en-US" sz="1250" dirty="0"/>
          </a:p>
        </p:txBody>
      </p:sp>
      <p:sp>
        <p:nvSpPr>
          <p:cNvPr id="10" name="Shape 7"/>
          <p:cNvSpPr/>
          <p:nvPr/>
        </p:nvSpPr>
        <p:spPr>
          <a:xfrm>
            <a:off x="822960" y="4434840"/>
            <a:ext cx="5120640" cy="0"/>
          </a:xfrm>
          <a:prstGeom prst="line">
            <a:avLst/>
          </a:prstGeom>
          <a:noFill/>
          <a:ln w="12700">
            <a:solidFill>
              <a:srgbClr val="3D4680"/>
            </a:solidFill>
            <a:prstDash val="solid"/>
          </a:ln>
        </p:spPr>
      </p:sp>
      <p:sp>
        <p:nvSpPr>
          <p:cNvPr id="11" name="Text 8"/>
          <p:cNvSpPr/>
          <p:nvPr/>
        </p:nvSpPr>
        <p:spPr>
          <a:xfrm>
            <a:off x="822960" y="4572000"/>
            <a:ext cx="5120640" cy="320040"/>
          </a:xfrm>
          <a:prstGeom prst="rect">
            <a:avLst/>
          </a:prstGeom>
          <a:noFill/>
          <a:ln/>
        </p:spPr>
        <p:txBody>
          <a:bodyPr wrap="square" rtlCol="0" anchor="ctr"/>
          <a:lstStyle/>
          <a:p>
            <a:pPr marL="0" indent="0">
              <a:buNone/>
            </a:pPr>
            <a:r>
              <a:rPr lang="en-US" sz="1500" b="1" dirty="0">
                <a:solidFill>
                  <a:srgbClr val="F7C548"/>
                </a:solidFill>
                <a:latin typeface="Cambria" pitchFamily="34" charset="0"/>
                <a:ea typeface="Cambria" pitchFamily="34" charset="-122"/>
                <a:cs typeface="Cambria" pitchFamily="34" charset="-120"/>
              </a:rPr>
              <a:t>মূল বৈশিষ্ট্য</a:t>
            </a:r>
            <a:endParaRPr lang="en-US" sz="1500" dirty="0"/>
          </a:p>
        </p:txBody>
      </p:sp>
      <p:sp>
        <p:nvSpPr>
          <p:cNvPr id="12" name="Text 9"/>
          <p:cNvSpPr/>
          <p:nvPr/>
        </p:nvSpPr>
        <p:spPr>
          <a:xfrm>
            <a:off x="822960" y="4892040"/>
            <a:ext cx="5120640" cy="1097280"/>
          </a:xfrm>
          <a:prstGeom prst="rect">
            <a:avLst/>
          </a:prstGeom>
          <a:noFill/>
          <a:ln/>
        </p:spPr>
        <p:txBody>
          <a:bodyPr wrap="square" lIns="0" tIns="0" rIns="0" bIns="0" rtlCol="0" anchor="ctr"/>
          <a:lstStyle/>
          <a:p>
            <a:pPr marL="342900" indent="-342900">
              <a:spcAft>
                <a:spcPts val="800"/>
              </a:spcAft>
              <a:buSzPct val="100000"/>
              <a:buChar char="●"/>
            </a:pPr>
            <a:r>
              <a:rPr lang="en-US" sz="1350" dirty="0">
                <a:solidFill>
                  <a:srgbClr val="FFFFFF"/>
                </a:solidFill>
                <a:latin typeface="Calibri" pitchFamily="34" charset="0"/>
                <a:ea typeface="Calibri" pitchFamily="34" charset="-122"/>
                <a:cs typeface="Calibri" pitchFamily="34" charset="-120"/>
              </a:rPr>
              <a:t>অতি উচ্চ তাপমাত্রা (কোটি ডিগ্রি) ও চাপ প্রয়োজন</a:t>
            </a:r>
            <a:endParaRPr lang="en-US" sz="1350" dirty="0"/>
          </a:p>
          <a:p>
            <a:pPr marL="342900" indent="-342900">
              <a:spcAft>
                <a:spcPts val="800"/>
              </a:spcAft>
              <a:buSzPct val="100000"/>
              <a:buChar char="●"/>
            </a:pPr>
            <a:r>
              <a:rPr lang="en-US" sz="1350" dirty="0">
                <a:solidFill>
                  <a:srgbClr val="FFFFFF"/>
                </a:solidFill>
                <a:latin typeface="Calibri" pitchFamily="34" charset="0"/>
                <a:ea typeface="Calibri" pitchFamily="34" charset="-122"/>
                <a:cs typeface="Calibri" pitchFamily="34" charset="-120"/>
              </a:rPr>
              <a:t>হালকা নিউক্লিয়াস মিলে ভারী নিউক্লিয়াস গঠন করে</a:t>
            </a:r>
            <a:endParaRPr lang="en-US" sz="1350" dirty="0"/>
          </a:p>
          <a:p>
            <a:pPr marL="342900" indent="-342900">
              <a:buSzPct val="100000"/>
              <a:buChar char="●"/>
            </a:pPr>
            <a:r>
              <a:rPr lang="en-US" sz="1350" dirty="0">
                <a:solidFill>
                  <a:srgbClr val="FFFFFF"/>
                </a:solidFill>
                <a:latin typeface="Calibri" pitchFamily="34" charset="0"/>
                <a:ea typeface="Calibri" pitchFamily="34" charset="-122"/>
                <a:cs typeface="Calibri" pitchFamily="34" charset="-120"/>
              </a:rPr>
              <a:t>ফিশনের চেয়ে প্রতি একক ভরে বহুগুণ বেশি শক্তি উৎপন্ন হয়</a:t>
            </a:r>
            <a:endParaRPr lang="en-US" sz="1350" dirty="0"/>
          </a:p>
        </p:txBody>
      </p:sp>
      <p:sp>
        <p:nvSpPr>
          <p:cNvPr id="13" name="Shape 10"/>
          <p:cNvSpPr/>
          <p:nvPr/>
        </p:nvSpPr>
        <p:spPr>
          <a:xfrm>
            <a:off x="6583680" y="1600200"/>
            <a:ext cx="5074920" cy="4480560"/>
          </a:xfrm>
          <a:prstGeom prst="roundRect">
            <a:avLst>
              <a:gd name="adj" fmla="val 2449"/>
            </a:avLst>
          </a:prstGeom>
          <a:solidFill>
            <a:srgbClr val="2C3468"/>
          </a:solidFill>
          <a:ln/>
        </p:spPr>
      </p:sp>
      <p:sp>
        <p:nvSpPr>
          <p:cNvPr id="14" name="Text 11"/>
          <p:cNvSpPr/>
          <p:nvPr/>
        </p:nvSpPr>
        <p:spPr>
          <a:xfrm>
            <a:off x="6858000" y="1783080"/>
            <a:ext cx="4572000" cy="320040"/>
          </a:xfrm>
          <a:prstGeom prst="rect">
            <a:avLst/>
          </a:prstGeom>
          <a:noFill/>
          <a:ln/>
        </p:spPr>
        <p:txBody>
          <a:bodyPr wrap="square" rtlCol="0" anchor="ctr"/>
          <a:lstStyle/>
          <a:p>
            <a:pPr marL="0" indent="0">
              <a:buNone/>
            </a:pPr>
            <a:r>
              <a:rPr lang="en-US" sz="1200" b="1" dirty="0">
                <a:solidFill>
                  <a:srgbClr val="F7C548"/>
                </a:solidFill>
                <a:latin typeface="Calibri" pitchFamily="34" charset="0"/>
                <a:ea typeface="Calibri" pitchFamily="34" charset="-122"/>
                <a:cs typeface="Calibri" pitchFamily="34" charset="-120"/>
              </a:rPr>
              <a:t>প্রকৃতিতে ফিউশন — সূর্য</a:t>
            </a:r>
            <a:endParaRPr lang="en-US" sz="1200" dirty="0"/>
          </a:p>
        </p:txBody>
      </p:sp>
      <p:sp>
        <p:nvSpPr>
          <p:cNvPr id="15" name="Shape 12"/>
          <p:cNvSpPr/>
          <p:nvPr/>
        </p:nvSpPr>
        <p:spPr>
          <a:xfrm>
            <a:off x="8138160" y="2286000"/>
            <a:ext cx="1874520" cy="1874520"/>
          </a:xfrm>
          <a:prstGeom prst="ellipse">
            <a:avLst/>
          </a:prstGeom>
          <a:solidFill>
            <a:srgbClr val="F7C548"/>
          </a:solidFill>
          <a:ln/>
        </p:spPr>
      </p:sp>
      <p:pic>
        <p:nvPicPr>
          <p:cNvPr id="16" name="Image 1" descr="/home/claude/nuclear/icons/sun.png"/>
          <p:cNvPicPr>
            <a:picLocks noChangeAspect="1"/>
          </p:cNvPicPr>
          <p:nvPr/>
        </p:nvPicPr>
        <p:blipFill>
          <a:blip r:embed="rId4" cstate="email"/>
          <a:stretch>
            <a:fillRect/>
          </a:stretch>
        </p:blipFill>
        <p:spPr>
          <a:xfrm>
            <a:off x="8595360" y="2743200"/>
            <a:ext cx="960120" cy="960120"/>
          </a:xfrm>
          <a:prstGeom prst="rect">
            <a:avLst/>
          </a:prstGeom>
        </p:spPr>
      </p:pic>
      <p:sp>
        <p:nvSpPr>
          <p:cNvPr id="17" name="Text 13"/>
          <p:cNvSpPr/>
          <p:nvPr/>
        </p:nvSpPr>
        <p:spPr>
          <a:xfrm>
            <a:off x="6858000" y="4434840"/>
            <a:ext cx="4480560" cy="1463040"/>
          </a:xfrm>
          <a:prstGeom prst="rect">
            <a:avLst/>
          </a:prstGeom>
          <a:noFill/>
          <a:ln/>
        </p:spPr>
        <p:txBody>
          <a:bodyPr wrap="square" lIns="0" tIns="0" rIns="0" bIns="0" rtlCol="0" anchor="ctr"/>
          <a:lstStyle/>
          <a:p>
            <a:pPr marL="0" indent="0">
              <a:lnSpc>
                <a:spcPct val="130000"/>
              </a:lnSpc>
              <a:buNone/>
            </a:pPr>
            <a:r>
              <a:rPr lang="en-US" sz="1300" dirty="0">
                <a:solidFill>
                  <a:srgbClr val="CFD3EE"/>
                </a:solidFill>
                <a:latin typeface="Calibri" pitchFamily="34" charset="0"/>
                <a:ea typeface="Calibri" pitchFamily="34" charset="-122"/>
                <a:cs typeface="Calibri" pitchFamily="34" charset="-120"/>
              </a:rPr>
              <a:t>সূর্যের কেন্দ্রে প্রতি মুহূর্তে লক্ষ লক্ষ টন হাইড্রোজেন হিলিয়ামে রূপান্তরিত হয়ে বিপুল শক্তি উৎপন্ন করে — এই শক্তিই আলো ও তাপ হিসেবে পৃথিবীতে পৌঁছায়।</a:t>
            </a:r>
            <a:endParaRPr lang="en-US" sz="1300" dirty="0"/>
          </a:p>
        </p:txBody>
      </p:sp>
      <p:sp>
        <p:nvSpPr>
          <p:cNvPr id="19" name="Text 14"/>
          <p:cNvSpPr/>
          <p:nvPr/>
        </p:nvSpPr>
        <p:spPr>
          <a:xfrm>
            <a:off x="11064240" y="6473952"/>
            <a:ext cx="914400" cy="274320"/>
          </a:xfrm>
          <a:prstGeom prst="rect">
            <a:avLst/>
          </a:prstGeom>
          <a:noFill/>
          <a:ln/>
        </p:spPr>
        <p:txBody>
          <a:bodyPr wrap="square" rtlCol="0" anchor="ctr"/>
          <a:lstStyle/>
          <a:p>
            <a:pPr marL="0" indent="0" algn="r">
              <a:buNone/>
            </a:pPr>
            <a:r>
              <a:rPr lang="en-US" sz="1000" dirty="0">
                <a:solidFill>
                  <a:srgbClr val="9AA0C0"/>
                </a:solidFill>
                <a:latin typeface="Calibri" pitchFamily="34" charset="0"/>
                <a:ea typeface="Calibri" pitchFamily="34" charset="-122"/>
                <a:cs typeface="Calibri" pitchFamily="34" charset="-120"/>
              </a:rPr>
              <a:t>06 / 10</a:t>
            </a:r>
            <a:endParaRPr lang="en-US" sz="1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6FA"/>
        </a:solidFill>
        <a:effectLst/>
      </p:bgPr>
    </p:bg>
    <p:spTree>
      <p:nvGrpSpPr>
        <p:cNvPr id="1" name=""/>
        <p:cNvGrpSpPr/>
        <p:nvPr/>
      </p:nvGrpSpPr>
      <p:grpSpPr>
        <a:xfrm>
          <a:off x="0" y="0"/>
          <a:ext cx="0" cy="0"/>
          <a:chOff x="0" y="0"/>
          <a:chExt cx="0" cy="0"/>
        </a:xfrm>
      </p:grpSpPr>
      <p:sp>
        <p:nvSpPr>
          <p:cNvPr id="2" name="Shape 0"/>
          <p:cNvSpPr/>
          <p:nvPr/>
        </p:nvSpPr>
        <p:spPr>
          <a:xfrm>
            <a:off x="502920" y="411480"/>
            <a:ext cx="548640" cy="548640"/>
          </a:xfrm>
          <a:prstGeom prst="ellipse">
            <a:avLst/>
          </a:prstGeom>
          <a:solidFill>
            <a:srgbClr val="FF6B35"/>
          </a:solidFill>
          <a:ln/>
        </p:spPr>
      </p:sp>
      <p:pic>
        <p:nvPicPr>
          <p:cNvPr id="3" name="Image 0" descr="/home/claude/nuclear/icons/accelerator.png"/>
          <p:cNvPicPr>
            <a:picLocks noChangeAspect="1"/>
          </p:cNvPicPr>
          <p:nvPr/>
        </p:nvPicPr>
        <p:blipFill>
          <a:blip r:embed="rId3" cstate="email"/>
          <a:stretch>
            <a:fillRect/>
          </a:stretch>
        </p:blipFill>
        <p:spPr>
          <a:xfrm>
            <a:off x="568757" y="477317"/>
            <a:ext cx="416966" cy="416966"/>
          </a:xfrm>
          <a:prstGeom prst="rect">
            <a:avLst/>
          </a:prstGeom>
        </p:spPr>
      </p:pic>
      <p:sp>
        <p:nvSpPr>
          <p:cNvPr id="4" name="Text 1"/>
          <p:cNvSpPr/>
          <p:nvPr/>
        </p:nvSpPr>
        <p:spPr>
          <a:xfrm>
            <a:off x="1188720" y="384048"/>
            <a:ext cx="7315200" cy="274320"/>
          </a:xfrm>
          <a:prstGeom prst="rect">
            <a:avLst/>
          </a:prstGeom>
          <a:noFill/>
          <a:ln/>
        </p:spPr>
        <p:txBody>
          <a:bodyPr wrap="square" rtlCol="0" anchor="ctr"/>
          <a:lstStyle/>
          <a:p>
            <a:pPr marL="0" indent="0">
              <a:buNone/>
            </a:pPr>
            <a:r>
              <a:rPr lang="en-US" sz="1200" b="1" kern="0" spc="200" dirty="0">
                <a:solidFill>
                  <a:srgbClr val="FF6B35"/>
                </a:solidFill>
                <a:latin typeface="Calibri" pitchFamily="34" charset="0"/>
                <a:ea typeface="Calibri" pitchFamily="34" charset="-122"/>
                <a:cs typeface="Calibri" pitchFamily="34" charset="-120"/>
              </a:rPr>
              <a:t>FUSION EQUATION</a:t>
            </a:r>
            <a:endParaRPr lang="en-US" sz="1200" dirty="0"/>
          </a:p>
        </p:txBody>
      </p:sp>
      <p:sp>
        <p:nvSpPr>
          <p:cNvPr id="5" name="Text 2"/>
          <p:cNvSpPr/>
          <p:nvPr/>
        </p:nvSpPr>
        <p:spPr>
          <a:xfrm>
            <a:off x="1188720" y="621792"/>
            <a:ext cx="9875520" cy="502920"/>
          </a:xfrm>
          <a:prstGeom prst="rect">
            <a:avLst/>
          </a:prstGeom>
          <a:noFill/>
          <a:ln/>
        </p:spPr>
        <p:txBody>
          <a:bodyPr wrap="square"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ফিউশন বিক্রিয়া</a:t>
            </a:r>
            <a:endParaRPr lang="en-US" sz="2800" dirty="0"/>
          </a:p>
        </p:txBody>
      </p:sp>
      <p:sp>
        <p:nvSpPr>
          <p:cNvPr id="6" name="Shape 3"/>
          <p:cNvSpPr/>
          <p:nvPr/>
        </p:nvSpPr>
        <p:spPr>
          <a:xfrm>
            <a:off x="548640" y="1554480"/>
            <a:ext cx="11064240" cy="1371600"/>
          </a:xfrm>
          <a:prstGeom prst="roundRect">
            <a:avLst>
              <a:gd name="adj" fmla="val 6667"/>
            </a:avLst>
          </a:prstGeom>
          <a:solidFill>
            <a:srgbClr val="1B1F3B"/>
          </a:solidFill>
          <a:ln/>
        </p:spPr>
      </p:sp>
      <p:sp>
        <p:nvSpPr>
          <p:cNvPr id="7" name="Text 4"/>
          <p:cNvSpPr/>
          <p:nvPr/>
        </p:nvSpPr>
        <p:spPr>
          <a:xfrm>
            <a:off x="548640" y="1554480"/>
            <a:ext cx="11064240" cy="1371600"/>
          </a:xfrm>
          <a:prstGeom prst="rect">
            <a:avLst/>
          </a:prstGeom>
          <a:noFill/>
          <a:ln/>
        </p:spPr>
        <p:txBody>
          <a:bodyPr wrap="square" rtlCol="0" anchor="ctr"/>
          <a:lstStyle/>
          <a:p>
            <a:pPr marL="0" indent="0" algn="ctr">
              <a:buNone/>
            </a:pPr>
            <a:r>
              <a:rPr lang="en-US" sz="2200" b="1" dirty="0">
                <a:solidFill>
                  <a:srgbClr val="56CCF2"/>
                </a:solidFill>
                <a:latin typeface="Cambria" pitchFamily="34" charset="0"/>
                <a:ea typeface="Cambria" pitchFamily="34" charset="-122"/>
                <a:cs typeface="Cambria" pitchFamily="34" charset="-120"/>
              </a:rPr>
              <a:t>₁H²</a:t>
            </a:r>
            <a:r>
              <a:rPr lang="en-US" sz="1400" dirty="0">
                <a:solidFill>
                  <a:srgbClr val="CFD3EE"/>
                </a:solidFill>
                <a:latin typeface="Cambria" pitchFamily="34" charset="0"/>
                <a:ea typeface="Cambria" pitchFamily="34" charset="-122"/>
                <a:cs typeface="Cambria" pitchFamily="34" charset="-120"/>
              </a:rPr>
              <a:t>  (ডিউটেরিয়াম)  +  </a:t>
            </a:r>
            <a:r>
              <a:rPr lang="en-US" sz="2200" b="1" dirty="0">
                <a:solidFill>
                  <a:srgbClr val="6FCF97"/>
                </a:solidFill>
                <a:latin typeface="Cambria" pitchFamily="34" charset="0"/>
                <a:ea typeface="Cambria" pitchFamily="34" charset="-122"/>
                <a:cs typeface="Cambria" pitchFamily="34" charset="-120"/>
              </a:rPr>
              <a:t>₁H³</a:t>
            </a:r>
            <a:r>
              <a:rPr lang="en-US" sz="1400" dirty="0">
                <a:solidFill>
                  <a:srgbClr val="CFD3EE"/>
                </a:solidFill>
                <a:latin typeface="Cambria" pitchFamily="34" charset="0"/>
                <a:ea typeface="Cambria" pitchFamily="34" charset="-122"/>
                <a:cs typeface="Cambria" pitchFamily="34" charset="-120"/>
              </a:rPr>
              <a:t>  (ট্রিটিয়াম)  </a:t>
            </a:r>
            <a:r>
              <a:rPr lang="en-US" sz="2200" b="1" dirty="0">
                <a:solidFill>
                  <a:srgbClr val="FF6B35"/>
                </a:solidFill>
                <a:latin typeface="Cambria" pitchFamily="34" charset="0"/>
                <a:ea typeface="Cambria" pitchFamily="34" charset="-122"/>
                <a:cs typeface="Cambria" pitchFamily="34" charset="-120"/>
              </a:rPr>
              <a:t>→</a:t>
            </a:r>
            <a:r>
              <a:rPr lang="en-US" sz="2200" b="1" dirty="0">
                <a:solidFill>
                  <a:srgbClr val="F7C548"/>
                </a:solidFill>
                <a:latin typeface="Cambria" pitchFamily="34" charset="0"/>
                <a:ea typeface="Cambria" pitchFamily="34" charset="-122"/>
                <a:cs typeface="Cambria" pitchFamily="34" charset="-120"/>
              </a:rPr>
              <a:t>   ₂He⁴</a:t>
            </a:r>
            <a:r>
              <a:rPr lang="en-US" sz="2000" dirty="0">
                <a:solidFill>
                  <a:srgbClr val="FFFFFF"/>
                </a:solidFill>
                <a:latin typeface="Cambria" pitchFamily="34" charset="0"/>
                <a:ea typeface="Cambria" pitchFamily="34" charset="-122"/>
                <a:cs typeface="Cambria" pitchFamily="34" charset="-120"/>
              </a:rPr>
              <a:t>  +  </a:t>
            </a:r>
            <a:r>
              <a:rPr lang="en-US" sz="2200" b="1" dirty="0">
                <a:solidFill>
                  <a:srgbClr val="FFFFFF"/>
                </a:solidFill>
                <a:latin typeface="Cambria" pitchFamily="34" charset="0"/>
                <a:ea typeface="Cambria" pitchFamily="34" charset="-122"/>
                <a:cs typeface="Cambria" pitchFamily="34" charset="-120"/>
              </a:rPr>
              <a:t>₀n¹</a:t>
            </a:r>
            <a:r>
              <a:rPr lang="en-US" sz="2200" b="1" dirty="0">
                <a:solidFill>
                  <a:srgbClr val="FF6B35"/>
                </a:solidFill>
                <a:latin typeface="Cambria" pitchFamily="34" charset="0"/>
                <a:ea typeface="Cambria" pitchFamily="34" charset="-122"/>
                <a:cs typeface="Cambria" pitchFamily="34" charset="-120"/>
              </a:rPr>
              <a:t>  +  শক্তি</a:t>
            </a:r>
            <a:endParaRPr lang="en-US" sz="2200" dirty="0"/>
          </a:p>
        </p:txBody>
      </p:sp>
      <p:sp>
        <p:nvSpPr>
          <p:cNvPr id="8" name="Text 5"/>
          <p:cNvSpPr/>
          <p:nvPr/>
        </p:nvSpPr>
        <p:spPr>
          <a:xfrm>
            <a:off x="548640" y="2999232"/>
            <a:ext cx="11064240" cy="320040"/>
          </a:xfrm>
          <a:prstGeom prst="rect">
            <a:avLst/>
          </a:prstGeom>
          <a:noFill/>
          <a:ln/>
        </p:spPr>
        <p:txBody>
          <a:bodyPr wrap="square" rtlCol="0" anchor="ctr"/>
          <a:lstStyle/>
          <a:p>
            <a:pPr marL="0" indent="0" algn="ctr">
              <a:buNone/>
            </a:pPr>
            <a:r>
              <a:rPr lang="en-US" sz="1150" i="1" dirty="0">
                <a:solidFill>
                  <a:srgbClr val="5B5F7A"/>
                </a:solidFill>
                <a:latin typeface="Calibri" pitchFamily="34" charset="0"/>
                <a:ea typeface="Calibri" pitchFamily="34" charset="-122"/>
                <a:cs typeface="Calibri" pitchFamily="34" charset="-120"/>
              </a:rPr>
              <a:t>(ডিউটেরিয়াম-ট্রিটিয়াম ফিউশন — হাইড্রোজেন বোমা ও ভবিষ্যৎ ফিউশন চুল্লির ভিত্তি)</a:t>
            </a:r>
            <a:endParaRPr lang="en-US" sz="1150" dirty="0"/>
          </a:p>
        </p:txBody>
      </p:sp>
      <p:sp>
        <p:nvSpPr>
          <p:cNvPr id="9" name="Shape 6"/>
          <p:cNvSpPr/>
          <p:nvPr/>
        </p:nvSpPr>
        <p:spPr>
          <a:xfrm>
            <a:off x="548640" y="3520440"/>
            <a:ext cx="5349240" cy="2880360"/>
          </a:xfrm>
          <a:prstGeom prst="roundRect">
            <a:avLst>
              <a:gd name="adj" fmla="val 3810"/>
            </a:avLst>
          </a:prstGeom>
          <a:solidFill>
            <a:srgbClr val="FFFFFF"/>
          </a:solidFill>
          <a:ln/>
          <a:effectLst>
            <a:outerShdw blurRad="76200" dist="25400" dir="5400000" algn="bl" rotWithShape="0">
              <a:srgbClr val="1B1F3B">
                <a:alpha val="12000"/>
              </a:srgbClr>
            </a:outerShdw>
          </a:effectLst>
        </p:spPr>
      </p:sp>
      <p:sp>
        <p:nvSpPr>
          <p:cNvPr id="10" name="Text 7"/>
          <p:cNvSpPr/>
          <p:nvPr/>
        </p:nvSpPr>
        <p:spPr>
          <a:xfrm>
            <a:off x="822960" y="3703320"/>
            <a:ext cx="4846320" cy="365760"/>
          </a:xfrm>
          <a:prstGeom prst="rect">
            <a:avLst/>
          </a:prstGeom>
          <a:noFill/>
          <a:ln/>
        </p:spPr>
        <p:txBody>
          <a:bodyPr wrap="square" rtlCol="0" anchor="ctr"/>
          <a:lstStyle/>
          <a:p>
            <a:pPr marL="0" indent="0">
              <a:buNone/>
            </a:pPr>
            <a:r>
              <a:rPr lang="en-US" sz="1500" b="1" dirty="0">
                <a:solidFill>
                  <a:srgbClr val="FF6B35"/>
                </a:solidFill>
                <a:latin typeface="Cambria" pitchFamily="34" charset="0"/>
                <a:ea typeface="Cambria" pitchFamily="34" charset="-122"/>
                <a:cs typeface="Cambria" pitchFamily="34" charset="-120"/>
              </a:rPr>
              <a:t>ফিউশন ঘটার শর্তাবলি</a:t>
            </a:r>
            <a:endParaRPr lang="en-US" sz="1500" dirty="0"/>
          </a:p>
        </p:txBody>
      </p:sp>
      <p:sp>
        <p:nvSpPr>
          <p:cNvPr id="11" name="Text 8"/>
          <p:cNvSpPr/>
          <p:nvPr/>
        </p:nvSpPr>
        <p:spPr>
          <a:xfrm>
            <a:off x="822960" y="4114800"/>
            <a:ext cx="4846320" cy="2103120"/>
          </a:xfrm>
          <a:prstGeom prst="rect">
            <a:avLst/>
          </a:prstGeom>
          <a:noFill/>
          <a:ln/>
        </p:spPr>
        <p:txBody>
          <a:bodyPr wrap="square" lIns="0" tIns="0" rIns="0" bIns="0" rtlCol="0" anchor="ctr"/>
          <a:lstStyle/>
          <a:p>
            <a:pPr marL="342900" indent="-342900">
              <a:lnSpc>
                <a:spcPct val="120000"/>
              </a:lnSpc>
              <a:spcAft>
                <a:spcPts val="1000"/>
              </a:spcAft>
              <a:buSzPct val="100000"/>
              <a:buChar char="●"/>
            </a:pPr>
            <a:r>
              <a:rPr lang="en-US" sz="1350" dirty="0">
                <a:solidFill>
                  <a:srgbClr val="1B1F3B"/>
                </a:solidFill>
                <a:latin typeface="Calibri" pitchFamily="34" charset="0"/>
                <a:ea typeface="Calibri" pitchFamily="34" charset="-122"/>
                <a:cs typeface="Calibri" pitchFamily="34" charset="-120"/>
              </a:rPr>
              <a:t>প্রায় ১০-১৫ কোটি ডিগ্রি সেলসিয়াস তাপমাত্রা</a:t>
            </a:r>
            <a:endParaRPr lang="en-US" sz="1350" dirty="0"/>
          </a:p>
          <a:p>
            <a:pPr marL="342900" indent="-342900">
              <a:lnSpc>
                <a:spcPct val="120000"/>
              </a:lnSpc>
              <a:spcAft>
                <a:spcPts val="1000"/>
              </a:spcAft>
              <a:buSzPct val="100000"/>
              <a:buChar char="●"/>
            </a:pPr>
            <a:r>
              <a:rPr lang="en-US" sz="1350" dirty="0">
                <a:solidFill>
                  <a:srgbClr val="1B1F3B"/>
                </a:solidFill>
                <a:latin typeface="Calibri" pitchFamily="34" charset="0"/>
                <a:ea typeface="Calibri" pitchFamily="34" charset="-122"/>
                <a:cs typeface="Calibri" pitchFamily="34" charset="-120"/>
              </a:rPr>
              <a:t>অতি উচ্চ চাপ, যাতে নিউক্লিয়াসগুলো কাছাকাছি আসতে পারে</a:t>
            </a:r>
            <a:endParaRPr lang="en-US" sz="1350" dirty="0"/>
          </a:p>
          <a:p>
            <a:pPr marL="342900" indent="-342900">
              <a:lnSpc>
                <a:spcPct val="120000"/>
              </a:lnSpc>
              <a:buSzPct val="100000"/>
              <a:buChar char="●"/>
            </a:pPr>
            <a:r>
              <a:rPr lang="en-US" sz="1350" dirty="0">
                <a:solidFill>
                  <a:srgbClr val="1B1F3B"/>
                </a:solidFill>
                <a:latin typeface="Calibri" pitchFamily="34" charset="0"/>
                <a:ea typeface="Calibri" pitchFamily="34" charset="-122"/>
                <a:cs typeface="Calibri" pitchFamily="34" charset="-120"/>
              </a:rPr>
              <a:t>নিউক্লিয়াসের মধ্যকার তীব্র বিকর্ষণ বল অতিক্রম করা প্রয়োজন</a:t>
            </a:r>
            <a:endParaRPr lang="en-US" sz="1350" dirty="0"/>
          </a:p>
        </p:txBody>
      </p:sp>
      <p:sp>
        <p:nvSpPr>
          <p:cNvPr id="12" name="Shape 9"/>
          <p:cNvSpPr/>
          <p:nvPr/>
        </p:nvSpPr>
        <p:spPr>
          <a:xfrm>
            <a:off x="6080760" y="3520440"/>
            <a:ext cx="5532120" cy="2880360"/>
          </a:xfrm>
          <a:prstGeom prst="roundRect">
            <a:avLst>
              <a:gd name="adj" fmla="val 3810"/>
            </a:avLst>
          </a:prstGeom>
          <a:solidFill>
            <a:srgbClr val="1B1F3B"/>
          </a:solidFill>
          <a:ln/>
        </p:spPr>
      </p:sp>
      <p:sp>
        <p:nvSpPr>
          <p:cNvPr id="13" name="Text 10"/>
          <p:cNvSpPr/>
          <p:nvPr/>
        </p:nvSpPr>
        <p:spPr>
          <a:xfrm>
            <a:off x="6355080" y="3703320"/>
            <a:ext cx="5029200" cy="548640"/>
          </a:xfrm>
          <a:prstGeom prst="rect">
            <a:avLst/>
          </a:prstGeom>
          <a:noFill/>
          <a:ln/>
        </p:spPr>
        <p:txBody>
          <a:bodyPr wrap="square" rtlCol="0" anchor="ctr"/>
          <a:lstStyle/>
          <a:p>
            <a:pPr marL="0" indent="0">
              <a:buNone/>
            </a:pPr>
            <a:r>
              <a:rPr lang="en-US" sz="1450" b="1" dirty="0">
                <a:solidFill>
                  <a:srgbClr val="F7C548"/>
                </a:solidFill>
                <a:latin typeface="Cambria" pitchFamily="34" charset="0"/>
                <a:ea typeface="Cambria" pitchFamily="34" charset="-122"/>
                <a:cs typeface="Cambria" pitchFamily="34" charset="-120"/>
              </a:rPr>
              <a:t>ফিশনের চেয়ে ফিউশন কেন বেশি শক্তিশালী?</a:t>
            </a:r>
            <a:endParaRPr lang="en-US" sz="1450" dirty="0"/>
          </a:p>
        </p:txBody>
      </p:sp>
      <p:sp>
        <p:nvSpPr>
          <p:cNvPr id="14" name="Text 11"/>
          <p:cNvSpPr/>
          <p:nvPr/>
        </p:nvSpPr>
        <p:spPr>
          <a:xfrm>
            <a:off x="6355080" y="4297680"/>
            <a:ext cx="5029200" cy="1920240"/>
          </a:xfrm>
          <a:prstGeom prst="rect">
            <a:avLst/>
          </a:prstGeom>
          <a:noFill/>
          <a:ln/>
        </p:spPr>
        <p:txBody>
          <a:bodyPr wrap="square" lIns="0" tIns="0" rIns="0" bIns="0" rtlCol="0" anchor="ctr"/>
          <a:lstStyle/>
          <a:p>
            <a:pPr marL="0" indent="0">
              <a:lnSpc>
                <a:spcPct val="130000"/>
              </a:lnSpc>
              <a:buNone/>
            </a:pPr>
            <a:r>
              <a:rPr lang="en-US" sz="1300" dirty="0">
                <a:solidFill>
                  <a:srgbClr val="CFD3EE"/>
                </a:solidFill>
                <a:latin typeface="Calibri" pitchFamily="34" charset="0"/>
                <a:ea typeface="Calibri" pitchFamily="34" charset="-122"/>
                <a:cs typeface="Calibri" pitchFamily="34" charset="-120"/>
              </a:rPr>
              <a:t>সমান ভরের জ্বালানির ক্ষেত্রে ফিউশন বিক্রিয়া ফিশনের তুলনায় প্রায় ৩-৪ গুণ বেশি শক্তি উৎপন্ন করে, কারণ হালকা নিউক্লিয়াসের মিলনে ভর ক্ষয়ের অনুপাত অনেক বেশি। এই কারণেই সূর্যসহ সকল নক্ষত্র দীর্ঘ সময় ধরে বিপুল শক্তি বিকিরণ করতে পারে।</a:t>
            </a:r>
            <a:endParaRPr lang="en-US" sz="1300" dirty="0"/>
          </a:p>
        </p:txBody>
      </p:sp>
      <p:sp>
        <p:nvSpPr>
          <p:cNvPr id="16" name="Text 12"/>
          <p:cNvSpPr/>
          <p:nvPr/>
        </p:nvSpPr>
        <p:spPr>
          <a:xfrm>
            <a:off x="11064240" y="6473952"/>
            <a:ext cx="914400" cy="274320"/>
          </a:xfrm>
          <a:prstGeom prst="rect">
            <a:avLst/>
          </a:prstGeom>
          <a:noFill/>
          <a:ln/>
        </p:spPr>
        <p:txBody>
          <a:bodyPr wrap="square" rtlCol="0" anchor="ctr"/>
          <a:lstStyle/>
          <a:p>
            <a:pPr marL="0" indent="0" algn="r">
              <a:buNone/>
            </a:pPr>
            <a:r>
              <a:rPr lang="en-US" sz="1000" dirty="0">
                <a:solidFill>
                  <a:srgbClr val="5B5F7A"/>
                </a:solidFill>
                <a:latin typeface="Calibri" pitchFamily="34" charset="0"/>
                <a:ea typeface="Calibri" pitchFamily="34" charset="-122"/>
                <a:cs typeface="Calibri" pitchFamily="34" charset="-120"/>
              </a:rPr>
              <a:t>07 / 10</a:t>
            </a:r>
            <a:endParaRPr lang="en-US" sz="1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11480"/>
            <a:ext cx="548640" cy="548640"/>
          </a:xfrm>
          <a:prstGeom prst="ellipse">
            <a:avLst/>
          </a:prstGeom>
          <a:solidFill>
            <a:srgbClr val="FF6B35"/>
          </a:solidFill>
          <a:ln/>
        </p:spPr>
      </p:sp>
      <p:pic>
        <p:nvPicPr>
          <p:cNvPr id="3" name="Image 0" descr="/home/claude/nuclear/icons/balance.png"/>
          <p:cNvPicPr>
            <a:picLocks noChangeAspect="1"/>
          </p:cNvPicPr>
          <p:nvPr/>
        </p:nvPicPr>
        <p:blipFill>
          <a:blip r:embed="rId3" cstate="email"/>
          <a:stretch>
            <a:fillRect/>
          </a:stretch>
        </p:blipFill>
        <p:spPr>
          <a:xfrm>
            <a:off x="568757" y="477317"/>
            <a:ext cx="416966" cy="416966"/>
          </a:xfrm>
          <a:prstGeom prst="rect">
            <a:avLst/>
          </a:prstGeom>
        </p:spPr>
      </p:pic>
      <p:sp>
        <p:nvSpPr>
          <p:cNvPr id="4" name="Text 1"/>
          <p:cNvSpPr/>
          <p:nvPr/>
        </p:nvSpPr>
        <p:spPr>
          <a:xfrm>
            <a:off x="1188720" y="384048"/>
            <a:ext cx="7315200" cy="274320"/>
          </a:xfrm>
          <a:prstGeom prst="rect">
            <a:avLst/>
          </a:prstGeom>
          <a:noFill/>
          <a:ln/>
        </p:spPr>
        <p:txBody>
          <a:bodyPr wrap="square" rtlCol="0" anchor="ctr"/>
          <a:lstStyle/>
          <a:p>
            <a:pPr marL="0" indent="0">
              <a:buNone/>
            </a:pPr>
            <a:r>
              <a:rPr lang="en-US" sz="1200" b="1" kern="0" spc="200" dirty="0">
                <a:solidFill>
                  <a:srgbClr val="FF6B35"/>
                </a:solidFill>
                <a:latin typeface="Calibri" pitchFamily="34" charset="0"/>
                <a:ea typeface="Calibri" pitchFamily="34" charset="-122"/>
                <a:cs typeface="Calibri" pitchFamily="34" charset="-120"/>
              </a:rPr>
              <a:t>FISSION VS FUSION</a:t>
            </a:r>
            <a:endParaRPr lang="en-US" sz="1200" dirty="0"/>
          </a:p>
        </p:txBody>
      </p:sp>
      <p:sp>
        <p:nvSpPr>
          <p:cNvPr id="5" name="Text 2"/>
          <p:cNvSpPr/>
          <p:nvPr/>
        </p:nvSpPr>
        <p:spPr>
          <a:xfrm>
            <a:off x="1188720" y="621792"/>
            <a:ext cx="9875520" cy="502920"/>
          </a:xfrm>
          <a:prstGeom prst="rect">
            <a:avLst/>
          </a:prstGeom>
          <a:noFill/>
          <a:ln/>
        </p:spPr>
        <p:txBody>
          <a:bodyPr wrap="square"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ফিশন বনাম ফিউশন</a:t>
            </a:r>
            <a:endParaRPr lang="en-US" sz="2800" dirty="0"/>
          </a:p>
        </p:txBody>
      </p:sp>
      <p:sp>
        <p:nvSpPr>
          <p:cNvPr id="6" name="Shape 3"/>
          <p:cNvSpPr/>
          <p:nvPr/>
        </p:nvSpPr>
        <p:spPr>
          <a:xfrm>
            <a:off x="548640" y="1600200"/>
            <a:ext cx="3017520" cy="566928"/>
          </a:xfrm>
          <a:prstGeom prst="rect">
            <a:avLst/>
          </a:prstGeom>
          <a:solidFill>
            <a:srgbClr val="1B1F3B"/>
          </a:solidFill>
          <a:ln w="9525">
            <a:solidFill>
              <a:srgbClr val="E2E4EF"/>
            </a:solidFill>
            <a:prstDash val="solid"/>
          </a:ln>
        </p:spPr>
      </p:sp>
      <p:sp>
        <p:nvSpPr>
          <p:cNvPr id="7" name="Text 4"/>
          <p:cNvSpPr/>
          <p:nvPr/>
        </p:nvSpPr>
        <p:spPr>
          <a:xfrm>
            <a:off x="658368" y="1600200"/>
            <a:ext cx="2798064" cy="566928"/>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তুলনার বিষয়</a:t>
            </a:r>
            <a:endParaRPr lang="en-US" sz="1350" dirty="0"/>
          </a:p>
        </p:txBody>
      </p:sp>
      <p:sp>
        <p:nvSpPr>
          <p:cNvPr id="8" name="Shape 5"/>
          <p:cNvSpPr/>
          <p:nvPr/>
        </p:nvSpPr>
        <p:spPr>
          <a:xfrm>
            <a:off x="3566160" y="1600200"/>
            <a:ext cx="4023360" cy="566928"/>
          </a:xfrm>
          <a:prstGeom prst="rect">
            <a:avLst/>
          </a:prstGeom>
          <a:solidFill>
            <a:srgbClr val="1B1F3B"/>
          </a:solidFill>
          <a:ln w="9525">
            <a:solidFill>
              <a:srgbClr val="E2E4EF"/>
            </a:solidFill>
            <a:prstDash val="solid"/>
          </a:ln>
        </p:spPr>
      </p:sp>
      <p:sp>
        <p:nvSpPr>
          <p:cNvPr id="9" name="Text 6"/>
          <p:cNvSpPr/>
          <p:nvPr/>
        </p:nvSpPr>
        <p:spPr>
          <a:xfrm>
            <a:off x="3675888" y="1600200"/>
            <a:ext cx="3803904" cy="566928"/>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নিউক্লিয়ার ফিশন</a:t>
            </a:r>
            <a:endParaRPr lang="en-US" sz="1350" dirty="0"/>
          </a:p>
        </p:txBody>
      </p:sp>
      <p:sp>
        <p:nvSpPr>
          <p:cNvPr id="10" name="Shape 7"/>
          <p:cNvSpPr/>
          <p:nvPr/>
        </p:nvSpPr>
        <p:spPr>
          <a:xfrm>
            <a:off x="7589520" y="1600200"/>
            <a:ext cx="4023360" cy="566928"/>
          </a:xfrm>
          <a:prstGeom prst="rect">
            <a:avLst/>
          </a:prstGeom>
          <a:solidFill>
            <a:srgbClr val="1B1F3B"/>
          </a:solidFill>
          <a:ln w="9525">
            <a:solidFill>
              <a:srgbClr val="E2E4EF"/>
            </a:solidFill>
            <a:prstDash val="solid"/>
          </a:ln>
        </p:spPr>
      </p:sp>
      <p:sp>
        <p:nvSpPr>
          <p:cNvPr id="11" name="Text 8"/>
          <p:cNvSpPr/>
          <p:nvPr/>
        </p:nvSpPr>
        <p:spPr>
          <a:xfrm>
            <a:off x="7699248" y="1600200"/>
            <a:ext cx="3803904" cy="566928"/>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নিউক্লিয়ার ফিউশন</a:t>
            </a:r>
            <a:endParaRPr lang="en-US" sz="1350" dirty="0"/>
          </a:p>
        </p:txBody>
      </p:sp>
      <p:sp>
        <p:nvSpPr>
          <p:cNvPr id="12" name="Shape 9"/>
          <p:cNvSpPr/>
          <p:nvPr/>
        </p:nvSpPr>
        <p:spPr>
          <a:xfrm>
            <a:off x="548640" y="2167128"/>
            <a:ext cx="3017520" cy="566928"/>
          </a:xfrm>
          <a:prstGeom prst="rect">
            <a:avLst/>
          </a:prstGeom>
          <a:solidFill>
            <a:srgbClr val="FFFFFF"/>
          </a:solidFill>
          <a:ln w="9525">
            <a:solidFill>
              <a:srgbClr val="E2E4EF"/>
            </a:solidFill>
            <a:prstDash val="solid"/>
          </a:ln>
        </p:spPr>
      </p:sp>
      <p:sp>
        <p:nvSpPr>
          <p:cNvPr id="13" name="Text 10"/>
          <p:cNvSpPr/>
          <p:nvPr/>
        </p:nvSpPr>
        <p:spPr>
          <a:xfrm>
            <a:off x="658368" y="2167128"/>
            <a:ext cx="2798064" cy="566928"/>
          </a:xfrm>
          <a:prstGeom prst="rect">
            <a:avLst/>
          </a:prstGeom>
          <a:noFill/>
          <a:ln/>
        </p:spPr>
        <p:txBody>
          <a:bodyPr wrap="square" lIns="0" tIns="0" rIns="0" bIns="0" rtlCol="0" anchor="ctr"/>
          <a:lstStyle/>
          <a:p>
            <a:pPr marL="0" indent="0">
              <a:buNone/>
            </a:pPr>
            <a:r>
              <a:rPr lang="en-US" sz="1250" b="1" dirty="0">
                <a:solidFill>
                  <a:srgbClr val="1B1F3B"/>
                </a:solidFill>
                <a:latin typeface="Calibri" pitchFamily="34" charset="0"/>
                <a:ea typeface="Calibri" pitchFamily="34" charset="-122"/>
                <a:cs typeface="Calibri" pitchFamily="34" charset="-120"/>
              </a:rPr>
              <a:t>প্রক্রিয়া</a:t>
            </a:r>
            <a:endParaRPr lang="en-US" sz="1250" dirty="0"/>
          </a:p>
        </p:txBody>
      </p:sp>
      <p:sp>
        <p:nvSpPr>
          <p:cNvPr id="14" name="Shape 11"/>
          <p:cNvSpPr/>
          <p:nvPr/>
        </p:nvSpPr>
        <p:spPr>
          <a:xfrm>
            <a:off x="3566160" y="2167128"/>
            <a:ext cx="4023360" cy="566928"/>
          </a:xfrm>
          <a:prstGeom prst="rect">
            <a:avLst/>
          </a:prstGeom>
          <a:solidFill>
            <a:srgbClr val="FFFFFF"/>
          </a:solidFill>
          <a:ln w="9525">
            <a:solidFill>
              <a:srgbClr val="E2E4EF"/>
            </a:solidFill>
            <a:prstDash val="solid"/>
          </a:ln>
        </p:spPr>
      </p:sp>
      <p:sp>
        <p:nvSpPr>
          <p:cNvPr id="15" name="Text 12"/>
          <p:cNvSpPr/>
          <p:nvPr/>
        </p:nvSpPr>
        <p:spPr>
          <a:xfrm>
            <a:off x="3675888" y="2167128"/>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ভারী নিউক্লিয়াস বিভাজিত হয়</a:t>
            </a:r>
            <a:endParaRPr lang="en-US" sz="1250" dirty="0"/>
          </a:p>
        </p:txBody>
      </p:sp>
      <p:sp>
        <p:nvSpPr>
          <p:cNvPr id="16" name="Shape 13"/>
          <p:cNvSpPr/>
          <p:nvPr/>
        </p:nvSpPr>
        <p:spPr>
          <a:xfrm>
            <a:off x="7589520" y="2167128"/>
            <a:ext cx="4023360" cy="566928"/>
          </a:xfrm>
          <a:prstGeom prst="rect">
            <a:avLst/>
          </a:prstGeom>
          <a:solidFill>
            <a:srgbClr val="FFFFFF"/>
          </a:solidFill>
          <a:ln w="9525">
            <a:solidFill>
              <a:srgbClr val="E2E4EF"/>
            </a:solidFill>
            <a:prstDash val="solid"/>
          </a:ln>
        </p:spPr>
      </p:sp>
      <p:sp>
        <p:nvSpPr>
          <p:cNvPr id="17" name="Text 14"/>
          <p:cNvSpPr/>
          <p:nvPr/>
        </p:nvSpPr>
        <p:spPr>
          <a:xfrm>
            <a:off x="7699248" y="2167128"/>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হালকা নিউক্লিয়াস মিলিত হয়</a:t>
            </a:r>
            <a:endParaRPr lang="en-US" sz="1250" dirty="0"/>
          </a:p>
        </p:txBody>
      </p:sp>
      <p:sp>
        <p:nvSpPr>
          <p:cNvPr id="18" name="Shape 15"/>
          <p:cNvSpPr/>
          <p:nvPr/>
        </p:nvSpPr>
        <p:spPr>
          <a:xfrm>
            <a:off x="548640" y="2734056"/>
            <a:ext cx="3017520" cy="566928"/>
          </a:xfrm>
          <a:prstGeom prst="rect">
            <a:avLst/>
          </a:prstGeom>
          <a:solidFill>
            <a:srgbClr val="F5F6FA"/>
          </a:solidFill>
          <a:ln w="9525">
            <a:solidFill>
              <a:srgbClr val="E2E4EF"/>
            </a:solidFill>
            <a:prstDash val="solid"/>
          </a:ln>
        </p:spPr>
      </p:sp>
      <p:sp>
        <p:nvSpPr>
          <p:cNvPr id="19" name="Text 16"/>
          <p:cNvSpPr/>
          <p:nvPr/>
        </p:nvSpPr>
        <p:spPr>
          <a:xfrm>
            <a:off x="658368" y="2734056"/>
            <a:ext cx="2798064" cy="566928"/>
          </a:xfrm>
          <a:prstGeom prst="rect">
            <a:avLst/>
          </a:prstGeom>
          <a:noFill/>
          <a:ln/>
        </p:spPr>
        <p:txBody>
          <a:bodyPr wrap="square" lIns="0" tIns="0" rIns="0" bIns="0" rtlCol="0" anchor="ctr"/>
          <a:lstStyle/>
          <a:p>
            <a:pPr marL="0" indent="0">
              <a:buNone/>
            </a:pPr>
            <a:r>
              <a:rPr lang="en-US" sz="1250" b="1" dirty="0">
                <a:solidFill>
                  <a:srgbClr val="1B1F3B"/>
                </a:solidFill>
                <a:latin typeface="Calibri" pitchFamily="34" charset="0"/>
                <a:ea typeface="Calibri" pitchFamily="34" charset="-122"/>
                <a:cs typeface="Calibri" pitchFamily="34" charset="-120"/>
              </a:rPr>
              <a:t>জ্বালানি</a:t>
            </a:r>
            <a:endParaRPr lang="en-US" sz="1250" dirty="0"/>
          </a:p>
        </p:txBody>
      </p:sp>
      <p:sp>
        <p:nvSpPr>
          <p:cNvPr id="20" name="Shape 17"/>
          <p:cNvSpPr/>
          <p:nvPr/>
        </p:nvSpPr>
        <p:spPr>
          <a:xfrm>
            <a:off x="3566160" y="2734056"/>
            <a:ext cx="4023360" cy="566928"/>
          </a:xfrm>
          <a:prstGeom prst="rect">
            <a:avLst/>
          </a:prstGeom>
          <a:solidFill>
            <a:srgbClr val="F5F6FA"/>
          </a:solidFill>
          <a:ln w="9525">
            <a:solidFill>
              <a:srgbClr val="E2E4EF"/>
            </a:solidFill>
            <a:prstDash val="solid"/>
          </a:ln>
        </p:spPr>
      </p:sp>
      <p:sp>
        <p:nvSpPr>
          <p:cNvPr id="21" name="Text 18"/>
          <p:cNvSpPr/>
          <p:nvPr/>
        </p:nvSpPr>
        <p:spPr>
          <a:xfrm>
            <a:off x="3675888" y="2734056"/>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U-235, Pu-239</a:t>
            </a:r>
            <a:endParaRPr lang="en-US" sz="1250" dirty="0"/>
          </a:p>
        </p:txBody>
      </p:sp>
      <p:sp>
        <p:nvSpPr>
          <p:cNvPr id="22" name="Shape 19"/>
          <p:cNvSpPr/>
          <p:nvPr/>
        </p:nvSpPr>
        <p:spPr>
          <a:xfrm>
            <a:off x="7589520" y="2734056"/>
            <a:ext cx="4023360" cy="566928"/>
          </a:xfrm>
          <a:prstGeom prst="rect">
            <a:avLst/>
          </a:prstGeom>
          <a:solidFill>
            <a:srgbClr val="F5F6FA"/>
          </a:solidFill>
          <a:ln w="9525">
            <a:solidFill>
              <a:srgbClr val="E2E4EF"/>
            </a:solidFill>
            <a:prstDash val="solid"/>
          </a:ln>
        </p:spPr>
      </p:sp>
      <p:sp>
        <p:nvSpPr>
          <p:cNvPr id="23" name="Text 20"/>
          <p:cNvSpPr/>
          <p:nvPr/>
        </p:nvSpPr>
        <p:spPr>
          <a:xfrm>
            <a:off x="7699248" y="2734056"/>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হাইড্রোজেন সমস্থানিক (D, T)</a:t>
            </a:r>
            <a:endParaRPr lang="en-US" sz="1250" dirty="0"/>
          </a:p>
        </p:txBody>
      </p:sp>
      <p:sp>
        <p:nvSpPr>
          <p:cNvPr id="24" name="Shape 21"/>
          <p:cNvSpPr/>
          <p:nvPr/>
        </p:nvSpPr>
        <p:spPr>
          <a:xfrm>
            <a:off x="548640" y="3300984"/>
            <a:ext cx="3017520" cy="566928"/>
          </a:xfrm>
          <a:prstGeom prst="rect">
            <a:avLst/>
          </a:prstGeom>
          <a:solidFill>
            <a:srgbClr val="FFFFFF"/>
          </a:solidFill>
          <a:ln w="9525">
            <a:solidFill>
              <a:srgbClr val="E2E4EF"/>
            </a:solidFill>
            <a:prstDash val="solid"/>
          </a:ln>
        </p:spPr>
      </p:sp>
      <p:sp>
        <p:nvSpPr>
          <p:cNvPr id="25" name="Text 22"/>
          <p:cNvSpPr/>
          <p:nvPr/>
        </p:nvSpPr>
        <p:spPr>
          <a:xfrm>
            <a:off x="658368" y="3300984"/>
            <a:ext cx="2798064" cy="566928"/>
          </a:xfrm>
          <a:prstGeom prst="rect">
            <a:avLst/>
          </a:prstGeom>
          <a:noFill/>
          <a:ln/>
        </p:spPr>
        <p:txBody>
          <a:bodyPr wrap="square" lIns="0" tIns="0" rIns="0" bIns="0" rtlCol="0" anchor="ctr"/>
          <a:lstStyle/>
          <a:p>
            <a:pPr marL="0" indent="0">
              <a:buNone/>
            </a:pPr>
            <a:r>
              <a:rPr lang="en-US" sz="1250" b="1" dirty="0">
                <a:solidFill>
                  <a:srgbClr val="1B1F3B"/>
                </a:solidFill>
                <a:latin typeface="Calibri" pitchFamily="34" charset="0"/>
                <a:ea typeface="Calibri" pitchFamily="34" charset="-122"/>
                <a:cs typeface="Calibri" pitchFamily="34" charset="-120"/>
              </a:rPr>
              <a:t>শর্ত</a:t>
            </a:r>
            <a:endParaRPr lang="en-US" sz="1250" dirty="0"/>
          </a:p>
        </p:txBody>
      </p:sp>
      <p:sp>
        <p:nvSpPr>
          <p:cNvPr id="26" name="Shape 23"/>
          <p:cNvSpPr/>
          <p:nvPr/>
        </p:nvSpPr>
        <p:spPr>
          <a:xfrm>
            <a:off x="3566160" y="3300984"/>
            <a:ext cx="4023360" cy="566928"/>
          </a:xfrm>
          <a:prstGeom prst="rect">
            <a:avLst/>
          </a:prstGeom>
          <a:solidFill>
            <a:srgbClr val="FFFFFF"/>
          </a:solidFill>
          <a:ln w="9525">
            <a:solidFill>
              <a:srgbClr val="E2E4EF"/>
            </a:solidFill>
            <a:prstDash val="solid"/>
          </a:ln>
        </p:spPr>
      </p:sp>
      <p:sp>
        <p:nvSpPr>
          <p:cNvPr id="27" name="Text 24"/>
          <p:cNvSpPr/>
          <p:nvPr/>
        </p:nvSpPr>
        <p:spPr>
          <a:xfrm>
            <a:off x="3675888" y="3300984"/>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নিউট্রনের আঘাত যথেষ্ট</a:t>
            </a:r>
            <a:endParaRPr lang="en-US" sz="1250" dirty="0"/>
          </a:p>
        </p:txBody>
      </p:sp>
      <p:sp>
        <p:nvSpPr>
          <p:cNvPr id="28" name="Shape 25"/>
          <p:cNvSpPr/>
          <p:nvPr/>
        </p:nvSpPr>
        <p:spPr>
          <a:xfrm>
            <a:off x="7589520" y="3300984"/>
            <a:ext cx="4023360" cy="566928"/>
          </a:xfrm>
          <a:prstGeom prst="rect">
            <a:avLst/>
          </a:prstGeom>
          <a:solidFill>
            <a:srgbClr val="FFFFFF"/>
          </a:solidFill>
          <a:ln w="9525">
            <a:solidFill>
              <a:srgbClr val="E2E4EF"/>
            </a:solidFill>
            <a:prstDash val="solid"/>
          </a:ln>
        </p:spPr>
      </p:sp>
      <p:sp>
        <p:nvSpPr>
          <p:cNvPr id="29" name="Text 26"/>
          <p:cNvSpPr/>
          <p:nvPr/>
        </p:nvSpPr>
        <p:spPr>
          <a:xfrm>
            <a:off x="7699248" y="3300984"/>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কোটি ডিগ্রি তাপ ও উচ্চ চাপ</a:t>
            </a:r>
            <a:endParaRPr lang="en-US" sz="1250" dirty="0"/>
          </a:p>
        </p:txBody>
      </p:sp>
      <p:sp>
        <p:nvSpPr>
          <p:cNvPr id="30" name="Shape 27"/>
          <p:cNvSpPr/>
          <p:nvPr/>
        </p:nvSpPr>
        <p:spPr>
          <a:xfrm>
            <a:off x="548640" y="3867912"/>
            <a:ext cx="3017520" cy="566928"/>
          </a:xfrm>
          <a:prstGeom prst="rect">
            <a:avLst/>
          </a:prstGeom>
          <a:solidFill>
            <a:srgbClr val="F5F6FA"/>
          </a:solidFill>
          <a:ln w="9525">
            <a:solidFill>
              <a:srgbClr val="E2E4EF"/>
            </a:solidFill>
            <a:prstDash val="solid"/>
          </a:ln>
        </p:spPr>
      </p:sp>
      <p:sp>
        <p:nvSpPr>
          <p:cNvPr id="31" name="Text 28"/>
          <p:cNvSpPr/>
          <p:nvPr/>
        </p:nvSpPr>
        <p:spPr>
          <a:xfrm>
            <a:off x="658368" y="3867912"/>
            <a:ext cx="2798064" cy="566928"/>
          </a:xfrm>
          <a:prstGeom prst="rect">
            <a:avLst/>
          </a:prstGeom>
          <a:noFill/>
          <a:ln/>
        </p:spPr>
        <p:txBody>
          <a:bodyPr wrap="square" lIns="0" tIns="0" rIns="0" bIns="0" rtlCol="0" anchor="ctr"/>
          <a:lstStyle/>
          <a:p>
            <a:pPr marL="0" indent="0">
              <a:buNone/>
            </a:pPr>
            <a:r>
              <a:rPr lang="en-US" sz="1250" b="1" dirty="0">
                <a:solidFill>
                  <a:srgbClr val="1B1F3B"/>
                </a:solidFill>
                <a:latin typeface="Calibri" pitchFamily="34" charset="0"/>
                <a:ea typeface="Calibri" pitchFamily="34" charset="-122"/>
                <a:cs typeface="Calibri" pitchFamily="34" charset="-120"/>
              </a:rPr>
              <a:t>উৎপন্ন শক্তি (প্রতি একক ভরে)</a:t>
            </a:r>
            <a:endParaRPr lang="en-US" sz="1250" dirty="0"/>
          </a:p>
        </p:txBody>
      </p:sp>
      <p:sp>
        <p:nvSpPr>
          <p:cNvPr id="32" name="Shape 29"/>
          <p:cNvSpPr/>
          <p:nvPr/>
        </p:nvSpPr>
        <p:spPr>
          <a:xfrm>
            <a:off x="3566160" y="3867912"/>
            <a:ext cx="4023360" cy="566928"/>
          </a:xfrm>
          <a:prstGeom prst="rect">
            <a:avLst/>
          </a:prstGeom>
          <a:solidFill>
            <a:srgbClr val="F5F6FA"/>
          </a:solidFill>
          <a:ln w="9525">
            <a:solidFill>
              <a:srgbClr val="E2E4EF"/>
            </a:solidFill>
            <a:prstDash val="solid"/>
          </a:ln>
        </p:spPr>
      </p:sp>
      <p:sp>
        <p:nvSpPr>
          <p:cNvPr id="33" name="Text 30"/>
          <p:cNvSpPr/>
          <p:nvPr/>
        </p:nvSpPr>
        <p:spPr>
          <a:xfrm>
            <a:off x="3675888" y="3867912"/>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তুলনামূলক কম</a:t>
            </a:r>
            <a:endParaRPr lang="en-US" sz="1250" dirty="0"/>
          </a:p>
        </p:txBody>
      </p:sp>
      <p:sp>
        <p:nvSpPr>
          <p:cNvPr id="34" name="Shape 31"/>
          <p:cNvSpPr/>
          <p:nvPr/>
        </p:nvSpPr>
        <p:spPr>
          <a:xfrm>
            <a:off x="7589520" y="3867912"/>
            <a:ext cx="4023360" cy="566928"/>
          </a:xfrm>
          <a:prstGeom prst="rect">
            <a:avLst/>
          </a:prstGeom>
          <a:solidFill>
            <a:srgbClr val="F5F6FA"/>
          </a:solidFill>
          <a:ln w="9525">
            <a:solidFill>
              <a:srgbClr val="E2E4EF"/>
            </a:solidFill>
            <a:prstDash val="solid"/>
          </a:ln>
        </p:spPr>
      </p:sp>
      <p:sp>
        <p:nvSpPr>
          <p:cNvPr id="35" name="Text 32"/>
          <p:cNvSpPr/>
          <p:nvPr/>
        </p:nvSpPr>
        <p:spPr>
          <a:xfrm>
            <a:off x="7699248" y="3867912"/>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প্রায় ৩-৪ গুণ বেশি</a:t>
            </a:r>
            <a:endParaRPr lang="en-US" sz="1250" dirty="0"/>
          </a:p>
        </p:txBody>
      </p:sp>
      <p:sp>
        <p:nvSpPr>
          <p:cNvPr id="36" name="Shape 33"/>
          <p:cNvSpPr/>
          <p:nvPr/>
        </p:nvSpPr>
        <p:spPr>
          <a:xfrm>
            <a:off x="548640" y="4434840"/>
            <a:ext cx="3017520" cy="566928"/>
          </a:xfrm>
          <a:prstGeom prst="rect">
            <a:avLst/>
          </a:prstGeom>
          <a:solidFill>
            <a:srgbClr val="FFFFFF"/>
          </a:solidFill>
          <a:ln w="9525">
            <a:solidFill>
              <a:srgbClr val="E2E4EF"/>
            </a:solidFill>
            <a:prstDash val="solid"/>
          </a:ln>
        </p:spPr>
      </p:sp>
      <p:sp>
        <p:nvSpPr>
          <p:cNvPr id="37" name="Text 34"/>
          <p:cNvSpPr/>
          <p:nvPr/>
        </p:nvSpPr>
        <p:spPr>
          <a:xfrm>
            <a:off x="658368" y="4434840"/>
            <a:ext cx="2798064" cy="566928"/>
          </a:xfrm>
          <a:prstGeom prst="rect">
            <a:avLst/>
          </a:prstGeom>
          <a:noFill/>
          <a:ln/>
        </p:spPr>
        <p:txBody>
          <a:bodyPr wrap="square" lIns="0" tIns="0" rIns="0" bIns="0" rtlCol="0" anchor="ctr"/>
          <a:lstStyle/>
          <a:p>
            <a:pPr marL="0" indent="0">
              <a:buNone/>
            </a:pPr>
            <a:r>
              <a:rPr lang="en-US" sz="1250" b="1" dirty="0">
                <a:solidFill>
                  <a:srgbClr val="1B1F3B"/>
                </a:solidFill>
                <a:latin typeface="Calibri" pitchFamily="34" charset="0"/>
                <a:ea typeface="Calibri" pitchFamily="34" charset="-122"/>
                <a:cs typeface="Calibri" pitchFamily="34" charset="-120"/>
              </a:rPr>
              <a:t>উপজাত (Byproducts)</a:t>
            </a:r>
            <a:endParaRPr lang="en-US" sz="1250" dirty="0"/>
          </a:p>
        </p:txBody>
      </p:sp>
      <p:sp>
        <p:nvSpPr>
          <p:cNvPr id="38" name="Shape 35"/>
          <p:cNvSpPr/>
          <p:nvPr/>
        </p:nvSpPr>
        <p:spPr>
          <a:xfrm>
            <a:off x="3566160" y="4434840"/>
            <a:ext cx="4023360" cy="566928"/>
          </a:xfrm>
          <a:prstGeom prst="rect">
            <a:avLst/>
          </a:prstGeom>
          <a:solidFill>
            <a:srgbClr val="FFFFFF"/>
          </a:solidFill>
          <a:ln w="9525">
            <a:solidFill>
              <a:srgbClr val="E2E4EF"/>
            </a:solidFill>
            <a:prstDash val="solid"/>
          </a:ln>
        </p:spPr>
      </p:sp>
      <p:sp>
        <p:nvSpPr>
          <p:cNvPr id="39" name="Text 36"/>
          <p:cNvSpPr/>
          <p:nvPr/>
        </p:nvSpPr>
        <p:spPr>
          <a:xfrm>
            <a:off x="3675888" y="4434840"/>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তেজস্ক্রিয় বর্জ্য বেশি</a:t>
            </a:r>
            <a:endParaRPr lang="en-US" sz="1250" dirty="0"/>
          </a:p>
        </p:txBody>
      </p:sp>
      <p:sp>
        <p:nvSpPr>
          <p:cNvPr id="40" name="Shape 37"/>
          <p:cNvSpPr/>
          <p:nvPr/>
        </p:nvSpPr>
        <p:spPr>
          <a:xfrm>
            <a:off x="7589520" y="4434840"/>
            <a:ext cx="4023360" cy="566928"/>
          </a:xfrm>
          <a:prstGeom prst="rect">
            <a:avLst/>
          </a:prstGeom>
          <a:solidFill>
            <a:srgbClr val="FFFFFF"/>
          </a:solidFill>
          <a:ln w="9525">
            <a:solidFill>
              <a:srgbClr val="E2E4EF"/>
            </a:solidFill>
            <a:prstDash val="solid"/>
          </a:ln>
        </p:spPr>
      </p:sp>
      <p:sp>
        <p:nvSpPr>
          <p:cNvPr id="41" name="Text 38"/>
          <p:cNvSpPr/>
          <p:nvPr/>
        </p:nvSpPr>
        <p:spPr>
          <a:xfrm>
            <a:off x="7699248" y="4434840"/>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তুলনামূলক কম তেজস্ক্রিয়</a:t>
            </a:r>
            <a:endParaRPr lang="en-US" sz="1250" dirty="0"/>
          </a:p>
        </p:txBody>
      </p:sp>
      <p:sp>
        <p:nvSpPr>
          <p:cNvPr id="42" name="Shape 39"/>
          <p:cNvSpPr/>
          <p:nvPr/>
        </p:nvSpPr>
        <p:spPr>
          <a:xfrm>
            <a:off x="548640" y="5001768"/>
            <a:ext cx="3017520" cy="566928"/>
          </a:xfrm>
          <a:prstGeom prst="rect">
            <a:avLst/>
          </a:prstGeom>
          <a:solidFill>
            <a:srgbClr val="F5F6FA"/>
          </a:solidFill>
          <a:ln w="9525">
            <a:solidFill>
              <a:srgbClr val="E2E4EF"/>
            </a:solidFill>
            <a:prstDash val="solid"/>
          </a:ln>
        </p:spPr>
      </p:sp>
      <p:sp>
        <p:nvSpPr>
          <p:cNvPr id="43" name="Text 40"/>
          <p:cNvSpPr/>
          <p:nvPr/>
        </p:nvSpPr>
        <p:spPr>
          <a:xfrm>
            <a:off x="658368" y="5001768"/>
            <a:ext cx="2798064" cy="566928"/>
          </a:xfrm>
          <a:prstGeom prst="rect">
            <a:avLst/>
          </a:prstGeom>
          <a:noFill/>
          <a:ln/>
        </p:spPr>
        <p:txBody>
          <a:bodyPr wrap="square" lIns="0" tIns="0" rIns="0" bIns="0" rtlCol="0" anchor="ctr"/>
          <a:lstStyle/>
          <a:p>
            <a:pPr marL="0" indent="0">
              <a:buNone/>
            </a:pPr>
            <a:r>
              <a:rPr lang="en-US" sz="1250" b="1" dirty="0">
                <a:solidFill>
                  <a:srgbClr val="1B1F3B"/>
                </a:solidFill>
                <a:latin typeface="Calibri" pitchFamily="34" charset="0"/>
                <a:ea typeface="Calibri" pitchFamily="34" charset="-122"/>
                <a:cs typeface="Calibri" pitchFamily="34" charset="-120"/>
              </a:rPr>
              <a:t>প্রধান প্রয়োগ</a:t>
            </a:r>
            <a:endParaRPr lang="en-US" sz="1250" dirty="0"/>
          </a:p>
        </p:txBody>
      </p:sp>
      <p:sp>
        <p:nvSpPr>
          <p:cNvPr id="44" name="Shape 41"/>
          <p:cNvSpPr/>
          <p:nvPr/>
        </p:nvSpPr>
        <p:spPr>
          <a:xfrm>
            <a:off x="3566160" y="5001768"/>
            <a:ext cx="4023360" cy="566928"/>
          </a:xfrm>
          <a:prstGeom prst="rect">
            <a:avLst/>
          </a:prstGeom>
          <a:solidFill>
            <a:srgbClr val="F5F6FA"/>
          </a:solidFill>
          <a:ln w="9525">
            <a:solidFill>
              <a:srgbClr val="E2E4EF"/>
            </a:solidFill>
            <a:prstDash val="solid"/>
          </a:ln>
        </p:spPr>
      </p:sp>
      <p:sp>
        <p:nvSpPr>
          <p:cNvPr id="45" name="Text 42"/>
          <p:cNvSpPr/>
          <p:nvPr/>
        </p:nvSpPr>
        <p:spPr>
          <a:xfrm>
            <a:off x="3675888" y="5001768"/>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বিদ্যুৎকেন্দ্র, পারমাণবিক বোমা</a:t>
            </a:r>
            <a:endParaRPr lang="en-US" sz="1250" dirty="0"/>
          </a:p>
        </p:txBody>
      </p:sp>
      <p:sp>
        <p:nvSpPr>
          <p:cNvPr id="46" name="Shape 43"/>
          <p:cNvSpPr/>
          <p:nvPr/>
        </p:nvSpPr>
        <p:spPr>
          <a:xfrm>
            <a:off x="7589520" y="5001768"/>
            <a:ext cx="4023360" cy="566928"/>
          </a:xfrm>
          <a:prstGeom prst="rect">
            <a:avLst/>
          </a:prstGeom>
          <a:solidFill>
            <a:srgbClr val="F5F6FA"/>
          </a:solidFill>
          <a:ln w="9525">
            <a:solidFill>
              <a:srgbClr val="E2E4EF"/>
            </a:solidFill>
            <a:prstDash val="solid"/>
          </a:ln>
        </p:spPr>
      </p:sp>
      <p:sp>
        <p:nvSpPr>
          <p:cNvPr id="47" name="Text 44"/>
          <p:cNvSpPr/>
          <p:nvPr/>
        </p:nvSpPr>
        <p:spPr>
          <a:xfrm>
            <a:off x="7699248" y="5001768"/>
            <a:ext cx="3803904" cy="566928"/>
          </a:xfrm>
          <a:prstGeom prst="rect">
            <a:avLst/>
          </a:prstGeom>
          <a:noFill/>
          <a:ln/>
        </p:spPr>
        <p:txBody>
          <a:bodyPr wrap="square" lIns="0" tIns="0" rIns="0" bIns="0" rtlCol="0" anchor="ctr"/>
          <a:lstStyle/>
          <a:p>
            <a:pPr marL="0" indent="0">
              <a:buNone/>
            </a:pPr>
            <a:r>
              <a:rPr lang="en-US" sz="1250" dirty="0">
                <a:solidFill>
                  <a:srgbClr val="1B1F3B"/>
                </a:solidFill>
                <a:latin typeface="Calibri" pitchFamily="34" charset="0"/>
                <a:ea typeface="Calibri" pitchFamily="34" charset="-122"/>
                <a:cs typeface="Calibri" pitchFamily="34" charset="-120"/>
              </a:rPr>
              <a:t>সূর্য/নক্ষত্র, হাইড্রোজেন বোমা</a:t>
            </a:r>
            <a:endParaRPr lang="en-US" sz="1250" dirty="0"/>
          </a:p>
        </p:txBody>
      </p:sp>
      <p:sp>
        <p:nvSpPr>
          <p:cNvPr id="49" name="Text 45"/>
          <p:cNvSpPr/>
          <p:nvPr/>
        </p:nvSpPr>
        <p:spPr>
          <a:xfrm>
            <a:off x="11064240" y="6473952"/>
            <a:ext cx="914400" cy="274320"/>
          </a:xfrm>
          <a:prstGeom prst="rect">
            <a:avLst/>
          </a:prstGeom>
          <a:noFill/>
          <a:ln/>
        </p:spPr>
        <p:txBody>
          <a:bodyPr wrap="square" rtlCol="0" anchor="ctr"/>
          <a:lstStyle/>
          <a:p>
            <a:pPr marL="0" indent="0" algn="r">
              <a:buNone/>
            </a:pPr>
            <a:r>
              <a:rPr lang="en-US" sz="1000" dirty="0">
                <a:solidFill>
                  <a:srgbClr val="5B5F7A"/>
                </a:solidFill>
                <a:latin typeface="Calibri" pitchFamily="34" charset="0"/>
                <a:ea typeface="Calibri" pitchFamily="34" charset="-122"/>
                <a:cs typeface="Calibri" pitchFamily="34" charset="-120"/>
              </a:rPr>
              <a:t>08 / 10</a:t>
            </a:r>
            <a:endParaRPr lang="en-US" sz="1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6FA"/>
        </a:solidFill>
        <a:effectLst/>
      </p:bgPr>
    </p:bg>
    <p:spTree>
      <p:nvGrpSpPr>
        <p:cNvPr id="1" name=""/>
        <p:cNvGrpSpPr/>
        <p:nvPr/>
      </p:nvGrpSpPr>
      <p:grpSpPr>
        <a:xfrm>
          <a:off x="0" y="0"/>
          <a:ext cx="0" cy="0"/>
          <a:chOff x="0" y="0"/>
          <a:chExt cx="0" cy="0"/>
        </a:xfrm>
      </p:grpSpPr>
      <p:sp>
        <p:nvSpPr>
          <p:cNvPr id="2" name="Shape 0"/>
          <p:cNvSpPr/>
          <p:nvPr/>
        </p:nvSpPr>
        <p:spPr>
          <a:xfrm>
            <a:off x="502920" y="411480"/>
            <a:ext cx="548640" cy="548640"/>
          </a:xfrm>
          <a:prstGeom prst="ellipse">
            <a:avLst/>
          </a:prstGeom>
          <a:solidFill>
            <a:srgbClr val="FF6B35"/>
          </a:solidFill>
          <a:ln/>
        </p:spPr>
      </p:sp>
      <p:pic>
        <p:nvPicPr>
          <p:cNvPr id="3" name="Image 0" descr="/home/claude/nuclear/icons/question.png"/>
          <p:cNvPicPr>
            <a:picLocks noChangeAspect="1"/>
          </p:cNvPicPr>
          <p:nvPr/>
        </p:nvPicPr>
        <p:blipFill>
          <a:blip r:embed="rId3" cstate="email"/>
          <a:stretch>
            <a:fillRect/>
          </a:stretch>
        </p:blipFill>
        <p:spPr>
          <a:xfrm>
            <a:off x="568757" y="477317"/>
            <a:ext cx="416966" cy="416966"/>
          </a:xfrm>
          <a:prstGeom prst="rect">
            <a:avLst/>
          </a:prstGeom>
        </p:spPr>
      </p:pic>
      <p:sp>
        <p:nvSpPr>
          <p:cNvPr id="4" name="Text 1"/>
          <p:cNvSpPr/>
          <p:nvPr/>
        </p:nvSpPr>
        <p:spPr>
          <a:xfrm>
            <a:off x="1188720" y="384048"/>
            <a:ext cx="7315200" cy="274320"/>
          </a:xfrm>
          <a:prstGeom prst="rect">
            <a:avLst/>
          </a:prstGeom>
          <a:noFill/>
          <a:ln/>
        </p:spPr>
        <p:txBody>
          <a:bodyPr wrap="square" rtlCol="0" anchor="ctr"/>
          <a:lstStyle/>
          <a:p>
            <a:pPr marL="0" indent="0">
              <a:buNone/>
            </a:pPr>
            <a:r>
              <a:rPr lang="en-US" sz="1200" b="1" kern="0" spc="200" dirty="0">
                <a:solidFill>
                  <a:srgbClr val="FF6B35"/>
                </a:solidFill>
                <a:latin typeface="Calibri" pitchFamily="34" charset="0"/>
                <a:ea typeface="Calibri" pitchFamily="34" charset="-122"/>
                <a:cs typeface="Calibri" pitchFamily="34" charset="-120"/>
              </a:rPr>
              <a:t>QUICK CHECK — MCQ</a:t>
            </a:r>
            <a:endParaRPr lang="en-US" sz="1200" dirty="0"/>
          </a:p>
        </p:txBody>
      </p:sp>
      <p:sp>
        <p:nvSpPr>
          <p:cNvPr id="5" name="Text 2"/>
          <p:cNvSpPr/>
          <p:nvPr/>
        </p:nvSpPr>
        <p:spPr>
          <a:xfrm>
            <a:off x="1188720" y="621792"/>
            <a:ext cx="9875520" cy="502920"/>
          </a:xfrm>
          <a:prstGeom prst="rect">
            <a:avLst/>
          </a:prstGeom>
          <a:noFill/>
          <a:ln/>
        </p:spPr>
        <p:txBody>
          <a:bodyPr wrap="square"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প্রশ্নোত্তর পর্ব</a:t>
            </a:r>
            <a:endParaRPr lang="en-US" sz="2800" dirty="0"/>
          </a:p>
        </p:txBody>
      </p:sp>
      <p:sp>
        <p:nvSpPr>
          <p:cNvPr id="6" name="Shape 3"/>
          <p:cNvSpPr/>
          <p:nvPr/>
        </p:nvSpPr>
        <p:spPr>
          <a:xfrm>
            <a:off x="548640" y="1554480"/>
            <a:ext cx="3520440" cy="4434840"/>
          </a:xfrm>
          <a:prstGeom prst="roundRect">
            <a:avLst>
              <a:gd name="adj" fmla="val 3117"/>
            </a:avLst>
          </a:prstGeom>
          <a:solidFill>
            <a:srgbClr val="FFFFFF"/>
          </a:solidFill>
          <a:ln/>
          <a:effectLst>
            <a:outerShdw blurRad="76200" dist="25400" dir="5400000" algn="bl" rotWithShape="0">
              <a:srgbClr val="1B1F3B">
                <a:alpha val="12000"/>
              </a:srgbClr>
            </a:outerShdw>
          </a:effectLst>
        </p:spPr>
      </p:sp>
      <p:sp>
        <p:nvSpPr>
          <p:cNvPr id="7" name="Shape 4"/>
          <p:cNvSpPr/>
          <p:nvPr/>
        </p:nvSpPr>
        <p:spPr>
          <a:xfrm>
            <a:off x="777240" y="1783080"/>
            <a:ext cx="457200" cy="457200"/>
          </a:xfrm>
          <a:prstGeom prst="ellipse">
            <a:avLst/>
          </a:prstGeom>
          <a:solidFill>
            <a:srgbClr val="FF6B35"/>
          </a:solidFill>
          <a:ln/>
        </p:spPr>
      </p:sp>
      <p:sp>
        <p:nvSpPr>
          <p:cNvPr id="8" name="Text 5"/>
          <p:cNvSpPr/>
          <p:nvPr/>
        </p:nvSpPr>
        <p:spPr>
          <a:xfrm>
            <a:off x="777240" y="1783080"/>
            <a:ext cx="457200" cy="45720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9" name="Text 6"/>
          <p:cNvSpPr/>
          <p:nvPr/>
        </p:nvSpPr>
        <p:spPr>
          <a:xfrm>
            <a:off x="822960" y="2377440"/>
            <a:ext cx="2971800" cy="1005840"/>
          </a:xfrm>
          <a:prstGeom prst="rect">
            <a:avLst/>
          </a:prstGeom>
          <a:noFill/>
          <a:ln/>
        </p:spPr>
        <p:txBody>
          <a:bodyPr wrap="square" lIns="0" tIns="0" rIns="0" bIns="0" rtlCol="0" anchor="ctr"/>
          <a:lstStyle/>
          <a:p>
            <a:pPr marL="0" indent="0">
              <a:lnSpc>
                <a:spcPct val="120000"/>
              </a:lnSpc>
              <a:buNone/>
            </a:pPr>
            <a:r>
              <a:rPr lang="en-US" sz="1450" b="1" dirty="0">
                <a:solidFill>
                  <a:srgbClr val="1B1F3B"/>
                </a:solidFill>
                <a:latin typeface="Cambria" pitchFamily="34" charset="0"/>
                <a:ea typeface="Cambria" pitchFamily="34" charset="-122"/>
                <a:cs typeface="Cambria" pitchFamily="34" charset="-120"/>
              </a:rPr>
              <a:t>নিউক্লিয়ার ফিশন বিক্রিয়া শুরু হয় —</a:t>
            </a:r>
            <a:endParaRPr lang="en-US" sz="1450" dirty="0"/>
          </a:p>
        </p:txBody>
      </p:sp>
      <p:sp>
        <p:nvSpPr>
          <p:cNvPr id="10" name="Text 7"/>
          <p:cNvSpPr/>
          <p:nvPr/>
        </p:nvSpPr>
        <p:spPr>
          <a:xfrm>
            <a:off x="822960" y="3429000"/>
            <a:ext cx="2971800" cy="2377440"/>
          </a:xfrm>
          <a:prstGeom prst="rect">
            <a:avLst/>
          </a:prstGeom>
          <a:noFill/>
          <a:ln/>
        </p:spPr>
        <p:txBody>
          <a:bodyPr wrap="square" lIns="0" tIns="0" rIns="0" bIns="0" rtlCol="0" anchor="ctr"/>
          <a:lstStyle/>
          <a:p>
            <a:pPr marL="0" indent="0">
              <a:spcAft>
                <a:spcPts val="1000"/>
              </a:spcAft>
              <a:buNone/>
            </a:pPr>
            <a:r>
              <a:rPr lang="en-US" sz="1250" dirty="0">
                <a:solidFill>
                  <a:srgbClr val="1B1F3B"/>
                </a:solidFill>
                <a:latin typeface="Calibri" pitchFamily="34" charset="0"/>
                <a:ea typeface="Calibri" pitchFamily="34" charset="-122"/>
                <a:cs typeface="Calibri" pitchFamily="34" charset="-120"/>
              </a:rPr>
              <a:t>A) প্রোটনের আঘাতে</a:t>
            </a:r>
            <a:endParaRPr lang="en-US" sz="1250" dirty="0"/>
          </a:p>
          <a:p>
            <a:pPr marL="0" indent="0">
              <a:spcAft>
                <a:spcPts val="1000"/>
              </a:spcAft>
              <a:buNone/>
            </a:pPr>
            <a:r>
              <a:rPr lang="en-US" sz="1250" b="1" dirty="0">
                <a:solidFill>
                  <a:srgbClr val="2E8B57"/>
                </a:solidFill>
                <a:latin typeface="Calibri" pitchFamily="34" charset="0"/>
                <a:ea typeface="Calibri" pitchFamily="34" charset="-122"/>
                <a:cs typeface="Calibri" pitchFamily="34" charset="-120"/>
              </a:rPr>
              <a:t>B) নিউট্রনের আঘাতে ✅</a:t>
            </a:r>
            <a:endParaRPr lang="en-US" sz="1250" dirty="0"/>
          </a:p>
          <a:p>
            <a:pPr marL="0" indent="0">
              <a:spcAft>
                <a:spcPts val="1000"/>
              </a:spcAft>
              <a:buNone/>
            </a:pPr>
            <a:r>
              <a:rPr lang="en-US" sz="1250" dirty="0">
                <a:solidFill>
                  <a:srgbClr val="1B1F3B"/>
                </a:solidFill>
                <a:latin typeface="Calibri" pitchFamily="34" charset="0"/>
                <a:ea typeface="Calibri" pitchFamily="34" charset="-122"/>
                <a:cs typeface="Calibri" pitchFamily="34" charset="-120"/>
              </a:rPr>
              <a:t>C) ইলেকট্রনের আঘাতে</a:t>
            </a:r>
            <a:endParaRPr lang="en-US" sz="1250" dirty="0"/>
          </a:p>
          <a:p>
            <a:pPr marL="0" indent="0">
              <a:spcAft>
                <a:spcPts val="1000"/>
              </a:spcAft>
              <a:buNone/>
            </a:pPr>
            <a:r>
              <a:rPr lang="en-US" sz="1250" dirty="0">
                <a:solidFill>
                  <a:srgbClr val="1B1F3B"/>
                </a:solidFill>
                <a:latin typeface="Calibri" pitchFamily="34" charset="0"/>
                <a:ea typeface="Calibri" pitchFamily="34" charset="-122"/>
                <a:cs typeface="Calibri" pitchFamily="34" charset="-120"/>
              </a:rPr>
              <a:t>D) আলফা কণার আঘাতে</a:t>
            </a:r>
            <a:endParaRPr lang="en-US" sz="1250" dirty="0"/>
          </a:p>
        </p:txBody>
      </p:sp>
      <p:sp>
        <p:nvSpPr>
          <p:cNvPr id="11" name="Shape 8"/>
          <p:cNvSpPr/>
          <p:nvPr/>
        </p:nvSpPr>
        <p:spPr>
          <a:xfrm>
            <a:off x="4343400" y="1554480"/>
            <a:ext cx="3520440" cy="4434840"/>
          </a:xfrm>
          <a:prstGeom prst="roundRect">
            <a:avLst>
              <a:gd name="adj" fmla="val 3117"/>
            </a:avLst>
          </a:prstGeom>
          <a:solidFill>
            <a:srgbClr val="FFFFFF"/>
          </a:solidFill>
          <a:ln/>
          <a:effectLst>
            <a:outerShdw blurRad="76200" dist="25400" dir="5400000" algn="bl" rotWithShape="0">
              <a:srgbClr val="1B1F3B">
                <a:alpha val="12000"/>
              </a:srgbClr>
            </a:outerShdw>
          </a:effectLst>
        </p:spPr>
      </p:sp>
      <p:sp>
        <p:nvSpPr>
          <p:cNvPr id="12" name="Shape 9"/>
          <p:cNvSpPr/>
          <p:nvPr/>
        </p:nvSpPr>
        <p:spPr>
          <a:xfrm>
            <a:off x="4572000" y="1783080"/>
            <a:ext cx="457200" cy="457200"/>
          </a:xfrm>
          <a:prstGeom prst="ellipse">
            <a:avLst/>
          </a:prstGeom>
          <a:solidFill>
            <a:srgbClr val="FF6B35"/>
          </a:solidFill>
          <a:ln/>
        </p:spPr>
      </p:sp>
      <p:sp>
        <p:nvSpPr>
          <p:cNvPr id="13" name="Text 10"/>
          <p:cNvSpPr/>
          <p:nvPr/>
        </p:nvSpPr>
        <p:spPr>
          <a:xfrm>
            <a:off x="4572000" y="1783080"/>
            <a:ext cx="457200" cy="45720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4" name="Text 11"/>
          <p:cNvSpPr/>
          <p:nvPr/>
        </p:nvSpPr>
        <p:spPr>
          <a:xfrm>
            <a:off x="4617720" y="2377440"/>
            <a:ext cx="2971800" cy="1005840"/>
          </a:xfrm>
          <a:prstGeom prst="rect">
            <a:avLst/>
          </a:prstGeom>
          <a:noFill/>
          <a:ln/>
        </p:spPr>
        <p:txBody>
          <a:bodyPr wrap="square" lIns="0" tIns="0" rIns="0" bIns="0" rtlCol="0" anchor="ctr"/>
          <a:lstStyle/>
          <a:p>
            <a:pPr marL="0" indent="0">
              <a:lnSpc>
                <a:spcPct val="120000"/>
              </a:lnSpc>
              <a:buNone/>
            </a:pPr>
            <a:r>
              <a:rPr lang="en-US" sz="1450" b="1" dirty="0">
                <a:solidFill>
                  <a:srgbClr val="1B1F3B"/>
                </a:solidFill>
                <a:latin typeface="Cambria" pitchFamily="34" charset="0"/>
                <a:ea typeface="Cambria" pitchFamily="34" charset="-122"/>
                <a:cs typeface="Cambria" pitchFamily="34" charset="-120"/>
              </a:rPr>
              <a:t>সূর্যের শক্তির প্রধান উৎস কোনটি?</a:t>
            </a:r>
            <a:endParaRPr lang="en-US" sz="1450" dirty="0"/>
          </a:p>
        </p:txBody>
      </p:sp>
      <p:sp>
        <p:nvSpPr>
          <p:cNvPr id="15" name="Text 12"/>
          <p:cNvSpPr/>
          <p:nvPr/>
        </p:nvSpPr>
        <p:spPr>
          <a:xfrm>
            <a:off x="4617720" y="3429000"/>
            <a:ext cx="2971800" cy="2377440"/>
          </a:xfrm>
          <a:prstGeom prst="rect">
            <a:avLst/>
          </a:prstGeom>
          <a:noFill/>
          <a:ln/>
        </p:spPr>
        <p:txBody>
          <a:bodyPr wrap="square" lIns="0" tIns="0" rIns="0" bIns="0" rtlCol="0" anchor="ctr"/>
          <a:lstStyle/>
          <a:p>
            <a:pPr marL="0" indent="0">
              <a:spcAft>
                <a:spcPts val="1000"/>
              </a:spcAft>
              <a:buNone/>
            </a:pPr>
            <a:r>
              <a:rPr lang="en-US" sz="1250" dirty="0">
                <a:solidFill>
                  <a:srgbClr val="1B1F3B"/>
                </a:solidFill>
                <a:latin typeface="Calibri" pitchFamily="34" charset="0"/>
                <a:ea typeface="Calibri" pitchFamily="34" charset="-122"/>
                <a:cs typeface="Calibri" pitchFamily="34" charset="-120"/>
              </a:rPr>
              <a:t>A) নিউক্লিয়ার ফিশন</a:t>
            </a:r>
            <a:endParaRPr lang="en-US" sz="1250" dirty="0"/>
          </a:p>
          <a:p>
            <a:pPr marL="0" indent="0">
              <a:spcAft>
                <a:spcPts val="1000"/>
              </a:spcAft>
              <a:buNone/>
            </a:pPr>
            <a:r>
              <a:rPr lang="en-US" sz="1250" dirty="0">
                <a:solidFill>
                  <a:srgbClr val="1B1F3B"/>
                </a:solidFill>
                <a:latin typeface="Calibri" pitchFamily="34" charset="0"/>
                <a:ea typeface="Calibri" pitchFamily="34" charset="-122"/>
                <a:cs typeface="Calibri" pitchFamily="34" charset="-120"/>
              </a:rPr>
              <a:t>B) রাসায়নিক দহন</a:t>
            </a:r>
            <a:endParaRPr lang="en-US" sz="1250" dirty="0"/>
          </a:p>
          <a:p>
            <a:pPr marL="0" indent="0">
              <a:spcAft>
                <a:spcPts val="1000"/>
              </a:spcAft>
              <a:buNone/>
            </a:pPr>
            <a:r>
              <a:rPr lang="en-US" sz="1250" b="1" dirty="0">
                <a:solidFill>
                  <a:srgbClr val="2E8B57"/>
                </a:solidFill>
                <a:latin typeface="Calibri" pitchFamily="34" charset="0"/>
                <a:ea typeface="Calibri" pitchFamily="34" charset="-122"/>
                <a:cs typeface="Calibri" pitchFamily="34" charset="-120"/>
              </a:rPr>
              <a:t>C) নিউক্লিয়ার ফিউশন ✅</a:t>
            </a:r>
            <a:endParaRPr lang="en-US" sz="1250" dirty="0"/>
          </a:p>
          <a:p>
            <a:pPr marL="0" indent="0">
              <a:spcAft>
                <a:spcPts val="1000"/>
              </a:spcAft>
              <a:buNone/>
            </a:pPr>
            <a:r>
              <a:rPr lang="en-US" sz="1250" dirty="0">
                <a:solidFill>
                  <a:srgbClr val="1B1F3B"/>
                </a:solidFill>
                <a:latin typeface="Calibri" pitchFamily="34" charset="0"/>
                <a:ea typeface="Calibri" pitchFamily="34" charset="-122"/>
                <a:cs typeface="Calibri" pitchFamily="34" charset="-120"/>
              </a:rPr>
              <a:t>D) তেজস্ক্রিয় ক্ষয়</a:t>
            </a:r>
            <a:endParaRPr lang="en-US" sz="1250" dirty="0"/>
          </a:p>
        </p:txBody>
      </p:sp>
      <p:sp>
        <p:nvSpPr>
          <p:cNvPr id="16" name="Shape 13"/>
          <p:cNvSpPr/>
          <p:nvPr/>
        </p:nvSpPr>
        <p:spPr>
          <a:xfrm>
            <a:off x="8138160" y="1554480"/>
            <a:ext cx="3520440" cy="4434840"/>
          </a:xfrm>
          <a:prstGeom prst="roundRect">
            <a:avLst>
              <a:gd name="adj" fmla="val 3117"/>
            </a:avLst>
          </a:prstGeom>
          <a:solidFill>
            <a:srgbClr val="FFFFFF"/>
          </a:solidFill>
          <a:ln/>
          <a:effectLst>
            <a:outerShdw blurRad="76200" dist="25400" dir="5400000" algn="bl" rotWithShape="0">
              <a:srgbClr val="1B1F3B">
                <a:alpha val="12000"/>
              </a:srgbClr>
            </a:outerShdw>
          </a:effectLst>
        </p:spPr>
      </p:sp>
      <p:sp>
        <p:nvSpPr>
          <p:cNvPr id="17" name="Shape 14"/>
          <p:cNvSpPr/>
          <p:nvPr/>
        </p:nvSpPr>
        <p:spPr>
          <a:xfrm>
            <a:off x="8366760" y="1783080"/>
            <a:ext cx="457200" cy="457200"/>
          </a:xfrm>
          <a:prstGeom prst="ellipse">
            <a:avLst/>
          </a:prstGeom>
          <a:solidFill>
            <a:srgbClr val="FF6B35"/>
          </a:solidFill>
          <a:ln/>
        </p:spPr>
      </p:sp>
      <p:sp>
        <p:nvSpPr>
          <p:cNvPr id="18" name="Text 15"/>
          <p:cNvSpPr/>
          <p:nvPr/>
        </p:nvSpPr>
        <p:spPr>
          <a:xfrm>
            <a:off x="8366760" y="1783080"/>
            <a:ext cx="457200" cy="45720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9" name="Text 16"/>
          <p:cNvSpPr/>
          <p:nvPr/>
        </p:nvSpPr>
        <p:spPr>
          <a:xfrm>
            <a:off x="8412480" y="2377440"/>
            <a:ext cx="2971800" cy="1005840"/>
          </a:xfrm>
          <a:prstGeom prst="rect">
            <a:avLst/>
          </a:prstGeom>
          <a:noFill/>
          <a:ln/>
        </p:spPr>
        <p:txBody>
          <a:bodyPr wrap="square" lIns="0" tIns="0" rIns="0" bIns="0" rtlCol="0" anchor="ctr"/>
          <a:lstStyle/>
          <a:p>
            <a:pPr marL="0" indent="0">
              <a:lnSpc>
                <a:spcPct val="120000"/>
              </a:lnSpc>
              <a:buNone/>
            </a:pPr>
            <a:r>
              <a:rPr lang="en-US" sz="1450" b="1" dirty="0">
                <a:solidFill>
                  <a:srgbClr val="1B1F3B"/>
                </a:solidFill>
                <a:latin typeface="Cambria" pitchFamily="34" charset="0"/>
                <a:ea typeface="Cambria" pitchFamily="34" charset="-122"/>
                <a:cs typeface="Cambria" pitchFamily="34" charset="-120"/>
              </a:rPr>
              <a:t>ফিশন বিক্রিয়ায় ব্যবহৃত সাধারণ জ্বালানি কোনটি?</a:t>
            </a:r>
            <a:endParaRPr lang="en-US" sz="1450" dirty="0"/>
          </a:p>
        </p:txBody>
      </p:sp>
      <p:sp>
        <p:nvSpPr>
          <p:cNvPr id="20" name="Text 17"/>
          <p:cNvSpPr/>
          <p:nvPr/>
        </p:nvSpPr>
        <p:spPr>
          <a:xfrm>
            <a:off x="8412480" y="3429000"/>
            <a:ext cx="2971800" cy="2377440"/>
          </a:xfrm>
          <a:prstGeom prst="rect">
            <a:avLst/>
          </a:prstGeom>
          <a:noFill/>
          <a:ln/>
        </p:spPr>
        <p:txBody>
          <a:bodyPr wrap="square" lIns="0" tIns="0" rIns="0" bIns="0" rtlCol="0" anchor="ctr"/>
          <a:lstStyle/>
          <a:p>
            <a:pPr marL="0" indent="0">
              <a:spcAft>
                <a:spcPts val="1000"/>
              </a:spcAft>
              <a:buNone/>
            </a:pPr>
            <a:r>
              <a:rPr lang="en-US" sz="1250" dirty="0">
                <a:solidFill>
                  <a:srgbClr val="1B1F3B"/>
                </a:solidFill>
                <a:latin typeface="Calibri" pitchFamily="34" charset="0"/>
                <a:ea typeface="Calibri" pitchFamily="34" charset="-122"/>
                <a:cs typeface="Calibri" pitchFamily="34" charset="-120"/>
              </a:rPr>
              <a:t>A) হাইড্রোজেন</a:t>
            </a:r>
            <a:endParaRPr lang="en-US" sz="1250" dirty="0"/>
          </a:p>
          <a:p>
            <a:pPr marL="0" indent="0">
              <a:spcAft>
                <a:spcPts val="1000"/>
              </a:spcAft>
              <a:buNone/>
            </a:pPr>
            <a:r>
              <a:rPr lang="en-US" sz="1250" dirty="0">
                <a:solidFill>
                  <a:srgbClr val="1B1F3B"/>
                </a:solidFill>
                <a:latin typeface="Calibri" pitchFamily="34" charset="0"/>
                <a:ea typeface="Calibri" pitchFamily="34" charset="-122"/>
                <a:cs typeface="Calibri" pitchFamily="34" charset="-120"/>
              </a:rPr>
              <a:t>B) হিলিয়াম</a:t>
            </a:r>
            <a:endParaRPr lang="en-US" sz="1250" dirty="0"/>
          </a:p>
          <a:p>
            <a:pPr marL="0" indent="0">
              <a:spcAft>
                <a:spcPts val="1000"/>
              </a:spcAft>
              <a:buNone/>
            </a:pPr>
            <a:r>
              <a:rPr lang="en-US" sz="1250" b="1" dirty="0">
                <a:solidFill>
                  <a:srgbClr val="2E8B57"/>
                </a:solidFill>
                <a:latin typeface="Calibri" pitchFamily="34" charset="0"/>
                <a:ea typeface="Calibri" pitchFamily="34" charset="-122"/>
                <a:cs typeface="Calibri" pitchFamily="34" charset="-120"/>
              </a:rPr>
              <a:t>C) U-235 ✅</a:t>
            </a:r>
            <a:endParaRPr lang="en-US" sz="1250" dirty="0"/>
          </a:p>
          <a:p>
            <a:pPr marL="0" indent="0">
              <a:spcAft>
                <a:spcPts val="1000"/>
              </a:spcAft>
              <a:buNone/>
            </a:pPr>
            <a:r>
              <a:rPr lang="en-US" sz="1250" dirty="0">
                <a:solidFill>
                  <a:srgbClr val="1B1F3B"/>
                </a:solidFill>
                <a:latin typeface="Calibri" pitchFamily="34" charset="0"/>
                <a:ea typeface="Calibri" pitchFamily="34" charset="-122"/>
                <a:cs typeface="Calibri" pitchFamily="34" charset="-120"/>
              </a:rPr>
              <a:t>D) কার্বন</a:t>
            </a:r>
            <a:endParaRPr lang="en-US" sz="1250" dirty="0"/>
          </a:p>
        </p:txBody>
      </p:sp>
      <p:sp>
        <p:nvSpPr>
          <p:cNvPr id="22" name="Text 18"/>
          <p:cNvSpPr/>
          <p:nvPr/>
        </p:nvSpPr>
        <p:spPr>
          <a:xfrm>
            <a:off x="11064240" y="6473952"/>
            <a:ext cx="914400" cy="274320"/>
          </a:xfrm>
          <a:prstGeom prst="rect">
            <a:avLst/>
          </a:prstGeom>
          <a:noFill/>
          <a:ln/>
        </p:spPr>
        <p:txBody>
          <a:bodyPr wrap="square" rtlCol="0" anchor="ctr"/>
          <a:lstStyle/>
          <a:p>
            <a:pPr marL="0" indent="0" algn="r">
              <a:buNone/>
            </a:pPr>
            <a:r>
              <a:rPr lang="en-US" sz="1000" dirty="0">
                <a:solidFill>
                  <a:srgbClr val="5B5F7A"/>
                </a:solidFill>
                <a:latin typeface="Calibri" pitchFamily="34" charset="0"/>
                <a:ea typeface="Calibri" pitchFamily="34" charset="-122"/>
                <a:cs typeface="Calibri" pitchFamily="34" charset="-120"/>
              </a:rPr>
              <a:t>09 / 10</a:t>
            </a:r>
            <a:endParaRPr lang="en-US" sz="1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1481</Words>
  <Application>Microsoft Office PowerPoint</Application>
  <PresentationFormat>Custom</PresentationFormat>
  <Paragraphs>163</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User</cp:lastModifiedBy>
  <cp:revision>1</cp:revision>
  <dcterms:created xsi:type="dcterms:W3CDTF">2026-07-15T05:01:51Z</dcterms:created>
  <dcterms:modified xsi:type="dcterms:W3CDTF">2026-07-15T05:08:03Z</dcterms:modified>
</cp:coreProperties>
</file>